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93" r:id="rId5"/>
    <p:sldId id="260" r:id="rId6"/>
    <p:sldId id="268" r:id="rId7"/>
    <p:sldId id="270" r:id="rId8"/>
    <p:sldId id="272" r:id="rId9"/>
    <p:sldId id="269" r:id="rId10"/>
    <p:sldId id="271" r:id="rId11"/>
    <p:sldId id="280" r:id="rId12"/>
    <p:sldId id="291" r:id="rId13"/>
    <p:sldId id="292" r:id="rId14"/>
    <p:sldId id="273" r:id="rId15"/>
    <p:sldId id="275" r:id="rId16"/>
    <p:sldId id="276" r:id="rId17"/>
    <p:sldId id="287" r:id="rId18"/>
    <p:sldId id="264" r:id="rId19"/>
    <p:sldId id="278" r:id="rId20"/>
    <p:sldId id="265" r:id="rId21"/>
    <p:sldId id="290" r:id="rId22"/>
    <p:sldId id="286" r:id="rId23"/>
    <p:sldId id="288" r:id="rId24"/>
    <p:sldId id="281" r:id="rId25"/>
    <p:sldId id="26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%20Menzies\Documents\Myers%20Test\Extinction%20Impact%20Graph%20180408%20MGW%20180409%20KT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%20Menzies\Documents\Myers%20Test\Extinction%20Impact%20Graph%20180408%20MGW%20180409%20KTM%20v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%20Menzies\Documents\Myers%20Test\Extinction%20Impact%20Graph%20180408%20MGW%20180409%20KTM%20v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%20Menzies\Documents\Myers%20Test\Extinction%20Impact%20Graph%20180408%20MGW%20180409%20KTM%20v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%20Menzies\Documents\Myers%20Test\Extinction%20Impact%20Graph%20180408%20MGW%20180409%20KTM%20v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/>
              <a:t>B Extinction Difference At Different Elevations and Target/Comp Separations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740274208785028"/>
          <c:y val="0.12295110989559742"/>
          <c:w val="0.7752467896326285"/>
          <c:h val="0.7609387075860670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Sheet1!$G$131</c:f>
              <c:strCache>
                <c:ptCount val="1"/>
                <c:pt idx="0">
                  <c:v>20 deg elev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Sheet1!$F$132:$F$138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30</c:v>
                </c:pt>
                <c:pt idx="4">
                  <c:v>60</c:v>
                </c:pt>
                <c:pt idx="5">
                  <c:v>300</c:v>
                </c:pt>
                <c:pt idx="6">
                  <c:v>600</c:v>
                </c:pt>
              </c:numCache>
            </c:numRef>
          </c:xVal>
          <c:yVal>
            <c:numRef>
              <c:f>Sheet1!$G$132:$G$138</c:f>
              <c:numCache>
                <c:formatCode>General</c:formatCode>
                <c:ptCount val="7"/>
                <c:pt idx="0">
                  <c:v>1.8725738342537214E-3</c:v>
                </c:pt>
                <c:pt idx="1">
                  <c:v>4.6934519105599655E-3</c:v>
                </c:pt>
                <c:pt idx="2">
                  <c:v>9.4272305383229955E-3</c:v>
                </c:pt>
                <c:pt idx="3">
                  <c:v>2.8775939964214993E-2</c:v>
                </c:pt>
                <c:pt idx="4">
                  <c:v>5.9099582035029213E-2</c:v>
                </c:pt>
                <c:pt idx="5">
                  <c:v>0.375959136846992</c:v>
                </c:pt>
                <c:pt idx="6">
                  <c:v>1.1339845073003283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E4E-4392-89AA-58716D479606}"/>
            </c:ext>
          </c:extLst>
        </c:ser>
        <c:ser>
          <c:idx val="1"/>
          <c:order val="1"/>
          <c:tx>
            <c:strRef>
              <c:f>Sheet1!$H$131</c:f>
              <c:strCache>
                <c:ptCount val="1"/>
                <c:pt idx="0">
                  <c:v>30 deg elev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Sheet1!$F$132:$F$138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30</c:v>
                </c:pt>
                <c:pt idx="4">
                  <c:v>60</c:v>
                </c:pt>
                <c:pt idx="5">
                  <c:v>300</c:v>
                </c:pt>
                <c:pt idx="6">
                  <c:v>600</c:v>
                </c:pt>
              </c:numCache>
            </c:numRef>
          </c:xVal>
          <c:yVal>
            <c:numRef>
              <c:f>Sheet1!$H$132:$H$138</c:f>
              <c:numCache>
                <c:formatCode>General</c:formatCode>
                <c:ptCount val="7"/>
                <c:pt idx="0">
                  <c:v>8.0708111397402864E-4</c:v>
                </c:pt>
                <c:pt idx="1">
                  <c:v>2.0212704191079566E-3</c:v>
                </c:pt>
                <c:pt idx="2">
                  <c:v>4.0544857460243838E-3</c:v>
                </c:pt>
                <c:pt idx="3">
                  <c:v>1.2308807289023706E-2</c:v>
                </c:pt>
                <c:pt idx="4">
                  <c:v>2.5066113907821652E-2</c:v>
                </c:pt>
                <c:pt idx="5">
                  <c:v>0.14648048364763291</c:v>
                </c:pt>
                <c:pt idx="6">
                  <c:v>0.3695212863650717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E4E-4392-89AA-58716D479606}"/>
            </c:ext>
          </c:extLst>
        </c:ser>
        <c:ser>
          <c:idx val="2"/>
          <c:order val="2"/>
          <c:tx>
            <c:strRef>
              <c:f>Sheet1!$I$131</c:f>
              <c:strCache>
                <c:ptCount val="1"/>
                <c:pt idx="0">
                  <c:v>45 deg elev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Sheet1!$F$132:$F$138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30</c:v>
                </c:pt>
                <c:pt idx="4">
                  <c:v>60</c:v>
                </c:pt>
                <c:pt idx="5">
                  <c:v>300</c:v>
                </c:pt>
                <c:pt idx="6">
                  <c:v>600</c:v>
                </c:pt>
              </c:numCache>
            </c:numRef>
          </c:xVal>
          <c:yVal>
            <c:numRef>
              <c:f>Sheet1!$I$132:$I$138</c:f>
              <c:numCache>
                <c:formatCode>General</c:formatCode>
                <c:ptCount val="7"/>
                <c:pt idx="0">
                  <c:v>3.2938956182224647E-4</c:v>
                </c:pt>
                <c:pt idx="1">
                  <c:v>8.2455357388768748E-4</c:v>
                </c:pt>
                <c:pt idx="2">
                  <c:v>1.6527163219135943E-3</c:v>
                </c:pt>
                <c:pt idx="3">
                  <c:v>5.0018485300459938E-3</c:v>
                </c:pt>
                <c:pt idx="4">
                  <c:v>1.0137182110568244E-2</c:v>
                </c:pt>
                <c:pt idx="5">
                  <c:v>5.6604051129820303E-2</c:v>
                </c:pt>
                <c:pt idx="6">
                  <c:v>0.1316931464731641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E4E-4392-89AA-58716D479606}"/>
            </c:ext>
          </c:extLst>
        </c:ser>
        <c:ser>
          <c:idx val="3"/>
          <c:order val="3"/>
          <c:tx>
            <c:strRef>
              <c:f>Sheet1!$K$131</c:f>
              <c:strCache>
                <c:ptCount val="1"/>
                <c:pt idx="0">
                  <c:v>60 deg elev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Sheet1!$F$132:$F$138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30</c:v>
                </c:pt>
                <c:pt idx="4">
                  <c:v>60</c:v>
                </c:pt>
                <c:pt idx="5">
                  <c:v>300</c:v>
                </c:pt>
                <c:pt idx="6">
                  <c:v>600</c:v>
                </c:pt>
              </c:numCache>
            </c:numRef>
          </c:xVal>
          <c:yVal>
            <c:numRef>
              <c:f>Sheet1!$K$132:$K$138</c:f>
              <c:numCache>
                <c:formatCode>General</c:formatCode>
                <c:ptCount val="7"/>
                <c:pt idx="0">
                  <c:v>1.5527058276907369E-4</c:v>
                </c:pt>
                <c:pt idx="1">
                  <c:v>3.8866579193257427E-4</c:v>
                </c:pt>
                <c:pt idx="2">
                  <c:v>7.7896577958629369E-4</c:v>
                </c:pt>
                <c:pt idx="3">
                  <c:v>2.3566241469390016E-3</c:v>
                </c:pt>
                <c:pt idx="4">
                  <c:v>4.7731394008224022E-3</c:v>
                </c:pt>
                <c:pt idx="5">
                  <c:v>2.6429594949808878E-2</c:v>
                </c:pt>
                <c:pt idx="6">
                  <c:v>6.0282635788911333E-2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E4E-4392-89AA-58716D479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128752"/>
        <c:axId val="355129408"/>
      </c:scatterChart>
      <c:valAx>
        <c:axId val="355128752"/>
        <c:scaling>
          <c:orientation val="minMax"/>
          <c:max val="6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baseline="0" dirty="0"/>
                  <a:t>Separation (arcminutes)</a:t>
                </a:r>
              </a:p>
            </c:rich>
          </c:tx>
          <c:layout>
            <c:manualLayout>
              <c:xMode val="edge"/>
              <c:yMode val="edge"/>
              <c:x val="0.41398617193913168"/>
              <c:y val="0.94271418821349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129408"/>
        <c:crosses val="autoZero"/>
        <c:crossBetween val="midCat"/>
      </c:valAx>
      <c:valAx>
        <c:axId val="35512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baseline="0" dirty="0"/>
                  <a:t>Delta B Magnitude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128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703815452915968"/>
          <c:y val="0.14551896669397504"/>
          <c:w val="0.27814331441934997"/>
          <c:h val="0.1818194543863835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dirty="0" err="1"/>
              <a:t>k'</a:t>
            </a:r>
            <a:r>
              <a:rPr lang="en-US" sz="1800" b="1" i="0" baseline="-25000" dirty="0" err="1"/>
              <a:t>f</a:t>
            </a:r>
            <a:r>
              <a:rPr lang="en-US" sz="1800" b="1" i="0" dirty="0"/>
              <a:t>*∆X (CCD ~ 1</a:t>
            </a:r>
            <a:r>
              <a:rPr lang="en-US" sz="1800" b="1" i="0" baseline="30000" dirty="0"/>
              <a:t>0</a:t>
            </a:r>
            <a:r>
              <a:rPr lang="en-US" sz="1800" b="1" i="0" dirty="0"/>
              <a:t>)</a:t>
            </a:r>
          </a:p>
          <a:p>
            <a:pPr>
              <a:defRPr b="1"/>
            </a:pPr>
            <a:endParaRPr lang="en-US" b="1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66658504839102"/>
          <c:y val="9.3363363363363372E-2"/>
          <c:w val="0.79606256255611252"/>
          <c:h val="0.77327327327327322"/>
        </c:manualLayout>
      </c:layout>
      <c:lineChart>
        <c:grouping val="standard"/>
        <c:varyColors val="0"/>
        <c:ser>
          <c:idx val="2"/>
          <c:order val="0"/>
          <c:tx>
            <c:strRef>
              <c:f>Sheet1!$F$1</c:f>
              <c:strCache>
                <c:ptCount val="1"/>
                <c:pt idx="0">
                  <c:v>k'b*∆X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Sheet1!$E$57:$E$67</c:f>
              <c:numCache>
                <c:formatCode>General</c:formatCode>
                <c:ptCount val="11"/>
                <c:pt idx="0">
                  <c:v>-4.9999999999999989E-2</c:v>
                </c:pt>
                <c:pt idx="1">
                  <c:v>-3.999999999999998E-2</c:v>
                </c:pt>
                <c:pt idx="2">
                  <c:v>-0.03</c:v>
                </c:pt>
                <c:pt idx="3">
                  <c:v>-1.999999999999999E-2</c:v>
                </c:pt>
                <c:pt idx="4">
                  <c:v>-9.9999999999999811E-3</c:v>
                </c:pt>
                <c:pt idx="5">
                  <c:v>0</c:v>
                </c:pt>
                <c:pt idx="6">
                  <c:v>0.01</c:v>
                </c:pt>
                <c:pt idx="7">
                  <c:v>0.02</c:v>
                </c:pt>
                <c:pt idx="8">
                  <c:v>0.03</c:v>
                </c:pt>
                <c:pt idx="9">
                  <c:v>0.04</c:v>
                </c:pt>
                <c:pt idx="10">
                  <c:v>0.05</c:v>
                </c:pt>
              </c:numCache>
            </c:numRef>
          </c:cat>
          <c:val>
            <c:numRef>
              <c:f>Sheet1!$F$57:$F$67</c:f>
              <c:numCache>
                <c:formatCode>General</c:formatCode>
                <c:ptCount val="11"/>
                <c:pt idx="0">
                  <c:v>-1.9999999999999997E-2</c:v>
                </c:pt>
                <c:pt idx="1">
                  <c:v>-1.5999999999999993E-2</c:v>
                </c:pt>
                <c:pt idx="2">
                  <c:v>-1.2E-2</c:v>
                </c:pt>
                <c:pt idx="3">
                  <c:v>-7.9999999999999967E-3</c:v>
                </c:pt>
                <c:pt idx="4">
                  <c:v>-3.9999999999999923E-3</c:v>
                </c:pt>
                <c:pt idx="5">
                  <c:v>0</c:v>
                </c:pt>
                <c:pt idx="6">
                  <c:v>4.0000000000000001E-3</c:v>
                </c:pt>
                <c:pt idx="7">
                  <c:v>8.0000000000000002E-3</c:v>
                </c:pt>
                <c:pt idx="8">
                  <c:v>1.2E-2</c:v>
                </c:pt>
                <c:pt idx="9">
                  <c:v>1.6E-2</c:v>
                </c:pt>
                <c:pt idx="10">
                  <c:v>2.0000000000000004E-2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DF-4CBD-B6FB-32523914E0A2}"/>
            </c:ext>
          </c:extLst>
        </c:ser>
        <c:ser>
          <c:idx val="3"/>
          <c:order val="1"/>
          <c:tx>
            <c:strRef>
              <c:f>Sheet1!$G$1</c:f>
              <c:strCache>
                <c:ptCount val="1"/>
                <c:pt idx="0">
                  <c:v>k'v*∆X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Sheet1!$E$57:$E$67</c:f>
              <c:numCache>
                <c:formatCode>General</c:formatCode>
                <c:ptCount val="11"/>
                <c:pt idx="0">
                  <c:v>-4.9999999999999989E-2</c:v>
                </c:pt>
                <c:pt idx="1">
                  <c:v>-3.999999999999998E-2</c:v>
                </c:pt>
                <c:pt idx="2">
                  <c:v>-0.03</c:v>
                </c:pt>
                <c:pt idx="3">
                  <c:v>-1.999999999999999E-2</c:v>
                </c:pt>
                <c:pt idx="4">
                  <c:v>-9.9999999999999811E-3</c:v>
                </c:pt>
                <c:pt idx="5">
                  <c:v>0</c:v>
                </c:pt>
                <c:pt idx="6">
                  <c:v>0.01</c:v>
                </c:pt>
                <c:pt idx="7">
                  <c:v>0.02</c:v>
                </c:pt>
                <c:pt idx="8">
                  <c:v>0.03</c:v>
                </c:pt>
                <c:pt idx="9">
                  <c:v>0.04</c:v>
                </c:pt>
                <c:pt idx="10">
                  <c:v>0.05</c:v>
                </c:pt>
              </c:numCache>
            </c:numRef>
          </c:cat>
          <c:val>
            <c:numRef>
              <c:f>Sheet1!$G$57:$G$67</c:f>
              <c:numCache>
                <c:formatCode>General</c:formatCode>
                <c:ptCount val="11"/>
                <c:pt idx="0">
                  <c:v>-9.9999999999999985E-3</c:v>
                </c:pt>
                <c:pt idx="1">
                  <c:v>-7.9999999999999967E-3</c:v>
                </c:pt>
                <c:pt idx="2">
                  <c:v>-6.0000000000000001E-3</c:v>
                </c:pt>
                <c:pt idx="3">
                  <c:v>-3.9999999999999983E-3</c:v>
                </c:pt>
                <c:pt idx="4">
                  <c:v>-1.9999999999999961E-3</c:v>
                </c:pt>
                <c:pt idx="5">
                  <c:v>0</c:v>
                </c:pt>
                <c:pt idx="6">
                  <c:v>2E-3</c:v>
                </c:pt>
                <c:pt idx="7">
                  <c:v>4.0000000000000001E-3</c:v>
                </c:pt>
                <c:pt idx="8">
                  <c:v>6.0000000000000001E-3</c:v>
                </c:pt>
                <c:pt idx="9">
                  <c:v>8.0000000000000002E-3</c:v>
                </c:pt>
                <c:pt idx="10">
                  <c:v>1.0000000000000002E-2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DF-4CBD-B6FB-32523914E0A2}"/>
            </c:ext>
          </c:extLst>
        </c:ser>
        <c:ser>
          <c:idx val="0"/>
          <c:order val="2"/>
          <c:tx>
            <c:strRef>
              <c:f>Sheet1!$H$1</c:f>
              <c:strCache>
                <c:ptCount val="1"/>
                <c:pt idx="0">
                  <c:v>k'i*∆X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Sheet1!$E$57:$E$67</c:f>
              <c:numCache>
                <c:formatCode>General</c:formatCode>
                <c:ptCount val="11"/>
                <c:pt idx="0">
                  <c:v>-4.9999999999999989E-2</c:v>
                </c:pt>
                <c:pt idx="1">
                  <c:v>-3.999999999999998E-2</c:v>
                </c:pt>
                <c:pt idx="2">
                  <c:v>-0.03</c:v>
                </c:pt>
                <c:pt idx="3">
                  <c:v>-1.999999999999999E-2</c:v>
                </c:pt>
                <c:pt idx="4">
                  <c:v>-9.9999999999999811E-3</c:v>
                </c:pt>
                <c:pt idx="5">
                  <c:v>0</c:v>
                </c:pt>
                <c:pt idx="6">
                  <c:v>0.01</c:v>
                </c:pt>
                <c:pt idx="7">
                  <c:v>0.02</c:v>
                </c:pt>
                <c:pt idx="8">
                  <c:v>0.03</c:v>
                </c:pt>
                <c:pt idx="9">
                  <c:v>0.04</c:v>
                </c:pt>
                <c:pt idx="10">
                  <c:v>0.05</c:v>
                </c:pt>
              </c:numCache>
            </c:numRef>
          </c:cat>
          <c:val>
            <c:numRef>
              <c:f>Sheet1!$H$57:$H$67</c:f>
              <c:numCache>
                <c:formatCode>General</c:formatCode>
                <c:ptCount val="11"/>
                <c:pt idx="0">
                  <c:v>-3.9999999999999992E-3</c:v>
                </c:pt>
                <c:pt idx="1">
                  <c:v>-3.1999999999999984E-3</c:v>
                </c:pt>
                <c:pt idx="2">
                  <c:v>-2.3999999999999998E-3</c:v>
                </c:pt>
                <c:pt idx="3">
                  <c:v>-1.5999999999999992E-3</c:v>
                </c:pt>
                <c:pt idx="4">
                  <c:v>-7.9999999999999852E-4</c:v>
                </c:pt>
                <c:pt idx="5">
                  <c:v>0</c:v>
                </c:pt>
                <c:pt idx="6">
                  <c:v>8.0000000000000004E-4</c:v>
                </c:pt>
                <c:pt idx="7">
                  <c:v>1.6000000000000001E-3</c:v>
                </c:pt>
                <c:pt idx="8">
                  <c:v>2.3999999999999998E-3</c:v>
                </c:pt>
                <c:pt idx="9">
                  <c:v>3.2000000000000002E-3</c:v>
                </c:pt>
                <c:pt idx="10">
                  <c:v>4.0000000000000001E-3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DF-4CBD-B6FB-32523914E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5427040"/>
        <c:axId val="645426384"/>
      </c:lineChart>
      <c:catAx>
        <c:axId val="64542704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b" anchorCtr="0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Xtgt-Xcomp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b" anchorCtr="0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426384"/>
        <c:crosses val="autoZero"/>
        <c:auto val="1"/>
        <c:lblAlgn val="ctr"/>
        <c:lblOffset val="100"/>
        <c:noMultiLvlLbl val="0"/>
      </c:catAx>
      <c:valAx>
        <c:axId val="6454263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/>
                  <a:t>Delta Magnitude</a:t>
                </a:r>
              </a:p>
              <a:p>
                <a:pPr>
                  <a:defRPr b="1"/>
                </a:pPr>
                <a:endParaRPr lang="en-US" b="1" i="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427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722841936424617"/>
          <c:y val="0.56074278215223095"/>
          <c:w val="0.17821795713035871"/>
          <c:h val="0.1881391076115485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dirty="0" err="1"/>
              <a:t>k'</a:t>
            </a:r>
            <a:r>
              <a:rPr lang="en-US" sz="1800" b="1" i="0" baseline="-25000" dirty="0" err="1"/>
              <a:t>f</a:t>
            </a:r>
            <a:r>
              <a:rPr lang="en-US" sz="1800" b="1" i="0" dirty="0"/>
              <a:t>*∆X (DSLR ~ 10</a:t>
            </a:r>
            <a:r>
              <a:rPr lang="en-US" sz="1800" b="1" i="0" baseline="30000" dirty="0"/>
              <a:t>0</a:t>
            </a:r>
            <a:r>
              <a:rPr lang="en-US" sz="1800" b="1" i="0" dirty="0"/>
              <a:t>)</a:t>
            </a:r>
          </a:p>
        </c:rich>
      </c:tx>
      <c:layout>
        <c:manualLayout>
          <c:xMode val="edge"/>
          <c:yMode val="edge"/>
          <c:x val="0.35220922497616547"/>
          <c:y val="3.701757301534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k'b*∆X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Sheet1!$E$2:$E$122</c:f>
              <c:numCache>
                <c:formatCode>General</c:formatCode>
                <c:ptCount val="121"/>
                <c:pt idx="0">
                  <c:v>-0.6</c:v>
                </c:pt>
                <c:pt idx="1">
                  <c:v>-0.59</c:v>
                </c:pt>
                <c:pt idx="2">
                  <c:v>-0.57999999999999996</c:v>
                </c:pt>
                <c:pt idx="3">
                  <c:v>-0.56999999999999995</c:v>
                </c:pt>
                <c:pt idx="4">
                  <c:v>-0.55999999999999994</c:v>
                </c:pt>
                <c:pt idx="5">
                  <c:v>-0.54999999999999993</c:v>
                </c:pt>
                <c:pt idx="6">
                  <c:v>-0.54</c:v>
                </c:pt>
                <c:pt idx="7">
                  <c:v>-0.53</c:v>
                </c:pt>
                <c:pt idx="8">
                  <c:v>-0.52</c:v>
                </c:pt>
                <c:pt idx="9">
                  <c:v>-0.51</c:v>
                </c:pt>
                <c:pt idx="10">
                  <c:v>-0.5</c:v>
                </c:pt>
                <c:pt idx="11">
                  <c:v>-0.49</c:v>
                </c:pt>
                <c:pt idx="12">
                  <c:v>-0.48</c:v>
                </c:pt>
                <c:pt idx="13">
                  <c:v>-0.47</c:v>
                </c:pt>
                <c:pt idx="14">
                  <c:v>-0.45999999999999996</c:v>
                </c:pt>
                <c:pt idx="15">
                  <c:v>-0.44999999999999996</c:v>
                </c:pt>
                <c:pt idx="16">
                  <c:v>-0.43999999999999995</c:v>
                </c:pt>
                <c:pt idx="17">
                  <c:v>-0.42999999999999994</c:v>
                </c:pt>
                <c:pt idx="18">
                  <c:v>-0.42</c:v>
                </c:pt>
                <c:pt idx="19">
                  <c:v>-0.41</c:v>
                </c:pt>
                <c:pt idx="20">
                  <c:v>-0.39999999999999997</c:v>
                </c:pt>
                <c:pt idx="21">
                  <c:v>-0.39</c:v>
                </c:pt>
                <c:pt idx="22">
                  <c:v>-0.38</c:v>
                </c:pt>
                <c:pt idx="23">
                  <c:v>-0.37</c:v>
                </c:pt>
                <c:pt idx="24">
                  <c:v>-0.36</c:v>
                </c:pt>
                <c:pt idx="25">
                  <c:v>-0.35</c:v>
                </c:pt>
                <c:pt idx="26">
                  <c:v>-0.33999999999999997</c:v>
                </c:pt>
                <c:pt idx="27">
                  <c:v>-0.32999999999999996</c:v>
                </c:pt>
                <c:pt idx="28">
                  <c:v>-0.31999999999999995</c:v>
                </c:pt>
                <c:pt idx="29">
                  <c:v>-0.31</c:v>
                </c:pt>
                <c:pt idx="30">
                  <c:v>-0.3</c:v>
                </c:pt>
                <c:pt idx="31">
                  <c:v>-0.28999999999999998</c:v>
                </c:pt>
                <c:pt idx="32">
                  <c:v>-0.27999999999999997</c:v>
                </c:pt>
                <c:pt idx="33">
                  <c:v>-0.26999999999999996</c:v>
                </c:pt>
                <c:pt idx="34">
                  <c:v>-0.25999999999999995</c:v>
                </c:pt>
                <c:pt idx="35">
                  <c:v>-0.24999999999999994</c:v>
                </c:pt>
                <c:pt idx="36">
                  <c:v>-0.24</c:v>
                </c:pt>
                <c:pt idx="37">
                  <c:v>-0.22999999999999998</c:v>
                </c:pt>
                <c:pt idx="38">
                  <c:v>-0.22</c:v>
                </c:pt>
                <c:pt idx="39">
                  <c:v>-0.21</c:v>
                </c:pt>
                <c:pt idx="40">
                  <c:v>-0.19999999999999998</c:v>
                </c:pt>
                <c:pt idx="41">
                  <c:v>-0.19</c:v>
                </c:pt>
                <c:pt idx="42">
                  <c:v>-0.18</c:v>
                </c:pt>
                <c:pt idx="43">
                  <c:v>-0.16999999999999998</c:v>
                </c:pt>
                <c:pt idx="44">
                  <c:v>-0.15999999999999998</c:v>
                </c:pt>
                <c:pt idx="45">
                  <c:v>-0.15</c:v>
                </c:pt>
                <c:pt idx="46">
                  <c:v>-0.13999999999999999</c:v>
                </c:pt>
                <c:pt idx="47">
                  <c:v>-0.13</c:v>
                </c:pt>
                <c:pt idx="48">
                  <c:v>-0.12</c:v>
                </c:pt>
                <c:pt idx="49">
                  <c:v>-0.10999999999999999</c:v>
                </c:pt>
                <c:pt idx="50">
                  <c:v>-9.9999999999999978E-2</c:v>
                </c:pt>
                <c:pt idx="51">
                  <c:v>-0.09</c:v>
                </c:pt>
                <c:pt idx="52">
                  <c:v>-7.9999999999999988E-2</c:v>
                </c:pt>
                <c:pt idx="53">
                  <c:v>-6.9999999999999979E-2</c:v>
                </c:pt>
                <c:pt idx="54">
                  <c:v>-0.06</c:v>
                </c:pt>
                <c:pt idx="55">
                  <c:v>-4.9999999999999989E-2</c:v>
                </c:pt>
                <c:pt idx="56">
                  <c:v>-3.999999999999998E-2</c:v>
                </c:pt>
                <c:pt idx="57">
                  <c:v>-0.03</c:v>
                </c:pt>
                <c:pt idx="58">
                  <c:v>-1.999999999999999E-2</c:v>
                </c:pt>
                <c:pt idx="59">
                  <c:v>-9.9999999999999811E-3</c:v>
                </c:pt>
                <c:pt idx="60">
                  <c:v>0</c:v>
                </c:pt>
                <c:pt idx="61">
                  <c:v>0.01</c:v>
                </c:pt>
                <c:pt idx="62">
                  <c:v>0.02</c:v>
                </c:pt>
                <c:pt idx="63">
                  <c:v>0.03</c:v>
                </c:pt>
                <c:pt idx="64">
                  <c:v>0.04</c:v>
                </c:pt>
                <c:pt idx="65">
                  <c:v>0.05</c:v>
                </c:pt>
                <c:pt idx="66">
                  <c:v>6.0000000000000005E-2</c:v>
                </c:pt>
                <c:pt idx="67">
                  <c:v>6.9999999999999993E-2</c:v>
                </c:pt>
                <c:pt idx="68">
                  <c:v>0.08</c:v>
                </c:pt>
                <c:pt idx="69">
                  <c:v>0.09</c:v>
                </c:pt>
                <c:pt idx="70">
                  <c:v>9.9999999999999992E-2</c:v>
                </c:pt>
                <c:pt idx="71">
                  <c:v>0.11</c:v>
                </c:pt>
                <c:pt idx="72">
                  <c:v>0.12</c:v>
                </c:pt>
                <c:pt idx="73">
                  <c:v>0.13</c:v>
                </c:pt>
                <c:pt idx="74">
                  <c:v>0.14000000000000001</c:v>
                </c:pt>
                <c:pt idx="75">
                  <c:v>0.15000000000000002</c:v>
                </c:pt>
                <c:pt idx="76">
                  <c:v>0.16</c:v>
                </c:pt>
                <c:pt idx="77">
                  <c:v>0.17</c:v>
                </c:pt>
                <c:pt idx="78">
                  <c:v>0.18000000000000002</c:v>
                </c:pt>
                <c:pt idx="79">
                  <c:v>0.19</c:v>
                </c:pt>
                <c:pt idx="80">
                  <c:v>0.2</c:v>
                </c:pt>
                <c:pt idx="81">
                  <c:v>0.21000000000000002</c:v>
                </c:pt>
                <c:pt idx="82">
                  <c:v>0.22000000000000003</c:v>
                </c:pt>
                <c:pt idx="83">
                  <c:v>0.23</c:v>
                </c:pt>
                <c:pt idx="84">
                  <c:v>0.24000000000000002</c:v>
                </c:pt>
                <c:pt idx="85">
                  <c:v>0.25</c:v>
                </c:pt>
                <c:pt idx="86">
                  <c:v>0.26</c:v>
                </c:pt>
                <c:pt idx="87">
                  <c:v>0.27</c:v>
                </c:pt>
                <c:pt idx="88">
                  <c:v>0.28000000000000003</c:v>
                </c:pt>
                <c:pt idx="89">
                  <c:v>0.29000000000000004</c:v>
                </c:pt>
                <c:pt idx="90">
                  <c:v>0.30000000000000004</c:v>
                </c:pt>
                <c:pt idx="91">
                  <c:v>0.31000000000000005</c:v>
                </c:pt>
                <c:pt idx="92">
                  <c:v>0.32</c:v>
                </c:pt>
                <c:pt idx="93">
                  <c:v>0.33</c:v>
                </c:pt>
                <c:pt idx="94">
                  <c:v>0.34</c:v>
                </c:pt>
                <c:pt idx="95">
                  <c:v>0.35</c:v>
                </c:pt>
                <c:pt idx="96">
                  <c:v>0.36</c:v>
                </c:pt>
                <c:pt idx="97">
                  <c:v>0.37</c:v>
                </c:pt>
                <c:pt idx="98">
                  <c:v>0.38</c:v>
                </c:pt>
                <c:pt idx="99">
                  <c:v>0.39</c:v>
                </c:pt>
                <c:pt idx="100">
                  <c:v>0.4</c:v>
                </c:pt>
                <c:pt idx="101">
                  <c:v>0.41000000000000003</c:v>
                </c:pt>
                <c:pt idx="102">
                  <c:v>0.42000000000000004</c:v>
                </c:pt>
                <c:pt idx="103">
                  <c:v>0.43000000000000005</c:v>
                </c:pt>
                <c:pt idx="104">
                  <c:v>0.44000000000000006</c:v>
                </c:pt>
                <c:pt idx="105">
                  <c:v>0.45000000000000007</c:v>
                </c:pt>
                <c:pt idx="106">
                  <c:v>0.45999999999999996</c:v>
                </c:pt>
                <c:pt idx="107">
                  <c:v>0.47</c:v>
                </c:pt>
                <c:pt idx="108">
                  <c:v>0.48</c:v>
                </c:pt>
                <c:pt idx="109">
                  <c:v>0.49</c:v>
                </c:pt>
                <c:pt idx="110">
                  <c:v>0.5</c:v>
                </c:pt>
                <c:pt idx="111">
                  <c:v>0.51</c:v>
                </c:pt>
                <c:pt idx="112">
                  <c:v>0.52</c:v>
                </c:pt>
                <c:pt idx="113">
                  <c:v>0.53</c:v>
                </c:pt>
                <c:pt idx="114">
                  <c:v>0.54</c:v>
                </c:pt>
                <c:pt idx="115">
                  <c:v>0.55000000000000004</c:v>
                </c:pt>
                <c:pt idx="116">
                  <c:v>0.56000000000000005</c:v>
                </c:pt>
                <c:pt idx="117">
                  <c:v>0.57000000000000006</c:v>
                </c:pt>
                <c:pt idx="118">
                  <c:v>0.58000000000000007</c:v>
                </c:pt>
                <c:pt idx="119">
                  <c:v>0.59</c:v>
                </c:pt>
                <c:pt idx="120">
                  <c:v>0.6</c:v>
                </c:pt>
              </c:numCache>
            </c:numRef>
          </c:cat>
          <c:val>
            <c:numRef>
              <c:f>Sheet1!$F$2:$F$122</c:f>
              <c:numCache>
                <c:formatCode>General</c:formatCode>
                <c:ptCount val="121"/>
                <c:pt idx="0">
                  <c:v>-0.24</c:v>
                </c:pt>
                <c:pt idx="1">
                  <c:v>-0.23599999999999999</c:v>
                </c:pt>
                <c:pt idx="2">
                  <c:v>-0.23199999999999998</c:v>
                </c:pt>
                <c:pt idx="3">
                  <c:v>-0.22799999999999998</c:v>
                </c:pt>
                <c:pt idx="4">
                  <c:v>-0.22399999999999998</c:v>
                </c:pt>
                <c:pt idx="5">
                  <c:v>-0.21999999999999997</c:v>
                </c:pt>
                <c:pt idx="6">
                  <c:v>-0.21600000000000003</c:v>
                </c:pt>
                <c:pt idx="7">
                  <c:v>-0.21200000000000002</c:v>
                </c:pt>
                <c:pt idx="8">
                  <c:v>-0.20800000000000002</c:v>
                </c:pt>
                <c:pt idx="9">
                  <c:v>-0.20400000000000001</c:v>
                </c:pt>
                <c:pt idx="10">
                  <c:v>-0.2</c:v>
                </c:pt>
                <c:pt idx="11">
                  <c:v>-0.19600000000000001</c:v>
                </c:pt>
                <c:pt idx="12">
                  <c:v>-0.192</c:v>
                </c:pt>
                <c:pt idx="13">
                  <c:v>-0.188</c:v>
                </c:pt>
                <c:pt idx="14">
                  <c:v>-0.184</c:v>
                </c:pt>
                <c:pt idx="15">
                  <c:v>-0.18</c:v>
                </c:pt>
                <c:pt idx="16">
                  <c:v>-0.17599999999999999</c:v>
                </c:pt>
                <c:pt idx="17">
                  <c:v>-0.17199999999999999</c:v>
                </c:pt>
                <c:pt idx="18">
                  <c:v>-0.16800000000000001</c:v>
                </c:pt>
                <c:pt idx="19">
                  <c:v>-0.16400000000000001</c:v>
                </c:pt>
                <c:pt idx="20">
                  <c:v>-0.16</c:v>
                </c:pt>
                <c:pt idx="21">
                  <c:v>-0.15600000000000003</c:v>
                </c:pt>
                <c:pt idx="22">
                  <c:v>-0.15200000000000002</c:v>
                </c:pt>
                <c:pt idx="23">
                  <c:v>-0.14799999999999999</c:v>
                </c:pt>
                <c:pt idx="24">
                  <c:v>-0.14399999999999999</c:v>
                </c:pt>
                <c:pt idx="25">
                  <c:v>-0.13999999999999999</c:v>
                </c:pt>
                <c:pt idx="26">
                  <c:v>-0.13599999999999998</c:v>
                </c:pt>
                <c:pt idx="27">
                  <c:v>-0.13199999999999998</c:v>
                </c:pt>
                <c:pt idx="28">
                  <c:v>-0.12799999999999997</c:v>
                </c:pt>
                <c:pt idx="29">
                  <c:v>-0.124</c:v>
                </c:pt>
                <c:pt idx="30">
                  <c:v>-0.12</c:v>
                </c:pt>
                <c:pt idx="31">
                  <c:v>-0.11599999999999999</c:v>
                </c:pt>
                <c:pt idx="32">
                  <c:v>-0.11199999999999999</c:v>
                </c:pt>
                <c:pt idx="33">
                  <c:v>-0.10799999999999998</c:v>
                </c:pt>
                <c:pt idx="34">
                  <c:v>-0.10399999999999998</c:v>
                </c:pt>
                <c:pt idx="35">
                  <c:v>-9.9999999999999978E-2</c:v>
                </c:pt>
                <c:pt idx="36">
                  <c:v>-9.6000000000000002E-2</c:v>
                </c:pt>
                <c:pt idx="37">
                  <c:v>-9.1999999999999998E-2</c:v>
                </c:pt>
                <c:pt idx="38">
                  <c:v>-8.8000000000000009E-2</c:v>
                </c:pt>
                <c:pt idx="39">
                  <c:v>-8.4000000000000005E-2</c:v>
                </c:pt>
                <c:pt idx="40">
                  <c:v>-0.08</c:v>
                </c:pt>
                <c:pt idx="41">
                  <c:v>-7.6000000000000012E-2</c:v>
                </c:pt>
                <c:pt idx="42">
                  <c:v>-7.1999999999999995E-2</c:v>
                </c:pt>
                <c:pt idx="43">
                  <c:v>-6.7999999999999991E-2</c:v>
                </c:pt>
                <c:pt idx="44">
                  <c:v>-6.3999999999999987E-2</c:v>
                </c:pt>
                <c:pt idx="45">
                  <c:v>-0.06</c:v>
                </c:pt>
                <c:pt idx="46">
                  <c:v>-5.5999999999999994E-2</c:v>
                </c:pt>
                <c:pt idx="47">
                  <c:v>-5.2000000000000005E-2</c:v>
                </c:pt>
                <c:pt idx="48">
                  <c:v>-4.8000000000000001E-2</c:v>
                </c:pt>
                <c:pt idx="49">
                  <c:v>-4.3999999999999997E-2</c:v>
                </c:pt>
                <c:pt idx="50">
                  <c:v>-3.9999999999999994E-2</c:v>
                </c:pt>
                <c:pt idx="51">
                  <c:v>-3.5999999999999997E-2</c:v>
                </c:pt>
                <c:pt idx="52">
                  <c:v>-3.1999999999999994E-2</c:v>
                </c:pt>
                <c:pt idx="53">
                  <c:v>-2.7999999999999994E-2</c:v>
                </c:pt>
                <c:pt idx="54">
                  <c:v>-2.4E-2</c:v>
                </c:pt>
                <c:pt idx="55">
                  <c:v>-1.9999999999999997E-2</c:v>
                </c:pt>
                <c:pt idx="56">
                  <c:v>-1.5999999999999993E-2</c:v>
                </c:pt>
                <c:pt idx="57">
                  <c:v>-1.2E-2</c:v>
                </c:pt>
                <c:pt idx="58">
                  <c:v>-7.9999999999999967E-3</c:v>
                </c:pt>
                <c:pt idx="59">
                  <c:v>-3.9999999999999923E-3</c:v>
                </c:pt>
                <c:pt idx="60">
                  <c:v>0</c:v>
                </c:pt>
                <c:pt idx="61">
                  <c:v>4.0000000000000001E-3</c:v>
                </c:pt>
                <c:pt idx="62">
                  <c:v>8.0000000000000002E-3</c:v>
                </c:pt>
                <c:pt idx="63">
                  <c:v>1.2E-2</c:v>
                </c:pt>
                <c:pt idx="64">
                  <c:v>1.6E-2</c:v>
                </c:pt>
                <c:pt idx="65">
                  <c:v>2.0000000000000004E-2</c:v>
                </c:pt>
                <c:pt idx="66">
                  <c:v>2.4000000000000004E-2</c:v>
                </c:pt>
                <c:pt idx="67">
                  <c:v>2.7999999999999997E-2</c:v>
                </c:pt>
                <c:pt idx="68">
                  <c:v>3.2000000000000001E-2</c:v>
                </c:pt>
                <c:pt idx="69">
                  <c:v>3.5999999999999997E-2</c:v>
                </c:pt>
                <c:pt idx="70">
                  <c:v>0.04</c:v>
                </c:pt>
                <c:pt idx="71">
                  <c:v>4.4000000000000004E-2</c:v>
                </c:pt>
                <c:pt idx="72">
                  <c:v>4.8000000000000001E-2</c:v>
                </c:pt>
                <c:pt idx="73">
                  <c:v>5.2000000000000005E-2</c:v>
                </c:pt>
                <c:pt idx="74">
                  <c:v>5.6000000000000008E-2</c:v>
                </c:pt>
                <c:pt idx="75">
                  <c:v>6.0000000000000012E-2</c:v>
                </c:pt>
                <c:pt idx="76">
                  <c:v>6.4000000000000001E-2</c:v>
                </c:pt>
                <c:pt idx="77">
                  <c:v>6.8000000000000005E-2</c:v>
                </c:pt>
                <c:pt idx="78">
                  <c:v>7.2000000000000008E-2</c:v>
                </c:pt>
                <c:pt idx="79">
                  <c:v>7.6000000000000012E-2</c:v>
                </c:pt>
                <c:pt idx="80">
                  <c:v>8.0000000000000016E-2</c:v>
                </c:pt>
                <c:pt idx="81">
                  <c:v>8.4000000000000019E-2</c:v>
                </c:pt>
                <c:pt idx="82">
                  <c:v>8.8000000000000023E-2</c:v>
                </c:pt>
                <c:pt idx="83">
                  <c:v>9.2000000000000012E-2</c:v>
                </c:pt>
                <c:pt idx="84">
                  <c:v>9.6000000000000016E-2</c:v>
                </c:pt>
                <c:pt idx="85">
                  <c:v>0.1</c:v>
                </c:pt>
                <c:pt idx="86">
                  <c:v>0.10400000000000001</c:v>
                </c:pt>
                <c:pt idx="87">
                  <c:v>0.10800000000000001</c:v>
                </c:pt>
                <c:pt idx="88">
                  <c:v>0.11200000000000002</c:v>
                </c:pt>
                <c:pt idx="89">
                  <c:v>0.11600000000000002</c:v>
                </c:pt>
                <c:pt idx="90">
                  <c:v>0.12000000000000002</c:v>
                </c:pt>
                <c:pt idx="91">
                  <c:v>0.12400000000000003</c:v>
                </c:pt>
                <c:pt idx="92">
                  <c:v>0.128</c:v>
                </c:pt>
                <c:pt idx="93">
                  <c:v>0.13200000000000001</c:v>
                </c:pt>
                <c:pt idx="94">
                  <c:v>0.13600000000000001</c:v>
                </c:pt>
                <c:pt idx="95">
                  <c:v>0.13999999999999999</c:v>
                </c:pt>
                <c:pt idx="96">
                  <c:v>0.14399999999999999</c:v>
                </c:pt>
                <c:pt idx="97">
                  <c:v>0.14799999999999999</c:v>
                </c:pt>
                <c:pt idx="98">
                  <c:v>0.15200000000000002</c:v>
                </c:pt>
                <c:pt idx="99">
                  <c:v>0.15600000000000003</c:v>
                </c:pt>
                <c:pt idx="100">
                  <c:v>0.16000000000000003</c:v>
                </c:pt>
                <c:pt idx="101">
                  <c:v>0.16400000000000003</c:v>
                </c:pt>
                <c:pt idx="102">
                  <c:v>0.16800000000000004</c:v>
                </c:pt>
                <c:pt idx="103">
                  <c:v>0.17200000000000004</c:v>
                </c:pt>
                <c:pt idx="104">
                  <c:v>0.17600000000000005</c:v>
                </c:pt>
                <c:pt idx="105">
                  <c:v>0.18000000000000005</c:v>
                </c:pt>
                <c:pt idx="106">
                  <c:v>0.184</c:v>
                </c:pt>
                <c:pt idx="107">
                  <c:v>0.188</c:v>
                </c:pt>
                <c:pt idx="108">
                  <c:v>0.192</c:v>
                </c:pt>
                <c:pt idx="109">
                  <c:v>0.19600000000000001</c:v>
                </c:pt>
                <c:pt idx="110">
                  <c:v>0.2</c:v>
                </c:pt>
                <c:pt idx="111">
                  <c:v>0.20400000000000001</c:v>
                </c:pt>
                <c:pt idx="112">
                  <c:v>0.20800000000000002</c:v>
                </c:pt>
                <c:pt idx="113">
                  <c:v>0.21200000000000002</c:v>
                </c:pt>
                <c:pt idx="114">
                  <c:v>0.21600000000000003</c:v>
                </c:pt>
                <c:pt idx="115">
                  <c:v>0.22000000000000003</c:v>
                </c:pt>
                <c:pt idx="116">
                  <c:v>0.22400000000000003</c:v>
                </c:pt>
                <c:pt idx="117">
                  <c:v>0.22800000000000004</c:v>
                </c:pt>
                <c:pt idx="118">
                  <c:v>0.23200000000000004</c:v>
                </c:pt>
                <c:pt idx="119">
                  <c:v>0.23599999999999999</c:v>
                </c:pt>
                <c:pt idx="120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75-4EF1-BDA8-2C664423439E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k'v*∆X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Sheet1!$G$2:$G$122</c:f>
              <c:numCache>
                <c:formatCode>General</c:formatCode>
                <c:ptCount val="121"/>
                <c:pt idx="0">
                  <c:v>-0.12</c:v>
                </c:pt>
                <c:pt idx="1">
                  <c:v>-0.11799999999999999</c:v>
                </c:pt>
                <c:pt idx="2">
                  <c:v>-0.11599999999999999</c:v>
                </c:pt>
                <c:pt idx="3">
                  <c:v>-0.11399999999999999</c:v>
                </c:pt>
                <c:pt idx="4">
                  <c:v>-0.11199999999999999</c:v>
                </c:pt>
                <c:pt idx="5">
                  <c:v>-0.10999999999999999</c:v>
                </c:pt>
                <c:pt idx="6">
                  <c:v>-0.10800000000000001</c:v>
                </c:pt>
                <c:pt idx="7">
                  <c:v>-0.10600000000000001</c:v>
                </c:pt>
                <c:pt idx="8">
                  <c:v>-0.10400000000000001</c:v>
                </c:pt>
                <c:pt idx="9">
                  <c:v>-0.10200000000000001</c:v>
                </c:pt>
                <c:pt idx="10">
                  <c:v>-0.1</c:v>
                </c:pt>
                <c:pt idx="11">
                  <c:v>-9.8000000000000004E-2</c:v>
                </c:pt>
                <c:pt idx="12">
                  <c:v>-9.6000000000000002E-2</c:v>
                </c:pt>
                <c:pt idx="13">
                  <c:v>-9.4E-2</c:v>
                </c:pt>
                <c:pt idx="14">
                  <c:v>-9.1999999999999998E-2</c:v>
                </c:pt>
                <c:pt idx="15">
                  <c:v>-0.09</c:v>
                </c:pt>
                <c:pt idx="16">
                  <c:v>-8.7999999999999995E-2</c:v>
                </c:pt>
                <c:pt idx="17">
                  <c:v>-8.5999999999999993E-2</c:v>
                </c:pt>
                <c:pt idx="18">
                  <c:v>-8.4000000000000005E-2</c:v>
                </c:pt>
                <c:pt idx="19">
                  <c:v>-8.2000000000000003E-2</c:v>
                </c:pt>
                <c:pt idx="20">
                  <c:v>-0.08</c:v>
                </c:pt>
                <c:pt idx="21">
                  <c:v>-7.8000000000000014E-2</c:v>
                </c:pt>
                <c:pt idx="22">
                  <c:v>-7.6000000000000012E-2</c:v>
                </c:pt>
                <c:pt idx="23">
                  <c:v>-7.3999999999999996E-2</c:v>
                </c:pt>
                <c:pt idx="24">
                  <c:v>-7.1999999999999995E-2</c:v>
                </c:pt>
                <c:pt idx="25">
                  <c:v>-6.9999999999999993E-2</c:v>
                </c:pt>
                <c:pt idx="26">
                  <c:v>-6.7999999999999991E-2</c:v>
                </c:pt>
                <c:pt idx="27">
                  <c:v>-6.5999999999999989E-2</c:v>
                </c:pt>
                <c:pt idx="28">
                  <c:v>-6.3999999999999987E-2</c:v>
                </c:pt>
                <c:pt idx="29">
                  <c:v>-6.2E-2</c:v>
                </c:pt>
                <c:pt idx="30">
                  <c:v>-0.06</c:v>
                </c:pt>
                <c:pt idx="31">
                  <c:v>-5.7999999999999996E-2</c:v>
                </c:pt>
                <c:pt idx="32">
                  <c:v>-5.5999999999999994E-2</c:v>
                </c:pt>
                <c:pt idx="33">
                  <c:v>-5.3999999999999992E-2</c:v>
                </c:pt>
                <c:pt idx="34">
                  <c:v>-5.1999999999999991E-2</c:v>
                </c:pt>
                <c:pt idx="35">
                  <c:v>-4.9999999999999989E-2</c:v>
                </c:pt>
                <c:pt idx="36">
                  <c:v>-4.8000000000000001E-2</c:v>
                </c:pt>
                <c:pt idx="37">
                  <c:v>-4.5999999999999999E-2</c:v>
                </c:pt>
                <c:pt idx="38">
                  <c:v>-4.4000000000000004E-2</c:v>
                </c:pt>
                <c:pt idx="39">
                  <c:v>-4.2000000000000003E-2</c:v>
                </c:pt>
                <c:pt idx="40">
                  <c:v>-0.04</c:v>
                </c:pt>
                <c:pt idx="41">
                  <c:v>-3.8000000000000006E-2</c:v>
                </c:pt>
                <c:pt idx="42">
                  <c:v>-3.5999999999999997E-2</c:v>
                </c:pt>
                <c:pt idx="43">
                  <c:v>-3.3999999999999996E-2</c:v>
                </c:pt>
                <c:pt idx="44">
                  <c:v>-3.1999999999999994E-2</c:v>
                </c:pt>
                <c:pt idx="45">
                  <c:v>-0.03</c:v>
                </c:pt>
                <c:pt idx="46">
                  <c:v>-2.7999999999999997E-2</c:v>
                </c:pt>
                <c:pt idx="47">
                  <c:v>-2.6000000000000002E-2</c:v>
                </c:pt>
                <c:pt idx="48">
                  <c:v>-2.4E-2</c:v>
                </c:pt>
                <c:pt idx="49">
                  <c:v>-2.1999999999999999E-2</c:v>
                </c:pt>
                <c:pt idx="50">
                  <c:v>-1.9999999999999997E-2</c:v>
                </c:pt>
                <c:pt idx="51">
                  <c:v>-1.7999999999999999E-2</c:v>
                </c:pt>
                <c:pt idx="52">
                  <c:v>-1.5999999999999997E-2</c:v>
                </c:pt>
                <c:pt idx="53">
                  <c:v>-1.3999999999999997E-2</c:v>
                </c:pt>
                <c:pt idx="54">
                  <c:v>-1.2E-2</c:v>
                </c:pt>
                <c:pt idx="55">
                  <c:v>-9.9999999999999985E-3</c:v>
                </c:pt>
                <c:pt idx="56">
                  <c:v>-7.9999999999999967E-3</c:v>
                </c:pt>
                <c:pt idx="57">
                  <c:v>-6.0000000000000001E-3</c:v>
                </c:pt>
                <c:pt idx="58">
                  <c:v>-3.9999999999999983E-3</c:v>
                </c:pt>
                <c:pt idx="59">
                  <c:v>-1.9999999999999961E-3</c:v>
                </c:pt>
                <c:pt idx="60">
                  <c:v>0</c:v>
                </c:pt>
                <c:pt idx="61">
                  <c:v>2E-3</c:v>
                </c:pt>
                <c:pt idx="62">
                  <c:v>4.0000000000000001E-3</c:v>
                </c:pt>
                <c:pt idx="63">
                  <c:v>6.0000000000000001E-3</c:v>
                </c:pt>
                <c:pt idx="64">
                  <c:v>8.0000000000000002E-3</c:v>
                </c:pt>
                <c:pt idx="65">
                  <c:v>1.0000000000000002E-2</c:v>
                </c:pt>
                <c:pt idx="66">
                  <c:v>1.2000000000000002E-2</c:v>
                </c:pt>
                <c:pt idx="67">
                  <c:v>1.3999999999999999E-2</c:v>
                </c:pt>
                <c:pt idx="68">
                  <c:v>1.6E-2</c:v>
                </c:pt>
                <c:pt idx="69">
                  <c:v>1.7999999999999999E-2</c:v>
                </c:pt>
                <c:pt idx="70">
                  <c:v>0.02</c:v>
                </c:pt>
                <c:pt idx="71">
                  <c:v>2.2000000000000002E-2</c:v>
                </c:pt>
                <c:pt idx="72">
                  <c:v>2.4E-2</c:v>
                </c:pt>
                <c:pt idx="73">
                  <c:v>2.6000000000000002E-2</c:v>
                </c:pt>
                <c:pt idx="74">
                  <c:v>2.8000000000000004E-2</c:v>
                </c:pt>
                <c:pt idx="75">
                  <c:v>3.0000000000000006E-2</c:v>
                </c:pt>
                <c:pt idx="76">
                  <c:v>3.2000000000000001E-2</c:v>
                </c:pt>
                <c:pt idx="77">
                  <c:v>3.4000000000000002E-2</c:v>
                </c:pt>
                <c:pt idx="78">
                  <c:v>3.6000000000000004E-2</c:v>
                </c:pt>
                <c:pt idx="79">
                  <c:v>3.8000000000000006E-2</c:v>
                </c:pt>
                <c:pt idx="80">
                  <c:v>4.0000000000000008E-2</c:v>
                </c:pt>
                <c:pt idx="81">
                  <c:v>4.200000000000001E-2</c:v>
                </c:pt>
                <c:pt idx="82">
                  <c:v>4.4000000000000011E-2</c:v>
                </c:pt>
                <c:pt idx="83">
                  <c:v>4.6000000000000006E-2</c:v>
                </c:pt>
                <c:pt idx="84">
                  <c:v>4.8000000000000008E-2</c:v>
                </c:pt>
                <c:pt idx="85">
                  <c:v>0.05</c:v>
                </c:pt>
                <c:pt idx="86">
                  <c:v>5.2000000000000005E-2</c:v>
                </c:pt>
                <c:pt idx="87">
                  <c:v>5.4000000000000006E-2</c:v>
                </c:pt>
                <c:pt idx="88">
                  <c:v>5.6000000000000008E-2</c:v>
                </c:pt>
                <c:pt idx="89">
                  <c:v>5.800000000000001E-2</c:v>
                </c:pt>
                <c:pt idx="90">
                  <c:v>6.0000000000000012E-2</c:v>
                </c:pt>
                <c:pt idx="91">
                  <c:v>6.2000000000000013E-2</c:v>
                </c:pt>
                <c:pt idx="92">
                  <c:v>6.4000000000000001E-2</c:v>
                </c:pt>
                <c:pt idx="93">
                  <c:v>6.6000000000000003E-2</c:v>
                </c:pt>
                <c:pt idx="94">
                  <c:v>6.8000000000000005E-2</c:v>
                </c:pt>
                <c:pt idx="95">
                  <c:v>6.9999999999999993E-2</c:v>
                </c:pt>
                <c:pt idx="96">
                  <c:v>7.1999999999999995E-2</c:v>
                </c:pt>
                <c:pt idx="97">
                  <c:v>7.3999999999999996E-2</c:v>
                </c:pt>
                <c:pt idx="98">
                  <c:v>7.6000000000000012E-2</c:v>
                </c:pt>
                <c:pt idx="99">
                  <c:v>7.8000000000000014E-2</c:v>
                </c:pt>
                <c:pt idx="100">
                  <c:v>8.0000000000000016E-2</c:v>
                </c:pt>
                <c:pt idx="101">
                  <c:v>8.2000000000000017E-2</c:v>
                </c:pt>
                <c:pt idx="102">
                  <c:v>8.4000000000000019E-2</c:v>
                </c:pt>
                <c:pt idx="103">
                  <c:v>8.6000000000000021E-2</c:v>
                </c:pt>
                <c:pt idx="104">
                  <c:v>8.8000000000000023E-2</c:v>
                </c:pt>
                <c:pt idx="105">
                  <c:v>9.0000000000000024E-2</c:v>
                </c:pt>
                <c:pt idx="106">
                  <c:v>9.1999999999999998E-2</c:v>
                </c:pt>
                <c:pt idx="107">
                  <c:v>9.4E-2</c:v>
                </c:pt>
                <c:pt idx="108">
                  <c:v>9.6000000000000002E-2</c:v>
                </c:pt>
                <c:pt idx="109">
                  <c:v>9.8000000000000004E-2</c:v>
                </c:pt>
                <c:pt idx="110">
                  <c:v>0.1</c:v>
                </c:pt>
                <c:pt idx="111">
                  <c:v>0.10200000000000001</c:v>
                </c:pt>
                <c:pt idx="112">
                  <c:v>0.10400000000000001</c:v>
                </c:pt>
                <c:pt idx="113">
                  <c:v>0.10600000000000001</c:v>
                </c:pt>
                <c:pt idx="114">
                  <c:v>0.10800000000000001</c:v>
                </c:pt>
                <c:pt idx="115">
                  <c:v>0.11000000000000001</c:v>
                </c:pt>
                <c:pt idx="116">
                  <c:v>0.11200000000000002</c:v>
                </c:pt>
                <c:pt idx="117">
                  <c:v>0.11400000000000002</c:v>
                </c:pt>
                <c:pt idx="118">
                  <c:v>0.11600000000000002</c:v>
                </c:pt>
                <c:pt idx="119">
                  <c:v>0.11799999999999999</c:v>
                </c:pt>
                <c:pt idx="120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75-4EF1-BDA8-2C664423439E}"/>
            </c:ext>
          </c:extLst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k'i*∆X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Sheet1!$H$2:$H$122</c:f>
              <c:numCache>
                <c:formatCode>General</c:formatCode>
                <c:ptCount val="121"/>
                <c:pt idx="0">
                  <c:v>-4.8000000000000001E-2</c:v>
                </c:pt>
                <c:pt idx="1">
                  <c:v>-4.7199999999999999E-2</c:v>
                </c:pt>
                <c:pt idx="2">
                  <c:v>-4.6399999999999997E-2</c:v>
                </c:pt>
                <c:pt idx="3">
                  <c:v>-4.5599999999999995E-2</c:v>
                </c:pt>
                <c:pt idx="4">
                  <c:v>-4.48E-2</c:v>
                </c:pt>
                <c:pt idx="5">
                  <c:v>-4.3999999999999997E-2</c:v>
                </c:pt>
                <c:pt idx="6">
                  <c:v>-4.3200000000000002E-2</c:v>
                </c:pt>
                <c:pt idx="7">
                  <c:v>-4.24E-2</c:v>
                </c:pt>
                <c:pt idx="8">
                  <c:v>-4.1600000000000005E-2</c:v>
                </c:pt>
                <c:pt idx="9">
                  <c:v>-4.0800000000000003E-2</c:v>
                </c:pt>
                <c:pt idx="10">
                  <c:v>-0.04</c:v>
                </c:pt>
                <c:pt idx="11">
                  <c:v>-3.9199999999999999E-2</c:v>
                </c:pt>
                <c:pt idx="12">
                  <c:v>-3.8399999999999997E-2</c:v>
                </c:pt>
                <c:pt idx="13">
                  <c:v>-3.7600000000000001E-2</c:v>
                </c:pt>
                <c:pt idx="14">
                  <c:v>-3.6799999999999999E-2</c:v>
                </c:pt>
                <c:pt idx="15">
                  <c:v>-3.5999999999999997E-2</c:v>
                </c:pt>
                <c:pt idx="16">
                  <c:v>-3.5199999999999995E-2</c:v>
                </c:pt>
                <c:pt idx="17">
                  <c:v>-3.4399999999999993E-2</c:v>
                </c:pt>
                <c:pt idx="18">
                  <c:v>-3.3599999999999998E-2</c:v>
                </c:pt>
                <c:pt idx="19">
                  <c:v>-3.2799999999999996E-2</c:v>
                </c:pt>
                <c:pt idx="20">
                  <c:v>-3.2000000000000001E-2</c:v>
                </c:pt>
                <c:pt idx="21">
                  <c:v>-3.1200000000000002E-2</c:v>
                </c:pt>
                <c:pt idx="22">
                  <c:v>-3.04E-2</c:v>
                </c:pt>
                <c:pt idx="23">
                  <c:v>-2.9600000000000001E-2</c:v>
                </c:pt>
                <c:pt idx="24">
                  <c:v>-2.8799999999999999E-2</c:v>
                </c:pt>
                <c:pt idx="25">
                  <c:v>-2.7999999999999997E-2</c:v>
                </c:pt>
                <c:pt idx="26">
                  <c:v>-2.7199999999999998E-2</c:v>
                </c:pt>
                <c:pt idx="27">
                  <c:v>-2.6399999999999996E-2</c:v>
                </c:pt>
                <c:pt idx="28">
                  <c:v>-2.5599999999999998E-2</c:v>
                </c:pt>
                <c:pt idx="29">
                  <c:v>-2.4799999999999999E-2</c:v>
                </c:pt>
                <c:pt idx="30">
                  <c:v>-2.4E-2</c:v>
                </c:pt>
                <c:pt idx="31">
                  <c:v>-2.3199999999999998E-2</c:v>
                </c:pt>
                <c:pt idx="32">
                  <c:v>-2.24E-2</c:v>
                </c:pt>
                <c:pt idx="33">
                  <c:v>-2.1599999999999998E-2</c:v>
                </c:pt>
                <c:pt idx="34">
                  <c:v>-2.0799999999999996E-2</c:v>
                </c:pt>
                <c:pt idx="35">
                  <c:v>-1.9999999999999997E-2</c:v>
                </c:pt>
                <c:pt idx="36">
                  <c:v>-1.9199999999999998E-2</c:v>
                </c:pt>
                <c:pt idx="37">
                  <c:v>-1.84E-2</c:v>
                </c:pt>
                <c:pt idx="38">
                  <c:v>-1.7600000000000001E-2</c:v>
                </c:pt>
                <c:pt idx="39">
                  <c:v>-1.6799999999999999E-2</c:v>
                </c:pt>
                <c:pt idx="40">
                  <c:v>-1.6E-2</c:v>
                </c:pt>
                <c:pt idx="41">
                  <c:v>-1.52E-2</c:v>
                </c:pt>
                <c:pt idx="42">
                  <c:v>-1.44E-2</c:v>
                </c:pt>
                <c:pt idx="43">
                  <c:v>-1.3599999999999999E-2</c:v>
                </c:pt>
                <c:pt idx="44">
                  <c:v>-1.2799999999999999E-2</c:v>
                </c:pt>
                <c:pt idx="45">
                  <c:v>-1.2E-2</c:v>
                </c:pt>
                <c:pt idx="46">
                  <c:v>-1.12E-2</c:v>
                </c:pt>
                <c:pt idx="47">
                  <c:v>-1.0400000000000001E-2</c:v>
                </c:pt>
                <c:pt idx="48">
                  <c:v>-9.5999999999999992E-3</c:v>
                </c:pt>
                <c:pt idx="49">
                  <c:v>-8.7999999999999988E-3</c:v>
                </c:pt>
                <c:pt idx="50">
                  <c:v>-7.9999999999999984E-3</c:v>
                </c:pt>
                <c:pt idx="51">
                  <c:v>-7.1999999999999998E-3</c:v>
                </c:pt>
                <c:pt idx="52">
                  <c:v>-6.3999999999999994E-3</c:v>
                </c:pt>
                <c:pt idx="53">
                  <c:v>-5.5999999999999982E-3</c:v>
                </c:pt>
                <c:pt idx="54">
                  <c:v>-4.7999999999999996E-3</c:v>
                </c:pt>
                <c:pt idx="55">
                  <c:v>-3.9999999999999992E-3</c:v>
                </c:pt>
                <c:pt idx="56">
                  <c:v>-3.1999999999999984E-3</c:v>
                </c:pt>
                <c:pt idx="57">
                  <c:v>-2.3999999999999998E-3</c:v>
                </c:pt>
                <c:pt idx="58">
                  <c:v>-1.5999999999999992E-3</c:v>
                </c:pt>
                <c:pt idx="59">
                  <c:v>-7.9999999999999852E-4</c:v>
                </c:pt>
                <c:pt idx="60">
                  <c:v>0</c:v>
                </c:pt>
                <c:pt idx="61">
                  <c:v>8.0000000000000004E-4</c:v>
                </c:pt>
                <c:pt idx="62">
                  <c:v>1.6000000000000001E-3</c:v>
                </c:pt>
                <c:pt idx="63">
                  <c:v>2.3999999999999998E-3</c:v>
                </c:pt>
                <c:pt idx="64">
                  <c:v>3.2000000000000002E-3</c:v>
                </c:pt>
                <c:pt idx="65">
                  <c:v>4.0000000000000001E-3</c:v>
                </c:pt>
                <c:pt idx="66">
                  <c:v>4.8000000000000004E-3</c:v>
                </c:pt>
                <c:pt idx="67">
                  <c:v>5.5999999999999999E-3</c:v>
                </c:pt>
                <c:pt idx="68">
                  <c:v>6.4000000000000003E-3</c:v>
                </c:pt>
                <c:pt idx="69">
                  <c:v>7.1999999999999998E-3</c:v>
                </c:pt>
                <c:pt idx="70">
                  <c:v>8.0000000000000002E-3</c:v>
                </c:pt>
                <c:pt idx="71">
                  <c:v>8.8000000000000005E-3</c:v>
                </c:pt>
                <c:pt idx="72">
                  <c:v>9.5999999999999992E-3</c:v>
                </c:pt>
                <c:pt idx="73">
                  <c:v>1.0400000000000001E-2</c:v>
                </c:pt>
                <c:pt idx="74">
                  <c:v>1.1200000000000002E-2</c:v>
                </c:pt>
                <c:pt idx="75">
                  <c:v>1.2000000000000002E-2</c:v>
                </c:pt>
                <c:pt idx="76">
                  <c:v>1.2800000000000001E-2</c:v>
                </c:pt>
                <c:pt idx="77">
                  <c:v>1.3600000000000001E-2</c:v>
                </c:pt>
                <c:pt idx="78">
                  <c:v>1.4400000000000001E-2</c:v>
                </c:pt>
                <c:pt idx="79">
                  <c:v>1.52E-2</c:v>
                </c:pt>
                <c:pt idx="80">
                  <c:v>1.6E-2</c:v>
                </c:pt>
                <c:pt idx="81">
                  <c:v>1.6800000000000002E-2</c:v>
                </c:pt>
                <c:pt idx="82">
                  <c:v>1.7600000000000001E-2</c:v>
                </c:pt>
                <c:pt idx="83">
                  <c:v>1.84E-2</c:v>
                </c:pt>
                <c:pt idx="84">
                  <c:v>1.9200000000000002E-2</c:v>
                </c:pt>
                <c:pt idx="85">
                  <c:v>0.02</c:v>
                </c:pt>
                <c:pt idx="86">
                  <c:v>2.0800000000000003E-2</c:v>
                </c:pt>
                <c:pt idx="87">
                  <c:v>2.1600000000000001E-2</c:v>
                </c:pt>
                <c:pt idx="88">
                  <c:v>2.2400000000000003E-2</c:v>
                </c:pt>
                <c:pt idx="89">
                  <c:v>2.3200000000000002E-2</c:v>
                </c:pt>
                <c:pt idx="90">
                  <c:v>2.4000000000000004E-2</c:v>
                </c:pt>
                <c:pt idx="91">
                  <c:v>2.4800000000000006E-2</c:v>
                </c:pt>
                <c:pt idx="92">
                  <c:v>2.5600000000000001E-2</c:v>
                </c:pt>
                <c:pt idx="93">
                  <c:v>2.6400000000000003E-2</c:v>
                </c:pt>
                <c:pt idx="94">
                  <c:v>2.7200000000000002E-2</c:v>
                </c:pt>
                <c:pt idx="95">
                  <c:v>2.7999999999999997E-2</c:v>
                </c:pt>
                <c:pt idx="96">
                  <c:v>2.8799999999999999E-2</c:v>
                </c:pt>
                <c:pt idx="97">
                  <c:v>2.9600000000000001E-2</c:v>
                </c:pt>
                <c:pt idx="98">
                  <c:v>3.04E-2</c:v>
                </c:pt>
                <c:pt idx="99">
                  <c:v>3.1200000000000002E-2</c:v>
                </c:pt>
                <c:pt idx="100">
                  <c:v>3.2000000000000001E-2</c:v>
                </c:pt>
                <c:pt idx="101">
                  <c:v>3.2800000000000003E-2</c:v>
                </c:pt>
                <c:pt idx="102">
                  <c:v>3.3600000000000005E-2</c:v>
                </c:pt>
                <c:pt idx="103">
                  <c:v>3.4400000000000007E-2</c:v>
                </c:pt>
                <c:pt idx="104">
                  <c:v>3.5200000000000002E-2</c:v>
                </c:pt>
                <c:pt idx="105">
                  <c:v>3.6000000000000004E-2</c:v>
                </c:pt>
                <c:pt idx="106">
                  <c:v>3.6799999999999999E-2</c:v>
                </c:pt>
                <c:pt idx="107">
                  <c:v>3.7600000000000001E-2</c:v>
                </c:pt>
                <c:pt idx="108">
                  <c:v>3.8399999999999997E-2</c:v>
                </c:pt>
                <c:pt idx="109">
                  <c:v>3.9199999999999999E-2</c:v>
                </c:pt>
                <c:pt idx="110">
                  <c:v>0.04</c:v>
                </c:pt>
                <c:pt idx="111">
                  <c:v>4.0800000000000003E-2</c:v>
                </c:pt>
                <c:pt idx="112">
                  <c:v>4.1600000000000005E-2</c:v>
                </c:pt>
                <c:pt idx="113">
                  <c:v>4.24E-2</c:v>
                </c:pt>
                <c:pt idx="114">
                  <c:v>4.3200000000000002E-2</c:v>
                </c:pt>
                <c:pt idx="115">
                  <c:v>4.4000000000000004E-2</c:v>
                </c:pt>
                <c:pt idx="116">
                  <c:v>4.4800000000000006E-2</c:v>
                </c:pt>
                <c:pt idx="117">
                  <c:v>4.5600000000000009E-2</c:v>
                </c:pt>
                <c:pt idx="118">
                  <c:v>4.6400000000000004E-2</c:v>
                </c:pt>
                <c:pt idx="119">
                  <c:v>4.7199999999999999E-2</c:v>
                </c:pt>
                <c:pt idx="120">
                  <c:v>4.8000000000000001E-2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75-4EF1-BDA8-2C6644234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4368248"/>
        <c:axId val="764365624"/>
      </c:lineChart>
      <c:catAx>
        <c:axId val="76436824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b" anchorCtr="0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Xtgt - Xcomp</a:t>
                </a:r>
              </a:p>
            </c:rich>
          </c:tx>
          <c:layout>
            <c:manualLayout>
              <c:xMode val="edge"/>
              <c:yMode val="edge"/>
              <c:x val="0.47993616538673406"/>
              <c:y val="0.936927736103992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b" anchorCtr="0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365624"/>
        <c:crosses val="autoZero"/>
        <c:auto val="1"/>
        <c:lblAlgn val="ctr"/>
        <c:lblOffset val="100"/>
        <c:tickLblSkip val="10"/>
        <c:noMultiLvlLbl val="0"/>
      </c:catAx>
      <c:valAx>
        <c:axId val="7643656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Delta Magnitude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81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368248"/>
        <c:crosses val="autoZero"/>
        <c:crossBetween val="between"/>
      </c:valAx>
      <c:spPr>
        <a:solidFill>
          <a:schemeClr val="bg2"/>
        </a:solidFill>
        <a:ln>
          <a:solidFill>
            <a:schemeClr val="bg2">
              <a:alpha val="97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71465004374453189"/>
          <c:y val="0.59834273840769903"/>
          <c:w val="0.20267388451443569"/>
          <c:h val="0.2045148731408573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effectLst/>
              </a:rPr>
              <a:t>k"</a:t>
            </a:r>
            <a:r>
              <a:rPr lang="en-US" sz="1400" b="1" i="0" u="none" strike="noStrike" baseline="-25000">
                <a:effectLst/>
              </a:rPr>
              <a:t>b</a:t>
            </a:r>
            <a:r>
              <a:rPr lang="en-US" sz="1400" b="1" i="0" u="none" strike="noStrike" baseline="0">
                <a:effectLst/>
              </a:rPr>
              <a:t>*(X</a:t>
            </a:r>
            <a:r>
              <a:rPr lang="en-US" sz="1400" b="1" i="0" u="none" strike="noStrike" baseline="-25000">
                <a:effectLst/>
              </a:rPr>
              <a:t>t</a:t>
            </a:r>
            <a:r>
              <a:rPr lang="en-US" sz="1400" b="1" i="0" u="none" strike="noStrike" baseline="0">
                <a:effectLst/>
              </a:rPr>
              <a:t>*(b-v)</a:t>
            </a:r>
            <a:r>
              <a:rPr lang="en-US" sz="1400" b="1" i="0" u="none" strike="noStrike" baseline="-25000">
                <a:effectLst/>
              </a:rPr>
              <a:t>t</a:t>
            </a:r>
            <a:r>
              <a:rPr lang="en-US" sz="1400" b="1" i="0" u="none" strike="noStrike" baseline="0">
                <a:effectLst/>
              </a:rPr>
              <a:t> -  X</a:t>
            </a:r>
            <a:r>
              <a:rPr lang="en-US" sz="1400" b="1" i="0" u="none" strike="noStrike" baseline="-25000">
                <a:effectLst/>
              </a:rPr>
              <a:t>c</a:t>
            </a:r>
            <a:r>
              <a:rPr lang="en-US" sz="1400" b="1" i="0" u="none" strike="noStrike" baseline="0">
                <a:effectLst/>
              </a:rPr>
              <a:t>*(b-v)</a:t>
            </a:r>
            <a:r>
              <a:rPr lang="en-US" sz="1400" b="1" i="0" u="none" strike="noStrike" baseline="-25000">
                <a:effectLst/>
              </a:rPr>
              <a:t>c</a:t>
            </a:r>
            <a:r>
              <a:rPr lang="en-US" sz="1400" b="1" i="0" u="none" strike="noStrike" baseline="0">
                <a:effectLst/>
              </a:rPr>
              <a:t>) (DSLR ~ 10</a:t>
            </a:r>
            <a:r>
              <a:rPr lang="en-US" sz="1400" b="1" i="0" u="none" strike="noStrike" baseline="30000">
                <a:effectLst/>
              </a:rPr>
              <a:t>0</a:t>
            </a:r>
            <a:r>
              <a:rPr lang="en-US" sz="1400" b="1" i="0" u="none" strike="noStrike" baseline="0">
                <a:effectLst/>
              </a:rPr>
              <a:t>)</a:t>
            </a:r>
            <a:r>
              <a:rPr lang="en-US" sz="1400" b="1" i="0" u="none" strike="noStrike" baseline="0"/>
              <a:t> </a:t>
            </a:r>
            <a:endParaRPr lang="en-US" b="1" i="0"/>
          </a:p>
        </c:rich>
      </c:tx>
      <c:layout>
        <c:manualLayout>
          <c:xMode val="edge"/>
          <c:yMode val="edge"/>
          <c:x val="0.27643463837853599"/>
          <c:y val="3.2730971128608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Sheet1!$M$1</c:f>
              <c:strCache>
                <c:ptCount val="1"/>
                <c:pt idx="0">
                  <c:v>X~2, ∆X=0.2, ∆(b-v)=0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Sheet1!$D$2:$D$32</c:f>
              <c:numCache>
                <c:formatCode>General</c:formatCode>
                <c:ptCount val="31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  <c:pt idx="11">
                  <c:v>0.6</c:v>
                </c:pt>
                <c:pt idx="12">
                  <c:v>0.7</c:v>
                </c:pt>
                <c:pt idx="13">
                  <c:v>0.8</c:v>
                </c:pt>
                <c:pt idx="14">
                  <c:v>0.9</c:v>
                </c:pt>
                <c:pt idx="15">
                  <c:v>1</c:v>
                </c:pt>
                <c:pt idx="16">
                  <c:v>1.1000000000000001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  <c:pt idx="21">
                  <c:v>1.6</c:v>
                </c:pt>
                <c:pt idx="22">
                  <c:v>1.7</c:v>
                </c:pt>
                <c:pt idx="23">
                  <c:v>1.8</c:v>
                </c:pt>
                <c:pt idx="24">
                  <c:v>1.9</c:v>
                </c:pt>
                <c:pt idx="25">
                  <c:v>2</c:v>
                </c:pt>
              </c:numCache>
            </c:numRef>
          </c:cat>
          <c:val>
            <c:numRef>
              <c:f>Sheet1!$M$2:$M$32</c:f>
              <c:numCache>
                <c:formatCode>General</c:formatCode>
                <c:ptCount val="31"/>
                <c:pt idx="0">
                  <c:v>2.9999999999999992E-3</c:v>
                </c:pt>
                <c:pt idx="1">
                  <c:v>2.3999999999999989E-3</c:v>
                </c:pt>
                <c:pt idx="2">
                  <c:v>1.7999999999999982E-3</c:v>
                </c:pt>
                <c:pt idx="3">
                  <c:v>1.1999999999999995E-3</c:v>
                </c:pt>
                <c:pt idx="4">
                  <c:v>5.9999999999999973E-4</c:v>
                </c:pt>
                <c:pt idx="5">
                  <c:v>0</c:v>
                </c:pt>
                <c:pt idx="6">
                  <c:v>-5.9999999999999973E-4</c:v>
                </c:pt>
                <c:pt idx="7">
                  <c:v>-1.1999999999999995E-3</c:v>
                </c:pt>
                <c:pt idx="8">
                  <c:v>-1.7999999999999982E-3</c:v>
                </c:pt>
                <c:pt idx="9">
                  <c:v>-2.3999999999999989E-3</c:v>
                </c:pt>
                <c:pt idx="10">
                  <c:v>-2.9999999999999992E-3</c:v>
                </c:pt>
                <c:pt idx="11">
                  <c:v>-3.5999999999999964E-3</c:v>
                </c:pt>
                <c:pt idx="12">
                  <c:v>-4.1999999999999971E-3</c:v>
                </c:pt>
                <c:pt idx="13">
                  <c:v>-4.7999999999999978E-3</c:v>
                </c:pt>
                <c:pt idx="14">
                  <c:v>-5.3999999999999977E-3</c:v>
                </c:pt>
                <c:pt idx="15">
                  <c:v>-5.9999999999999984E-3</c:v>
                </c:pt>
                <c:pt idx="16">
                  <c:v>-6.5999999999999991E-3</c:v>
                </c:pt>
                <c:pt idx="17">
                  <c:v>-7.1999999999999929E-3</c:v>
                </c:pt>
                <c:pt idx="18">
                  <c:v>-7.7999999999999936E-3</c:v>
                </c:pt>
                <c:pt idx="19">
                  <c:v>-8.3999999999999943E-3</c:v>
                </c:pt>
                <c:pt idx="20">
                  <c:v>-8.9999999999999941E-3</c:v>
                </c:pt>
                <c:pt idx="21">
                  <c:v>-9.5999999999999957E-3</c:v>
                </c:pt>
                <c:pt idx="22">
                  <c:v>-1.0199999999999996E-2</c:v>
                </c:pt>
                <c:pt idx="23">
                  <c:v>-1.0799999999999995E-2</c:v>
                </c:pt>
                <c:pt idx="24">
                  <c:v>-1.1399999999999997E-2</c:v>
                </c:pt>
                <c:pt idx="25">
                  <c:v>-1.1999999999999997E-2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5E-485D-9E95-90D58F47E175}"/>
            </c:ext>
          </c:extLst>
        </c:ser>
        <c:ser>
          <c:idx val="1"/>
          <c:order val="1"/>
          <c:tx>
            <c:strRef>
              <c:f>Sheet1!$N$1</c:f>
              <c:strCache>
                <c:ptCount val="1"/>
                <c:pt idx="0">
                  <c:v>X~2, ∆X=0.2, (b-v)=0.7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Sheet1!$D$2:$D$32</c:f>
              <c:numCache>
                <c:formatCode>General</c:formatCode>
                <c:ptCount val="31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  <c:pt idx="11">
                  <c:v>0.6</c:v>
                </c:pt>
                <c:pt idx="12">
                  <c:v>0.7</c:v>
                </c:pt>
                <c:pt idx="13">
                  <c:v>0.8</c:v>
                </c:pt>
                <c:pt idx="14">
                  <c:v>0.9</c:v>
                </c:pt>
                <c:pt idx="15">
                  <c:v>1</c:v>
                </c:pt>
                <c:pt idx="16">
                  <c:v>1.1000000000000001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  <c:pt idx="21">
                  <c:v>1.6</c:v>
                </c:pt>
                <c:pt idx="22">
                  <c:v>1.7</c:v>
                </c:pt>
                <c:pt idx="23">
                  <c:v>1.8</c:v>
                </c:pt>
                <c:pt idx="24">
                  <c:v>1.9</c:v>
                </c:pt>
                <c:pt idx="25">
                  <c:v>2</c:v>
                </c:pt>
              </c:numCache>
            </c:numRef>
          </c:cat>
          <c:val>
            <c:numRef>
              <c:f>Sheet1!$N$2:$N$32</c:f>
              <c:numCache>
                <c:formatCode>General</c:formatCode>
                <c:ptCount val="31"/>
                <c:pt idx="0">
                  <c:v>6.7799999999999985E-2</c:v>
                </c:pt>
                <c:pt idx="1">
                  <c:v>6.1800000000000001E-2</c:v>
                </c:pt>
                <c:pt idx="2">
                  <c:v>5.5799999999999995E-2</c:v>
                </c:pt>
                <c:pt idx="3">
                  <c:v>4.9800000000000004E-2</c:v>
                </c:pt>
                <c:pt idx="4">
                  <c:v>4.3799999999999999E-2</c:v>
                </c:pt>
                <c:pt idx="5">
                  <c:v>3.78E-2</c:v>
                </c:pt>
                <c:pt idx="6">
                  <c:v>3.1800000000000002E-2</c:v>
                </c:pt>
                <c:pt idx="7">
                  <c:v>2.58E-2</c:v>
                </c:pt>
                <c:pt idx="8">
                  <c:v>1.9800000000000002E-2</c:v>
                </c:pt>
                <c:pt idx="9">
                  <c:v>1.3799999999999998E-2</c:v>
                </c:pt>
                <c:pt idx="10">
                  <c:v>7.7999999999999996E-3</c:v>
                </c:pt>
                <c:pt idx="11">
                  <c:v>1.8000000000000015E-3</c:v>
                </c:pt>
                <c:pt idx="12">
                  <c:v>-4.1999999999999971E-3</c:v>
                </c:pt>
                <c:pt idx="13">
                  <c:v>-1.0200000000000002E-2</c:v>
                </c:pt>
                <c:pt idx="14">
                  <c:v>-1.6199999999999999E-2</c:v>
                </c:pt>
                <c:pt idx="15">
                  <c:v>-2.2199999999999998E-2</c:v>
                </c:pt>
                <c:pt idx="16">
                  <c:v>-2.8200000000000003E-2</c:v>
                </c:pt>
                <c:pt idx="17">
                  <c:v>-3.4199999999999994E-2</c:v>
                </c:pt>
                <c:pt idx="18">
                  <c:v>-4.02E-2</c:v>
                </c:pt>
                <c:pt idx="19">
                  <c:v>-4.6199999999999991E-2</c:v>
                </c:pt>
                <c:pt idx="20">
                  <c:v>-5.2199999999999996E-2</c:v>
                </c:pt>
                <c:pt idx="21">
                  <c:v>-5.8200000000000002E-2</c:v>
                </c:pt>
                <c:pt idx="22">
                  <c:v>-6.4199999999999993E-2</c:v>
                </c:pt>
                <c:pt idx="23">
                  <c:v>-7.0199999999999999E-2</c:v>
                </c:pt>
                <c:pt idx="24">
                  <c:v>-7.6200000000000004E-2</c:v>
                </c:pt>
                <c:pt idx="25">
                  <c:v>-8.2200000000000009E-2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5E-485D-9E95-90D58F47E175}"/>
            </c:ext>
          </c:extLst>
        </c:ser>
        <c:ser>
          <c:idx val="2"/>
          <c:order val="2"/>
          <c:tx>
            <c:strRef>
              <c:f>Sheet1!$S$1</c:f>
              <c:strCache>
                <c:ptCount val="1"/>
                <c:pt idx="0">
                  <c:v>X~1, ∆X=0.2, (b-v)=0.7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val>
            <c:numRef>
              <c:f>Sheet1!$S$2:$S$32</c:f>
              <c:numCache>
                <c:formatCode>General</c:formatCode>
                <c:ptCount val="31"/>
                <c:pt idx="0">
                  <c:v>3.8999999999999993E-2</c:v>
                </c:pt>
                <c:pt idx="1">
                  <c:v>3.5399999999999994E-2</c:v>
                </c:pt>
                <c:pt idx="2">
                  <c:v>3.1800000000000002E-2</c:v>
                </c:pt>
                <c:pt idx="3">
                  <c:v>2.8199999999999996E-2</c:v>
                </c:pt>
                <c:pt idx="4">
                  <c:v>2.4599999999999997E-2</c:v>
                </c:pt>
                <c:pt idx="5">
                  <c:v>2.0999999999999998E-2</c:v>
                </c:pt>
                <c:pt idx="6">
                  <c:v>1.7399999999999999E-2</c:v>
                </c:pt>
                <c:pt idx="7">
                  <c:v>1.3799999999999998E-2</c:v>
                </c:pt>
                <c:pt idx="8">
                  <c:v>1.0199999999999999E-2</c:v>
                </c:pt>
                <c:pt idx="9">
                  <c:v>6.5999999999999991E-3</c:v>
                </c:pt>
                <c:pt idx="10">
                  <c:v>2.9999999999999992E-3</c:v>
                </c:pt>
                <c:pt idx="11">
                  <c:v>-6.0000000000000049E-4</c:v>
                </c:pt>
                <c:pt idx="12">
                  <c:v>-4.2000000000000006E-3</c:v>
                </c:pt>
                <c:pt idx="13">
                  <c:v>-7.7999999999999996E-3</c:v>
                </c:pt>
                <c:pt idx="14">
                  <c:v>-1.1400000000000004E-2</c:v>
                </c:pt>
                <c:pt idx="15">
                  <c:v>-1.4999999999999999E-2</c:v>
                </c:pt>
                <c:pt idx="16">
                  <c:v>-1.8600000000000002E-2</c:v>
                </c:pt>
                <c:pt idx="17">
                  <c:v>-2.2199999999999998E-2</c:v>
                </c:pt>
                <c:pt idx="18">
                  <c:v>-2.5800000000000003E-2</c:v>
                </c:pt>
                <c:pt idx="19">
                  <c:v>-2.9399999999999999E-2</c:v>
                </c:pt>
                <c:pt idx="20">
                  <c:v>-3.2999999999999995E-2</c:v>
                </c:pt>
                <c:pt idx="21">
                  <c:v>-3.6600000000000001E-2</c:v>
                </c:pt>
                <c:pt idx="22">
                  <c:v>-4.02E-2</c:v>
                </c:pt>
                <c:pt idx="23">
                  <c:v>-4.3800000000000006E-2</c:v>
                </c:pt>
                <c:pt idx="24">
                  <c:v>-4.7399999999999991E-2</c:v>
                </c:pt>
                <c:pt idx="25">
                  <c:v>-5.0999999999999997E-2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5E-485D-9E95-90D58F47E175}"/>
            </c:ext>
          </c:extLst>
        </c:ser>
        <c:ser>
          <c:idx val="5"/>
          <c:order val="3"/>
          <c:tx>
            <c:strRef>
              <c:f>Sheet1!$J$1</c:f>
              <c:strCache>
                <c:ptCount val="1"/>
                <c:pt idx="0">
                  <c:v>X~2, ∆X=0, (b-v)=0.7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Sheet1!$J$2:$J$27</c:f>
              <c:numCache>
                <c:formatCode>General</c:formatCode>
                <c:ptCount val="26"/>
                <c:pt idx="0">
                  <c:v>7.1999999999999995E-2</c:v>
                </c:pt>
                <c:pt idx="1">
                  <c:v>6.6000000000000003E-2</c:v>
                </c:pt>
                <c:pt idx="2">
                  <c:v>0.06</c:v>
                </c:pt>
                <c:pt idx="3">
                  <c:v>5.3999999999999992E-2</c:v>
                </c:pt>
                <c:pt idx="4">
                  <c:v>4.7999999999999994E-2</c:v>
                </c:pt>
                <c:pt idx="5">
                  <c:v>4.1999999999999996E-2</c:v>
                </c:pt>
                <c:pt idx="6">
                  <c:v>3.5999999999999997E-2</c:v>
                </c:pt>
                <c:pt idx="7">
                  <c:v>2.9999999999999995E-2</c:v>
                </c:pt>
                <c:pt idx="8">
                  <c:v>2.3999999999999997E-2</c:v>
                </c:pt>
                <c:pt idx="9">
                  <c:v>1.7999999999999995E-2</c:v>
                </c:pt>
                <c:pt idx="10">
                  <c:v>1.1999999999999997E-2</c:v>
                </c:pt>
                <c:pt idx="11">
                  <c:v>5.9999999999999984E-3</c:v>
                </c:pt>
                <c:pt idx="12">
                  <c:v>0</c:v>
                </c:pt>
                <c:pt idx="13">
                  <c:v>-6.0000000000000053E-3</c:v>
                </c:pt>
                <c:pt idx="14">
                  <c:v>-1.2000000000000004E-2</c:v>
                </c:pt>
                <c:pt idx="15">
                  <c:v>-1.8000000000000002E-2</c:v>
                </c:pt>
                <c:pt idx="16">
                  <c:v>-2.4000000000000007E-2</c:v>
                </c:pt>
                <c:pt idx="17">
                  <c:v>-0.03</c:v>
                </c:pt>
                <c:pt idx="18">
                  <c:v>-3.6000000000000004E-2</c:v>
                </c:pt>
                <c:pt idx="19">
                  <c:v>-4.1999999999999996E-2</c:v>
                </c:pt>
                <c:pt idx="20">
                  <c:v>-4.8000000000000001E-2</c:v>
                </c:pt>
                <c:pt idx="21">
                  <c:v>-5.4000000000000006E-2</c:v>
                </c:pt>
                <c:pt idx="22">
                  <c:v>-0.06</c:v>
                </c:pt>
                <c:pt idx="23">
                  <c:v>-6.6000000000000003E-2</c:v>
                </c:pt>
                <c:pt idx="24">
                  <c:v>-7.1999999999999995E-2</c:v>
                </c:pt>
                <c:pt idx="25">
                  <c:v>-7.8E-2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5E-485D-9E95-90D58F47E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1918112"/>
        <c:axId val="661918440"/>
      </c:lineChart>
      <c:catAx>
        <c:axId val="6619181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b" anchorCtr="0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effectLst/>
                  </a:rPr>
                  <a:t>(b-v)</a:t>
                </a:r>
                <a:r>
                  <a:rPr lang="en-US" sz="1200" b="1" i="0" baseline="-25000">
                    <a:effectLst/>
                  </a:rPr>
                  <a:t>t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42975594196558764"/>
              <c:y val="0.9216526684164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b" anchorCtr="0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918440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6619184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Delta b Magnitude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918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75750672675337"/>
          <c:y val="0.12232567804024497"/>
          <c:w val="0.24794549266247379"/>
          <c:h val="0.3090297462817148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bg2">
          <a:lumMod val="9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k"</a:t>
            </a:r>
            <a:r>
              <a:rPr lang="en-US" sz="1400" b="1" i="0" baseline="-25000">
                <a:effectLst/>
              </a:rPr>
              <a:t>b</a:t>
            </a:r>
            <a:r>
              <a:rPr lang="en-US" sz="1400" b="1" i="0" baseline="0">
                <a:effectLst/>
              </a:rPr>
              <a:t>*(X</a:t>
            </a:r>
            <a:r>
              <a:rPr lang="en-US" sz="1400" b="1" i="0" baseline="-25000">
                <a:effectLst/>
              </a:rPr>
              <a:t>t</a:t>
            </a:r>
            <a:r>
              <a:rPr lang="en-US" sz="1400" b="1" i="0" baseline="0">
                <a:effectLst/>
              </a:rPr>
              <a:t>*(b-v)</a:t>
            </a:r>
            <a:r>
              <a:rPr lang="en-US" sz="1400" b="1" i="0" baseline="-25000">
                <a:effectLst/>
              </a:rPr>
              <a:t>t</a:t>
            </a:r>
            <a:r>
              <a:rPr lang="en-US" sz="1400" b="1" i="0" baseline="0">
                <a:effectLst/>
              </a:rPr>
              <a:t> -  X</a:t>
            </a:r>
            <a:r>
              <a:rPr lang="en-US" sz="1400" b="1" i="0" baseline="-25000">
                <a:effectLst/>
              </a:rPr>
              <a:t>c</a:t>
            </a:r>
            <a:r>
              <a:rPr lang="en-US" sz="1400" b="1" i="0" baseline="0">
                <a:effectLst/>
              </a:rPr>
              <a:t>*(b-v)</a:t>
            </a:r>
            <a:r>
              <a:rPr lang="en-US" sz="1400" b="1" i="0" baseline="-25000">
                <a:effectLst/>
              </a:rPr>
              <a:t>c</a:t>
            </a:r>
            <a:r>
              <a:rPr lang="en-US" sz="1400" b="1" i="0" baseline="0">
                <a:effectLst/>
              </a:rPr>
              <a:t>) (CCD ~ 1</a:t>
            </a:r>
            <a:r>
              <a:rPr lang="en-US" sz="1400" b="1" i="0" baseline="30000">
                <a:effectLst/>
              </a:rPr>
              <a:t>0</a:t>
            </a:r>
            <a:r>
              <a:rPr lang="en-US" sz="1400" b="1" i="0" baseline="0">
                <a:effectLst/>
              </a:rPr>
              <a:t>)</a:t>
            </a:r>
            <a:r>
              <a:rPr lang="en-US" sz="1800" b="1" i="0" baseline="0">
                <a:effectLst/>
              </a:rPr>
              <a:t> </a:t>
            </a:r>
            <a:endParaRPr lang="en-US" sz="1400">
              <a:effectLst/>
            </a:endParaRPr>
          </a:p>
        </c:rich>
      </c:tx>
      <c:layout>
        <c:manualLayout>
          <c:xMode val="edge"/>
          <c:yMode val="edge"/>
          <c:x val="0.28106426800816564"/>
          <c:y val="3.5508748906386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X~2, ∆X=0.02, ∆(b-v)=0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Sheet1!$D$2:$D$32</c:f>
              <c:numCache>
                <c:formatCode>General</c:formatCode>
                <c:ptCount val="31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  <c:pt idx="11">
                  <c:v>0.6</c:v>
                </c:pt>
                <c:pt idx="12">
                  <c:v>0.7</c:v>
                </c:pt>
                <c:pt idx="13">
                  <c:v>0.8</c:v>
                </c:pt>
                <c:pt idx="14">
                  <c:v>0.9</c:v>
                </c:pt>
                <c:pt idx="15">
                  <c:v>1</c:v>
                </c:pt>
                <c:pt idx="16">
                  <c:v>1.1000000000000001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  <c:pt idx="21">
                  <c:v>1.6</c:v>
                </c:pt>
                <c:pt idx="22">
                  <c:v>1.7</c:v>
                </c:pt>
                <c:pt idx="23">
                  <c:v>1.8</c:v>
                </c:pt>
                <c:pt idx="24">
                  <c:v>1.9</c:v>
                </c:pt>
                <c:pt idx="25">
                  <c:v>2</c:v>
                </c:pt>
              </c:numCache>
            </c:numRef>
          </c:cat>
          <c:val>
            <c:numRef>
              <c:f>Sheet1!$I$2:$I$32</c:f>
              <c:numCache>
                <c:formatCode>General</c:formatCode>
                <c:ptCount val="31"/>
                <c:pt idx="0">
                  <c:v>3.0000000000000024E-4</c:v>
                </c:pt>
                <c:pt idx="1">
                  <c:v>2.400000000000002E-4</c:v>
                </c:pt>
                <c:pt idx="2">
                  <c:v>1.8000000000000015E-4</c:v>
                </c:pt>
                <c:pt idx="3">
                  <c:v>1.200000000000001E-4</c:v>
                </c:pt>
                <c:pt idx="4">
                  <c:v>6.0000000000000049E-5</c:v>
                </c:pt>
                <c:pt idx="5">
                  <c:v>0</c:v>
                </c:pt>
                <c:pt idx="6">
                  <c:v>-6.0000000000000049E-5</c:v>
                </c:pt>
                <c:pt idx="7">
                  <c:v>-1.200000000000001E-4</c:v>
                </c:pt>
                <c:pt idx="8">
                  <c:v>-1.8000000000000015E-4</c:v>
                </c:pt>
                <c:pt idx="9">
                  <c:v>-2.400000000000002E-4</c:v>
                </c:pt>
                <c:pt idx="10">
                  <c:v>-3.0000000000000024E-4</c:v>
                </c:pt>
                <c:pt idx="11">
                  <c:v>-3.6000000000000029E-4</c:v>
                </c:pt>
                <c:pt idx="12">
                  <c:v>-4.2000000000000034E-4</c:v>
                </c:pt>
                <c:pt idx="13">
                  <c:v>-4.8000000000000039E-4</c:v>
                </c:pt>
                <c:pt idx="14">
                  <c:v>-5.4000000000000044E-4</c:v>
                </c:pt>
                <c:pt idx="15">
                  <c:v>-6.0000000000000049E-4</c:v>
                </c:pt>
                <c:pt idx="16">
                  <c:v>-6.6000000000000726E-4</c:v>
                </c:pt>
                <c:pt idx="17">
                  <c:v>-7.2000000000000059E-4</c:v>
                </c:pt>
                <c:pt idx="18">
                  <c:v>-7.8000000000000736E-4</c:v>
                </c:pt>
                <c:pt idx="19">
                  <c:v>-8.4000000000000069E-4</c:v>
                </c:pt>
                <c:pt idx="20">
                  <c:v>-9.0000000000000746E-4</c:v>
                </c:pt>
                <c:pt idx="21">
                  <c:v>-9.6000000000000078E-4</c:v>
                </c:pt>
                <c:pt idx="22">
                  <c:v>-1.0199999999999942E-3</c:v>
                </c:pt>
                <c:pt idx="23">
                  <c:v>-1.0800000000000009E-3</c:v>
                </c:pt>
                <c:pt idx="24">
                  <c:v>-1.1399999999999943E-3</c:v>
                </c:pt>
                <c:pt idx="25">
                  <c:v>-1.200000000000001E-3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6A-4BE3-A10A-4D2186D02918}"/>
            </c:ext>
          </c:extLst>
        </c:ser>
        <c:ser>
          <c:idx val="1"/>
          <c:order val="1"/>
          <c:tx>
            <c:strRef>
              <c:f>Sheet1!$K$1</c:f>
              <c:strCache>
                <c:ptCount val="1"/>
                <c:pt idx="0">
                  <c:v>X~2, ∆X=0.02, (b-v)=0.7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Sheet1!$K$2:$K$32</c:f>
              <c:numCache>
                <c:formatCode>General</c:formatCode>
                <c:ptCount val="31"/>
                <c:pt idx="0">
                  <c:v>7.1580000000000005E-2</c:v>
                </c:pt>
                <c:pt idx="1">
                  <c:v>6.5579999999999999E-2</c:v>
                </c:pt>
                <c:pt idx="2">
                  <c:v>5.9579999999999994E-2</c:v>
                </c:pt>
                <c:pt idx="3">
                  <c:v>5.3579999999999996E-2</c:v>
                </c:pt>
                <c:pt idx="4">
                  <c:v>4.7579999999999997E-2</c:v>
                </c:pt>
                <c:pt idx="5">
                  <c:v>4.1579999999999992E-2</c:v>
                </c:pt>
                <c:pt idx="6">
                  <c:v>3.5579999999999994E-2</c:v>
                </c:pt>
                <c:pt idx="7">
                  <c:v>2.9579999999999995E-2</c:v>
                </c:pt>
                <c:pt idx="8">
                  <c:v>2.3579999999999997E-2</c:v>
                </c:pt>
                <c:pt idx="9">
                  <c:v>1.7579999999999995E-2</c:v>
                </c:pt>
                <c:pt idx="10">
                  <c:v>1.1579999999999997E-2</c:v>
                </c:pt>
                <c:pt idx="11">
                  <c:v>5.5799999999999982E-3</c:v>
                </c:pt>
                <c:pt idx="12">
                  <c:v>-4.2000000000000034E-4</c:v>
                </c:pt>
                <c:pt idx="13">
                  <c:v>-6.4200000000000056E-3</c:v>
                </c:pt>
                <c:pt idx="14">
                  <c:v>-1.2420000000000004E-2</c:v>
                </c:pt>
                <c:pt idx="15">
                  <c:v>-1.8420000000000002E-2</c:v>
                </c:pt>
                <c:pt idx="16">
                  <c:v>-2.4420000000000008E-2</c:v>
                </c:pt>
                <c:pt idx="17">
                  <c:v>-3.0419999999999999E-2</c:v>
                </c:pt>
                <c:pt idx="18">
                  <c:v>-3.6420000000000001E-2</c:v>
                </c:pt>
                <c:pt idx="19">
                  <c:v>-4.2419999999999999E-2</c:v>
                </c:pt>
                <c:pt idx="20">
                  <c:v>-4.8420000000000005E-2</c:v>
                </c:pt>
                <c:pt idx="21">
                  <c:v>-5.4420000000000003E-2</c:v>
                </c:pt>
                <c:pt idx="22">
                  <c:v>-6.0420000000000001E-2</c:v>
                </c:pt>
                <c:pt idx="23">
                  <c:v>-6.6420000000000007E-2</c:v>
                </c:pt>
                <c:pt idx="24">
                  <c:v>-7.2419999999999984E-2</c:v>
                </c:pt>
                <c:pt idx="25">
                  <c:v>-7.841999999999999E-2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6A-4BE3-A10A-4D2186D02918}"/>
            </c:ext>
          </c:extLst>
        </c:ser>
        <c:ser>
          <c:idx val="2"/>
          <c:order val="2"/>
          <c:tx>
            <c:strRef>
              <c:f>Sheet1!$P$1</c:f>
              <c:strCache>
                <c:ptCount val="1"/>
                <c:pt idx="0">
                  <c:v>X~1, ∆X=0.02, (b-v)=0.7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dashDot"/>
              <a:round/>
            </a:ln>
            <a:effectLst/>
          </c:spPr>
          <c:marker>
            <c:symbol val="none"/>
          </c:marker>
          <c:val>
            <c:numRef>
              <c:f>Sheet1!$P$2:$P$32</c:f>
              <c:numCache>
                <c:formatCode>General</c:formatCode>
                <c:ptCount val="31"/>
                <c:pt idx="0">
                  <c:v>4.2779999999999999E-2</c:v>
                </c:pt>
                <c:pt idx="1">
                  <c:v>3.918E-2</c:v>
                </c:pt>
                <c:pt idx="2">
                  <c:v>3.5579999999999994E-2</c:v>
                </c:pt>
                <c:pt idx="3">
                  <c:v>3.1979999999999995E-2</c:v>
                </c:pt>
                <c:pt idx="4">
                  <c:v>2.8379999999999999E-2</c:v>
                </c:pt>
                <c:pt idx="5">
                  <c:v>2.4779999999999996E-2</c:v>
                </c:pt>
                <c:pt idx="6">
                  <c:v>2.1179999999999997E-2</c:v>
                </c:pt>
                <c:pt idx="7">
                  <c:v>1.7579999999999998E-2</c:v>
                </c:pt>
                <c:pt idx="8">
                  <c:v>1.3979999999999999E-2</c:v>
                </c:pt>
                <c:pt idx="9">
                  <c:v>1.0379999999999999E-2</c:v>
                </c:pt>
                <c:pt idx="10">
                  <c:v>6.7799999999999987E-3</c:v>
                </c:pt>
                <c:pt idx="11">
                  <c:v>3.1799999999999992E-3</c:v>
                </c:pt>
                <c:pt idx="12">
                  <c:v>-4.2000000000000034E-4</c:v>
                </c:pt>
                <c:pt idx="13">
                  <c:v>-4.0200000000000001E-3</c:v>
                </c:pt>
                <c:pt idx="14">
                  <c:v>-7.6200000000000035E-3</c:v>
                </c:pt>
                <c:pt idx="15">
                  <c:v>-1.1219999999999999E-2</c:v>
                </c:pt>
                <c:pt idx="16">
                  <c:v>-1.4820000000000003E-2</c:v>
                </c:pt>
                <c:pt idx="17">
                  <c:v>-1.8419999999999999E-2</c:v>
                </c:pt>
                <c:pt idx="18">
                  <c:v>-2.2020000000000001E-2</c:v>
                </c:pt>
                <c:pt idx="19">
                  <c:v>-2.5619999999999997E-2</c:v>
                </c:pt>
                <c:pt idx="20">
                  <c:v>-2.9219999999999996E-2</c:v>
                </c:pt>
                <c:pt idx="21">
                  <c:v>-3.2819999999999995E-2</c:v>
                </c:pt>
                <c:pt idx="22">
                  <c:v>-3.6420000000000001E-2</c:v>
                </c:pt>
                <c:pt idx="23">
                  <c:v>-4.002E-2</c:v>
                </c:pt>
                <c:pt idx="24">
                  <c:v>-4.3619999999999992E-2</c:v>
                </c:pt>
                <c:pt idx="25">
                  <c:v>-4.7219999999999991E-2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6A-4BE3-A10A-4D2186D02918}"/>
            </c:ext>
          </c:extLst>
        </c:ser>
        <c:ser>
          <c:idx val="5"/>
          <c:order val="3"/>
          <c:tx>
            <c:strRef>
              <c:f>Sheet1!$R$1</c:f>
              <c:strCache>
                <c:ptCount val="1"/>
                <c:pt idx="0">
                  <c:v>X~2, ∆X=0, (b-v)=0.7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Sheet1!$R$2:$R$27</c:f>
              <c:numCache>
                <c:formatCode>General</c:formatCode>
                <c:ptCount val="26"/>
                <c:pt idx="0">
                  <c:v>6.7799999999999985E-2</c:v>
                </c:pt>
                <c:pt idx="1">
                  <c:v>6.1800000000000001E-2</c:v>
                </c:pt>
                <c:pt idx="2">
                  <c:v>5.5799999999999995E-2</c:v>
                </c:pt>
                <c:pt idx="3">
                  <c:v>4.9800000000000004E-2</c:v>
                </c:pt>
                <c:pt idx="4">
                  <c:v>4.3799999999999999E-2</c:v>
                </c:pt>
                <c:pt idx="5">
                  <c:v>3.78E-2</c:v>
                </c:pt>
                <c:pt idx="6">
                  <c:v>3.1800000000000002E-2</c:v>
                </c:pt>
                <c:pt idx="7">
                  <c:v>2.58E-2</c:v>
                </c:pt>
                <c:pt idx="8">
                  <c:v>1.9800000000000002E-2</c:v>
                </c:pt>
                <c:pt idx="9">
                  <c:v>1.3799999999999998E-2</c:v>
                </c:pt>
                <c:pt idx="10">
                  <c:v>7.7999999999999996E-3</c:v>
                </c:pt>
                <c:pt idx="11">
                  <c:v>1.8000000000000015E-3</c:v>
                </c:pt>
                <c:pt idx="12">
                  <c:v>-4.1999999999999971E-3</c:v>
                </c:pt>
                <c:pt idx="13">
                  <c:v>-1.0200000000000002E-2</c:v>
                </c:pt>
                <c:pt idx="14">
                  <c:v>-1.6199999999999999E-2</c:v>
                </c:pt>
                <c:pt idx="15">
                  <c:v>-2.2199999999999998E-2</c:v>
                </c:pt>
                <c:pt idx="16">
                  <c:v>-2.8200000000000003E-2</c:v>
                </c:pt>
                <c:pt idx="17">
                  <c:v>-3.4199999999999994E-2</c:v>
                </c:pt>
                <c:pt idx="18">
                  <c:v>-4.02E-2</c:v>
                </c:pt>
                <c:pt idx="19">
                  <c:v>-4.6199999999999991E-2</c:v>
                </c:pt>
                <c:pt idx="20">
                  <c:v>-5.2199999999999996E-2</c:v>
                </c:pt>
                <c:pt idx="21">
                  <c:v>-5.8200000000000002E-2</c:v>
                </c:pt>
                <c:pt idx="22">
                  <c:v>-6.4199999999999993E-2</c:v>
                </c:pt>
                <c:pt idx="23">
                  <c:v>-7.0199999999999999E-2</c:v>
                </c:pt>
                <c:pt idx="24">
                  <c:v>-7.6200000000000004E-2</c:v>
                </c:pt>
                <c:pt idx="25">
                  <c:v>-8.2200000000000009E-2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76A-4BE3-A10A-4D2186D02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1918112"/>
        <c:axId val="661918440"/>
      </c:lineChart>
      <c:catAx>
        <c:axId val="6619181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b" anchorCtr="0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effectLst/>
                  </a:rPr>
                  <a:t>(b-v)</a:t>
                </a:r>
                <a:r>
                  <a:rPr lang="en-US" sz="1200" b="1" i="0" baseline="-25000">
                    <a:effectLst/>
                  </a:rPr>
                  <a:t>t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0.45115403027451756"/>
              <c:y val="0.921722222222222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b" anchorCtr="0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918440"/>
        <c:crosses val="autoZero"/>
        <c:auto val="1"/>
        <c:lblAlgn val="ctr"/>
        <c:lblOffset val="100"/>
        <c:tickLblSkip val="5"/>
        <c:tickMarkSkip val="4"/>
        <c:noMultiLvlLbl val="0"/>
      </c:catAx>
      <c:valAx>
        <c:axId val="6619184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Delta b Magnitude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918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605150918635168"/>
          <c:y val="0.11498403324584427"/>
          <c:w val="0.25750524109014677"/>
          <c:h val="0.2812519685039370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bg2">
          <a:lumMod val="9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AE5E7-69AF-4AF3-8990-17F35C74CE69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A42EB-48F3-4466-BAD1-477140363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6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05FE-97AD-4B17-B4FD-97998A4D7A05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BAA-AAVSO Joint Meeting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BF22-2EF1-4716-914B-3AC207F1C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2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68BF-BF67-4CBA-8318-B95B0B633B9B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BAA-AAVSO Joint Meeting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BF22-2EF1-4716-914B-3AC207F1C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6337-ECD3-4D60-B628-D16FC90F9BF2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BAA-AAVSO Joint Meeting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BF22-2EF1-4716-914B-3AC207F1C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4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2188-D973-4B7C-ABC2-9851CFA8A43C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BAA-AAVSO Joint Meeting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BF22-2EF1-4716-914B-3AC207F1C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5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5BBE-EF2C-4C8B-99C8-A740F44A17BD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BAA-AAVSO Joint Meeting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BF22-2EF1-4716-914B-3AC207F1C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6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953-4499-49F6-BE4A-CF202F77C09C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BAA-AAVSO Joint Meeting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BF22-2EF1-4716-914B-3AC207F1C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3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0400-4B19-486C-9DCC-82AED4FD9D40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BAA-AAVSO Joint Meeting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BF22-2EF1-4716-914B-3AC207F1C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8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52B4-9182-4E81-B36D-39448EF6BB2A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BAA-AAVSO Joint Meeting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BF22-2EF1-4716-914B-3AC207F1C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1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08E2-A164-4E78-B69B-A62BFD6730B3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BAA-AAVSO Joint Meeting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BF22-2EF1-4716-914B-3AC207F1C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8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EDA-BD7D-4DC4-AC92-1E0F1E1D926D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BAA-AAVSO Joint Meeting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BF22-2EF1-4716-914B-3AC207F1C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1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4AA-DC5E-4B65-8009-8DDD56BA1B33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BAA-AAVSO Joint Meeting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BF22-2EF1-4716-914B-3AC207F1C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5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6BDFF-D11C-4AB2-951A-EEFD8C5E35B1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BAA-AAVSO Joint Meeting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1BF22-2EF1-4716-914B-3AC207F1C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4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C9B6F70-871D-470E-8803-3926EB354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Applying Transformation &amp; Extinction</a:t>
            </a:r>
            <a:b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Magnitude Estimates –</a:t>
            </a:r>
            <a:b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Much Does It Improve Results?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BD67A8-85B7-404C-92A6-7A375A6FD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BAA – AAVSO Joint Variable Star Meeting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July 8, 2018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University of Warwick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Gordon Myers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Ken Menzies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7BE6E-2183-47EC-9D38-07A2E6F9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0588" y="6537959"/>
            <a:ext cx="5053698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BAA-AAVSO Joint Meeting 2018</a:t>
            </a:r>
          </a:p>
        </p:txBody>
      </p:sp>
    </p:spTree>
    <p:extLst>
      <p:ext uri="{BB962C8B-B14F-4D97-AF65-F5344CB8AC3E}">
        <p14:creationId xmlns:p14="http://schemas.microsoft.com/office/powerpoint/2010/main" val="3770205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1F5A2F-CAD2-4523-8975-A8AFF384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896"/>
            <a:ext cx="4114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BAA-AAVSO Joint Meeting 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027A4B-4465-48C8-8CEE-7FA340FF91A9}"/>
              </a:ext>
            </a:extLst>
          </p:cNvPr>
          <p:cNvSpPr/>
          <p:nvPr/>
        </p:nvSpPr>
        <p:spPr>
          <a:xfrm>
            <a:off x="2991352" y="299188"/>
            <a:ext cx="582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Evaluating Your Own System – a sample…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1B294F-B9B8-4553-A198-E5E37C1D3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43" y="797182"/>
            <a:ext cx="6685714" cy="5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6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13542D-A46E-4ACA-B3CD-3F59A41D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700" b="1">
                <a:solidFill>
                  <a:schemeClr val="accent1"/>
                </a:solidFill>
              </a:rPr>
              <a:t>Extinction Equation w/Transformation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73B42AE-1F1A-4B35-A27C-264E19ABE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b="1" dirty="0"/>
              <a:t>Basic Equation:</a:t>
            </a:r>
          </a:p>
          <a:p>
            <a:r>
              <a:rPr lang="en-US" sz="1700" b="1" dirty="0" err="1"/>
              <a:t>B</a:t>
            </a:r>
            <a:r>
              <a:rPr lang="en-US" sz="1700" b="1" baseline="-25000" dirty="0" err="1"/>
              <a:t>var</a:t>
            </a:r>
            <a:r>
              <a:rPr lang="en-US" sz="1700" b="1" dirty="0"/>
              <a:t> – (</a:t>
            </a:r>
            <a:r>
              <a:rPr lang="en-US" sz="1700" b="1" dirty="0" err="1"/>
              <a:t>B</a:t>
            </a:r>
            <a:r>
              <a:rPr lang="en-US" sz="1700" b="1" baseline="-25000" dirty="0" err="1"/>
              <a:t>comp</a:t>
            </a:r>
            <a:r>
              <a:rPr lang="en-US" sz="1700" b="1" baseline="-25000" dirty="0"/>
              <a:t> </a:t>
            </a:r>
            <a:r>
              <a:rPr lang="en-US" sz="1700" b="1" dirty="0"/>
              <a:t>+ </a:t>
            </a:r>
            <a:r>
              <a:rPr lang="en-US" sz="1700" b="1" dirty="0" err="1"/>
              <a:t>Δb</a:t>
            </a:r>
            <a:r>
              <a:rPr lang="en-US" sz="1700" b="1" dirty="0"/>
              <a:t>) </a:t>
            </a:r>
            <a:r>
              <a:rPr lang="en-US" sz="1700" b="1" baseline="-25000" dirty="0"/>
              <a:t> </a:t>
            </a:r>
            <a:r>
              <a:rPr lang="en-US" sz="1700" b="1" dirty="0"/>
              <a:t>= </a:t>
            </a:r>
            <a:r>
              <a:rPr lang="en-US" sz="1700" b="1" dirty="0" err="1"/>
              <a:t>T</a:t>
            </a:r>
            <a:r>
              <a:rPr lang="en-US" sz="1700" b="1" baseline="-25000" dirty="0" err="1"/>
              <a:t>b_bv</a:t>
            </a:r>
            <a:r>
              <a:rPr lang="en-US" sz="1700" b="1" baseline="-25000" dirty="0"/>
              <a:t> </a:t>
            </a:r>
            <a:r>
              <a:rPr lang="en-US" sz="1700" b="1" dirty="0"/>
              <a:t>* T</a:t>
            </a:r>
            <a:r>
              <a:rPr lang="en-US" sz="1700" b="1" baseline="-25000" dirty="0"/>
              <a:t>b</a:t>
            </a:r>
            <a:r>
              <a:rPr lang="en-US" sz="1700" b="1" dirty="0"/>
              <a:t>*Δ(b-v)</a:t>
            </a:r>
            <a:br>
              <a:rPr lang="en-US" sz="1700" b="1" dirty="0"/>
            </a:br>
            <a:endParaRPr lang="en-US" sz="1700" b="1" baseline="-25000" dirty="0"/>
          </a:p>
          <a:p>
            <a:pPr marL="0" indent="0">
              <a:buNone/>
            </a:pPr>
            <a:r>
              <a:rPr lang="en-US" sz="1700" b="1" dirty="0">
                <a:solidFill>
                  <a:srgbClr val="FF0000"/>
                </a:solidFill>
              </a:rPr>
              <a:t>     - </a:t>
            </a:r>
            <a:r>
              <a:rPr lang="en-US" sz="1700" b="1" dirty="0" err="1">
                <a:solidFill>
                  <a:srgbClr val="FF0000"/>
                </a:solidFill>
              </a:rPr>
              <a:t>k’</a:t>
            </a:r>
            <a:r>
              <a:rPr lang="en-US" sz="1700" b="1" baseline="-25000" dirty="0" err="1">
                <a:solidFill>
                  <a:srgbClr val="FF0000"/>
                </a:solidFill>
              </a:rPr>
              <a:t>b</a:t>
            </a:r>
            <a:r>
              <a:rPr lang="en-US" sz="1700" b="1" dirty="0">
                <a:solidFill>
                  <a:srgbClr val="FF0000"/>
                </a:solidFill>
              </a:rPr>
              <a:t> * ΔX   -  </a:t>
            </a:r>
            <a:r>
              <a:rPr lang="en-US" sz="1700" b="1" dirty="0" err="1">
                <a:solidFill>
                  <a:srgbClr val="FF0000"/>
                </a:solidFill>
              </a:rPr>
              <a:t>k’’</a:t>
            </a:r>
            <a:r>
              <a:rPr lang="en-US" sz="1700" b="1" baseline="-25000" dirty="0" err="1">
                <a:solidFill>
                  <a:srgbClr val="FF0000"/>
                </a:solidFill>
              </a:rPr>
              <a:t>b</a:t>
            </a:r>
            <a:r>
              <a:rPr lang="en-US" sz="1700" b="1" dirty="0">
                <a:solidFill>
                  <a:srgbClr val="FF0000"/>
                </a:solidFill>
              </a:rPr>
              <a:t> * [</a:t>
            </a:r>
            <a:r>
              <a:rPr lang="en-US" sz="1700" b="1" dirty="0" err="1">
                <a:solidFill>
                  <a:srgbClr val="FF0000"/>
                </a:solidFill>
              </a:rPr>
              <a:t>X</a:t>
            </a:r>
            <a:r>
              <a:rPr lang="en-US" sz="1700" b="1" baseline="-25000" dirty="0" err="1">
                <a:solidFill>
                  <a:srgbClr val="FF0000"/>
                </a:solidFill>
              </a:rPr>
              <a:t>var</a:t>
            </a:r>
            <a:r>
              <a:rPr lang="en-US" sz="1700" b="1" dirty="0">
                <a:solidFill>
                  <a:srgbClr val="FF0000"/>
                </a:solidFill>
              </a:rPr>
              <a:t>(b-v)</a:t>
            </a:r>
            <a:r>
              <a:rPr lang="en-US" sz="1700" b="1" baseline="-25000" dirty="0" err="1">
                <a:solidFill>
                  <a:srgbClr val="FF0000"/>
                </a:solidFill>
              </a:rPr>
              <a:t>var</a:t>
            </a:r>
            <a:r>
              <a:rPr lang="en-US" sz="1700" b="1" dirty="0">
                <a:solidFill>
                  <a:srgbClr val="FF0000"/>
                </a:solidFill>
              </a:rPr>
              <a:t> – </a:t>
            </a:r>
            <a:r>
              <a:rPr lang="en-US" sz="1700" b="1" dirty="0" err="1">
                <a:solidFill>
                  <a:srgbClr val="FF0000"/>
                </a:solidFill>
              </a:rPr>
              <a:t>X</a:t>
            </a:r>
            <a:r>
              <a:rPr lang="en-US" sz="1700" b="1" baseline="-25000" dirty="0" err="1">
                <a:solidFill>
                  <a:srgbClr val="FF0000"/>
                </a:solidFill>
              </a:rPr>
              <a:t>comp</a:t>
            </a:r>
            <a:r>
              <a:rPr lang="en-US" sz="1700" b="1" dirty="0">
                <a:solidFill>
                  <a:srgbClr val="FF0000"/>
                </a:solidFill>
              </a:rPr>
              <a:t>(b-v)</a:t>
            </a:r>
            <a:r>
              <a:rPr lang="en-US" sz="1700" b="1" baseline="-25000" dirty="0">
                <a:solidFill>
                  <a:srgbClr val="FF0000"/>
                </a:solidFill>
              </a:rPr>
              <a:t>comp</a:t>
            </a:r>
            <a:r>
              <a:rPr lang="en-US" sz="1700" b="1" dirty="0">
                <a:solidFill>
                  <a:srgbClr val="FF0000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FF0000"/>
                </a:solidFill>
              </a:rPr>
              <a:t> </a:t>
            </a:r>
            <a:br>
              <a:rPr lang="en-US" sz="1700" b="1" dirty="0">
                <a:solidFill>
                  <a:srgbClr val="FF0000"/>
                </a:solidFill>
              </a:rPr>
            </a:br>
            <a:r>
              <a:rPr lang="en-US" sz="1700" b="1" dirty="0">
                <a:solidFill>
                  <a:srgbClr val="FF0000"/>
                </a:solidFill>
              </a:rPr>
              <a:t>     (1</a:t>
            </a:r>
            <a:r>
              <a:rPr lang="en-US" sz="1700" b="1" baseline="30000" dirty="0">
                <a:solidFill>
                  <a:srgbClr val="FF0000"/>
                </a:solidFill>
              </a:rPr>
              <a:t>st</a:t>
            </a:r>
            <a:r>
              <a:rPr lang="en-US" sz="1700" b="1" dirty="0">
                <a:solidFill>
                  <a:srgbClr val="FF0000"/>
                </a:solidFill>
              </a:rPr>
              <a:t> and 2</a:t>
            </a:r>
            <a:r>
              <a:rPr lang="en-US" sz="1700" b="1" baseline="30000" dirty="0">
                <a:solidFill>
                  <a:srgbClr val="FF0000"/>
                </a:solidFill>
              </a:rPr>
              <a:t>nd</a:t>
            </a:r>
            <a:r>
              <a:rPr lang="en-US" sz="1700" b="1" dirty="0">
                <a:solidFill>
                  <a:srgbClr val="FF0000"/>
                </a:solidFill>
              </a:rPr>
              <a:t> order extinction terms </a:t>
            </a:r>
            <a:r>
              <a:rPr lang="en-US" sz="1700" b="1">
                <a:solidFill>
                  <a:srgbClr val="FF0000"/>
                </a:solidFill>
              </a:rPr>
              <a:t>in red)</a:t>
            </a:r>
            <a:br>
              <a:rPr lang="en-US" sz="1700" b="1" dirty="0">
                <a:solidFill>
                  <a:srgbClr val="FF0000"/>
                </a:solidFill>
              </a:rPr>
            </a:br>
            <a:br>
              <a:rPr lang="en-US" sz="1700" b="1" dirty="0">
                <a:solidFill>
                  <a:srgbClr val="FF0000"/>
                </a:solidFill>
              </a:rPr>
            </a:br>
            <a:r>
              <a:rPr lang="en-US" sz="1700" b="1" dirty="0"/>
              <a:t>where:</a:t>
            </a:r>
          </a:p>
          <a:p>
            <a:pPr lvl="1"/>
            <a:r>
              <a:rPr lang="en-US" sz="1700" b="1" dirty="0" err="1"/>
              <a:t>Δb</a:t>
            </a:r>
            <a:r>
              <a:rPr lang="en-US" sz="1700" b="1" dirty="0"/>
              <a:t> = </a:t>
            </a:r>
            <a:r>
              <a:rPr lang="en-US" sz="1700" b="1" dirty="0" err="1"/>
              <a:t>b</a:t>
            </a:r>
            <a:r>
              <a:rPr lang="en-US" sz="1700" b="1" baseline="-25000" dirty="0" err="1"/>
              <a:t>var</a:t>
            </a:r>
            <a:r>
              <a:rPr lang="en-US" sz="1700" b="1" dirty="0" err="1"/>
              <a:t>-b</a:t>
            </a:r>
            <a:r>
              <a:rPr lang="en-US" sz="1700" b="1" baseline="-25000" dirty="0" err="1"/>
              <a:t>comp</a:t>
            </a:r>
            <a:r>
              <a:rPr lang="en-US" sz="1700" b="1" dirty="0"/>
              <a:t>  (Instrumental Mag Difference)</a:t>
            </a:r>
          </a:p>
          <a:p>
            <a:pPr lvl="1"/>
            <a:r>
              <a:rPr lang="en-US" sz="1700" b="1" dirty="0"/>
              <a:t>ΔX  = </a:t>
            </a:r>
            <a:r>
              <a:rPr lang="en-US" sz="1700" b="1" dirty="0" err="1"/>
              <a:t>X</a:t>
            </a:r>
            <a:r>
              <a:rPr lang="en-US" sz="1700" b="1" baseline="-25000" dirty="0" err="1"/>
              <a:t>var</a:t>
            </a:r>
            <a:r>
              <a:rPr lang="en-US" sz="1700" b="1" dirty="0"/>
              <a:t> – </a:t>
            </a:r>
            <a:r>
              <a:rPr lang="en-US" sz="1700" b="1" dirty="0" err="1"/>
              <a:t>X</a:t>
            </a:r>
            <a:r>
              <a:rPr lang="en-US" sz="1700" b="1" baseline="-25000" dirty="0" err="1"/>
              <a:t>comp</a:t>
            </a:r>
            <a:r>
              <a:rPr lang="en-US" sz="1700" b="1" baseline="-25000" dirty="0"/>
              <a:t> </a:t>
            </a:r>
            <a:r>
              <a:rPr lang="en-US" sz="1700" b="1" dirty="0"/>
              <a:t>(Airmass Difference)</a:t>
            </a:r>
          </a:p>
          <a:p>
            <a:pPr lvl="1"/>
            <a:r>
              <a:rPr lang="en-US" sz="1700" b="1" dirty="0"/>
              <a:t>(B-V)</a:t>
            </a:r>
            <a:r>
              <a:rPr lang="en-US" sz="1700" b="1" baseline="-25000" dirty="0" err="1"/>
              <a:t>var</a:t>
            </a:r>
            <a:r>
              <a:rPr lang="en-US" sz="1700" b="1" dirty="0"/>
              <a:t> = </a:t>
            </a:r>
            <a:r>
              <a:rPr lang="en-US" sz="1700" b="1" dirty="0" err="1"/>
              <a:t>T</a:t>
            </a:r>
            <a:r>
              <a:rPr lang="en-US" sz="1700" b="1" baseline="-25000" dirty="0" err="1"/>
              <a:t>bv</a:t>
            </a:r>
            <a:r>
              <a:rPr lang="en-US" sz="1700" b="1" dirty="0"/>
              <a:t> * (b-v)</a:t>
            </a:r>
            <a:r>
              <a:rPr lang="en-US" sz="1700" b="1" baseline="-25000" dirty="0" err="1"/>
              <a:t>var</a:t>
            </a:r>
            <a:br>
              <a:rPr lang="en-US" sz="1700" b="1" dirty="0"/>
            </a:br>
            <a:endParaRPr lang="en-US" sz="1700" b="1" dirty="0"/>
          </a:p>
          <a:p>
            <a:pPr marL="0" indent="0">
              <a:buNone/>
            </a:pPr>
            <a:r>
              <a:rPr lang="en-US" sz="1700" b="1" dirty="0"/>
              <a:t>Typical values:</a:t>
            </a:r>
          </a:p>
          <a:p>
            <a:pPr lvl="1"/>
            <a:r>
              <a:rPr lang="en-US" sz="1700" b="1" dirty="0" err="1"/>
              <a:t>k’</a:t>
            </a:r>
            <a:r>
              <a:rPr lang="en-US" sz="1700" b="1" baseline="-25000" dirty="0" err="1"/>
              <a:t>b</a:t>
            </a:r>
            <a:r>
              <a:rPr lang="en-US" sz="1700" b="1" baseline="-25000" dirty="0"/>
              <a:t> </a:t>
            </a:r>
            <a:r>
              <a:rPr lang="en-US" sz="1700" b="1" dirty="0"/>
              <a:t>= 0.4, </a:t>
            </a:r>
            <a:r>
              <a:rPr lang="en-US" sz="1700" b="1" dirty="0" err="1"/>
              <a:t>k’</a:t>
            </a:r>
            <a:r>
              <a:rPr lang="en-US" sz="1700" b="1" baseline="-25000" dirty="0" err="1"/>
              <a:t>v</a:t>
            </a:r>
            <a:r>
              <a:rPr lang="en-US" sz="1700" b="1" baseline="-25000" dirty="0"/>
              <a:t> </a:t>
            </a:r>
            <a:r>
              <a:rPr lang="en-US" sz="1700" b="1" dirty="0"/>
              <a:t>= 0.2, </a:t>
            </a:r>
            <a:r>
              <a:rPr lang="en-US" sz="1700" b="1" dirty="0" err="1"/>
              <a:t>k’</a:t>
            </a:r>
            <a:r>
              <a:rPr lang="en-US" sz="1700" b="1" baseline="-25000" dirty="0" err="1"/>
              <a:t>r</a:t>
            </a:r>
            <a:r>
              <a:rPr lang="en-US" sz="1700" b="1" dirty="0"/>
              <a:t>= 0.1, </a:t>
            </a:r>
            <a:r>
              <a:rPr lang="en-US" sz="1700" b="1" dirty="0" err="1"/>
              <a:t>k’</a:t>
            </a:r>
            <a:r>
              <a:rPr lang="en-US" sz="1700" b="1" baseline="-25000" dirty="0" err="1"/>
              <a:t>i</a:t>
            </a:r>
            <a:r>
              <a:rPr lang="en-US" sz="1700" b="1" dirty="0"/>
              <a:t>= 0.08 (mean default)</a:t>
            </a:r>
          </a:p>
          <a:p>
            <a:pPr lvl="1"/>
            <a:r>
              <a:rPr lang="en-US" sz="1700" b="1" dirty="0" err="1"/>
              <a:t>k’’</a:t>
            </a:r>
            <a:r>
              <a:rPr lang="en-US" sz="1700" b="1" baseline="-25000" dirty="0" err="1"/>
              <a:t>b</a:t>
            </a:r>
            <a:r>
              <a:rPr lang="en-US" sz="1700" b="1" baseline="-25000" dirty="0"/>
              <a:t> </a:t>
            </a:r>
            <a:r>
              <a:rPr lang="en-US" sz="1700" b="1" dirty="0"/>
              <a:t>=</a:t>
            </a:r>
            <a:r>
              <a:rPr lang="en-US" sz="1700" b="1" baseline="-25000" dirty="0"/>
              <a:t> </a:t>
            </a:r>
            <a:r>
              <a:rPr lang="en-US" sz="1700" b="1" dirty="0"/>
              <a:t>-0.03, others ~0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58518-326D-453A-9F3E-1154FABC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031" y="6492875"/>
            <a:ext cx="52599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alpha val="80000"/>
                  </a:schemeClr>
                </a:solidFill>
              </a:rPr>
              <a:t>BAA-AAVSO Joint Meeting 2018</a:t>
            </a:r>
          </a:p>
        </p:txBody>
      </p:sp>
    </p:spTree>
    <p:extLst>
      <p:ext uri="{BB962C8B-B14F-4D97-AF65-F5344CB8AC3E}">
        <p14:creationId xmlns:p14="http://schemas.microsoft.com/office/powerpoint/2010/main" val="9130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542D-A46E-4ACA-B3CD-3F59A41D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700" b="1" dirty="0">
                <a:solidFill>
                  <a:schemeClr val="accent1"/>
                </a:solidFill>
              </a:rPr>
              <a:t>Order of Extinction &amp; Transformation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90E9C0-BC78-4CC0-83A8-211568FBD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766472"/>
              </p:ext>
            </p:extLst>
          </p:nvPr>
        </p:nvGraphicFramePr>
        <p:xfrm>
          <a:off x="4973256" y="1257300"/>
          <a:ext cx="7008812" cy="3836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344">
                  <a:extLst>
                    <a:ext uri="{9D8B030D-6E8A-4147-A177-3AD203B41FA5}">
                      <a16:colId xmlns:a16="http://schemas.microsoft.com/office/drawing/2014/main" val="3280334205"/>
                    </a:ext>
                  </a:extLst>
                </a:gridCol>
                <a:gridCol w="2273292">
                  <a:extLst>
                    <a:ext uri="{9D8B030D-6E8A-4147-A177-3AD203B41FA5}">
                      <a16:colId xmlns:a16="http://schemas.microsoft.com/office/drawing/2014/main" val="2236672216"/>
                    </a:ext>
                  </a:extLst>
                </a:gridCol>
                <a:gridCol w="1184006">
                  <a:extLst>
                    <a:ext uri="{9D8B030D-6E8A-4147-A177-3AD203B41FA5}">
                      <a16:colId xmlns:a16="http://schemas.microsoft.com/office/drawing/2014/main" val="4109486072"/>
                    </a:ext>
                  </a:extLst>
                </a:gridCol>
                <a:gridCol w="2652170">
                  <a:extLst>
                    <a:ext uri="{9D8B030D-6E8A-4147-A177-3AD203B41FA5}">
                      <a16:colId xmlns:a16="http://schemas.microsoft.com/office/drawing/2014/main" val="743391431"/>
                    </a:ext>
                  </a:extLst>
                </a:gridCol>
              </a:tblGrid>
              <a:tr h="621021">
                <a:tc>
                  <a:txBody>
                    <a:bodyPr/>
                    <a:lstStyle/>
                    <a:p>
                      <a:r>
                        <a:rPr lang="en-US" sz="2400" b="1" dirty="0"/>
                        <a:t>Step</a:t>
                      </a:r>
                    </a:p>
                  </a:txBody>
                  <a:tcPr marL="82372" marR="82372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Correction</a:t>
                      </a:r>
                    </a:p>
                  </a:txBody>
                  <a:tcPr marL="82372" marR="82372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Shift</a:t>
                      </a:r>
                    </a:p>
                  </a:txBody>
                  <a:tcPr marL="82372" marR="82372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Variables</a:t>
                      </a:r>
                    </a:p>
                  </a:txBody>
                  <a:tcPr marL="82372" marR="82372"/>
                </a:tc>
                <a:extLst>
                  <a:ext uri="{0D108BD9-81ED-4DB2-BD59-A6C34878D82A}">
                    <a16:rowId xmlns:a16="http://schemas.microsoft.com/office/drawing/2014/main" val="1752514530"/>
                  </a:ext>
                </a:extLst>
              </a:tr>
              <a:tr h="1071901">
                <a:tc>
                  <a:txBody>
                    <a:bodyPr/>
                    <a:lstStyle/>
                    <a:p>
                      <a:r>
                        <a:rPr lang="en-US" sz="2400" b="1" dirty="0"/>
                        <a:t>1A</a:t>
                      </a:r>
                    </a:p>
                  </a:txBody>
                  <a:tcPr marL="82372" marR="82372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</a:t>
                      </a:r>
                      <a:r>
                        <a:rPr lang="en-US" sz="2400" b="1" baseline="30000" dirty="0"/>
                        <a:t>st</a:t>
                      </a:r>
                      <a:r>
                        <a:rPr lang="en-US" sz="2400" b="1" dirty="0"/>
                        <a:t> order extinction</a:t>
                      </a:r>
                    </a:p>
                  </a:txBody>
                  <a:tcPr marL="82372" marR="82372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m→m</a:t>
                      </a:r>
                      <a:r>
                        <a:rPr lang="en-US" sz="2400" b="1" baseline="-25000" dirty="0"/>
                        <a:t>0</a:t>
                      </a:r>
                    </a:p>
                  </a:txBody>
                  <a:tcPr marL="82372" marR="82372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Function(X)</a:t>
                      </a:r>
                    </a:p>
                  </a:txBody>
                  <a:tcPr marL="82372" marR="82372"/>
                </a:tc>
                <a:extLst>
                  <a:ext uri="{0D108BD9-81ED-4DB2-BD59-A6C34878D82A}">
                    <a16:rowId xmlns:a16="http://schemas.microsoft.com/office/drawing/2014/main" val="1534621758"/>
                  </a:ext>
                </a:extLst>
              </a:tr>
              <a:tr h="1071901">
                <a:tc>
                  <a:txBody>
                    <a:bodyPr/>
                    <a:lstStyle/>
                    <a:p>
                      <a:r>
                        <a:rPr lang="en-US" sz="2400" b="1" dirty="0"/>
                        <a:t>1B</a:t>
                      </a:r>
                    </a:p>
                  </a:txBody>
                  <a:tcPr marL="82372" marR="82372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</a:t>
                      </a:r>
                      <a:r>
                        <a:rPr lang="en-US" sz="2400" b="1" baseline="30000" dirty="0"/>
                        <a:t>nd</a:t>
                      </a:r>
                      <a:r>
                        <a:rPr lang="en-US" sz="2400" b="1" dirty="0"/>
                        <a:t> order extinction</a:t>
                      </a:r>
                    </a:p>
                  </a:txBody>
                  <a:tcPr marL="82372" marR="8237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m→m</a:t>
                      </a:r>
                      <a:r>
                        <a:rPr lang="en-US" sz="2400" b="1" baseline="-25000" dirty="0"/>
                        <a:t>0</a:t>
                      </a:r>
                    </a:p>
                    <a:p>
                      <a:endParaRPr lang="en-US" sz="2400" b="1" dirty="0"/>
                    </a:p>
                  </a:txBody>
                  <a:tcPr marL="82372" marR="82372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Function(X;f</a:t>
                      </a:r>
                      <a:r>
                        <a:rPr lang="en-US" sz="2400" b="1" baseline="-25000" dirty="0"/>
                        <a:t>1</a:t>
                      </a:r>
                      <a:r>
                        <a:rPr lang="en-US" sz="2400" b="1" dirty="0"/>
                        <a:t>-f</a:t>
                      </a:r>
                      <a:r>
                        <a:rPr lang="en-US" sz="2400" b="1" baseline="-25000" dirty="0"/>
                        <a:t>2</a:t>
                      </a:r>
                      <a:r>
                        <a:rPr lang="en-US" sz="2400" b="1" dirty="0"/>
                        <a:t>)</a:t>
                      </a:r>
                    </a:p>
                  </a:txBody>
                  <a:tcPr marL="82372" marR="82372"/>
                </a:tc>
                <a:extLst>
                  <a:ext uri="{0D108BD9-81ED-4DB2-BD59-A6C34878D82A}">
                    <a16:rowId xmlns:a16="http://schemas.microsoft.com/office/drawing/2014/main" val="985876973"/>
                  </a:ext>
                </a:extLst>
              </a:tr>
              <a:tr h="1071901">
                <a:tc>
                  <a:txBody>
                    <a:bodyPr/>
                    <a:lstStyle/>
                    <a:p>
                      <a:r>
                        <a:rPr lang="en-US" sz="2400" b="1" dirty="0"/>
                        <a:t>2</a:t>
                      </a:r>
                    </a:p>
                  </a:txBody>
                  <a:tcPr marL="82372" marR="82372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Transformation</a:t>
                      </a:r>
                    </a:p>
                  </a:txBody>
                  <a:tcPr marL="82372" marR="8237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m</a:t>
                      </a:r>
                      <a:r>
                        <a:rPr lang="en-US" sz="2400" b="1" baseline="-25000" dirty="0"/>
                        <a:t>0</a:t>
                      </a:r>
                      <a:r>
                        <a:rPr lang="en-US" sz="2400" b="1" dirty="0"/>
                        <a:t>→M</a:t>
                      </a:r>
                      <a:r>
                        <a:rPr lang="en-US" sz="2400" b="1" baseline="-25000" dirty="0"/>
                        <a:t>0</a:t>
                      </a:r>
                      <a:endParaRPr lang="en-US" sz="2400" b="1" dirty="0"/>
                    </a:p>
                  </a:txBody>
                  <a:tcPr marL="82372" marR="8237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Function(F;F</a:t>
                      </a:r>
                      <a:r>
                        <a:rPr lang="en-US" sz="2400" b="1" baseline="-25000" dirty="0"/>
                        <a:t>1</a:t>
                      </a:r>
                      <a:r>
                        <a:rPr lang="en-US" sz="2400" b="1" dirty="0"/>
                        <a:t>-F</a:t>
                      </a:r>
                      <a:r>
                        <a:rPr lang="en-US" sz="2400" b="1" baseline="-25000" dirty="0"/>
                        <a:t>2</a:t>
                      </a:r>
                      <a:r>
                        <a:rPr lang="en-US" sz="2400" b="1" dirty="0"/>
                        <a:t>)</a:t>
                      </a:r>
                    </a:p>
                  </a:txBody>
                  <a:tcPr marL="82372" marR="82372"/>
                </a:tc>
                <a:extLst>
                  <a:ext uri="{0D108BD9-81ED-4DB2-BD59-A6C34878D82A}">
                    <a16:rowId xmlns:a16="http://schemas.microsoft.com/office/drawing/2014/main" val="523240704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FCFBC-6A37-4575-A0BD-F0512133D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1081"/>
            <a:ext cx="3932237" cy="3811588"/>
          </a:xfrm>
        </p:spPr>
        <p:txBody>
          <a:bodyPr/>
          <a:lstStyle/>
          <a:p>
            <a:r>
              <a:rPr lang="en-US" sz="2000" dirty="0"/>
              <a:t>m=Instrumental Mag (</a:t>
            </a:r>
            <a:r>
              <a:rPr lang="en-US" sz="2000" dirty="0" err="1"/>
              <a:t>u,b,v,r,i</a:t>
            </a:r>
            <a:r>
              <a:rPr lang="en-US" sz="2000" dirty="0"/>
              <a:t>) at scope</a:t>
            </a:r>
          </a:p>
          <a:p>
            <a:r>
              <a:rPr lang="en-US" sz="2000" dirty="0"/>
              <a:t>m</a:t>
            </a:r>
            <a:r>
              <a:rPr lang="en-US" sz="2000" baseline="-25000" dirty="0"/>
              <a:t>0</a:t>
            </a:r>
            <a:r>
              <a:rPr lang="en-US" sz="2000" dirty="0"/>
              <a:t>=Instrumental Mag (</a:t>
            </a:r>
            <a:r>
              <a:rPr lang="en-US" sz="2000" dirty="0" err="1"/>
              <a:t>u,b,v,r,i</a:t>
            </a:r>
            <a:r>
              <a:rPr lang="en-US" sz="2000" dirty="0"/>
              <a:t>) above atmosphere</a:t>
            </a:r>
          </a:p>
          <a:p>
            <a:r>
              <a:rPr lang="en-US" sz="2000" dirty="0"/>
              <a:t>M</a:t>
            </a:r>
            <a:r>
              <a:rPr lang="en-US" sz="2000" baseline="-25000" dirty="0"/>
              <a:t>0</a:t>
            </a:r>
            <a:r>
              <a:rPr lang="en-US" sz="2000" dirty="0"/>
              <a:t>=Standard Mag (U,B,V,R,I) above atmosphere</a:t>
            </a:r>
          </a:p>
          <a:p>
            <a:r>
              <a:rPr lang="en-US" sz="2000" dirty="0"/>
              <a:t>X=Airmass</a:t>
            </a:r>
          </a:p>
          <a:p>
            <a:r>
              <a:rPr lang="en-US" sz="2000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-f</a:t>
            </a:r>
            <a:r>
              <a:rPr lang="en-US" sz="2000" baseline="-25000" dirty="0"/>
              <a:t>2</a:t>
            </a:r>
            <a:r>
              <a:rPr lang="en-US" sz="2000" dirty="0"/>
              <a:t>=Instrumental Color (</a:t>
            </a:r>
            <a:r>
              <a:rPr lang="en-US" sz="2000" dirty="0" err="1"/>
              <a:t>u,b,v,r,i</a:t>
            </a:r>
            <a:r>
              <a:rPr lang="en-US" sz="2000" dirty="0"/>
              <a:t>)</a:t>
            </a:r>
          </a:p>
          <a:p>
            <a:r>
              <a:rPr lang="en-US" sz="2000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-F</a:t>
            </a:r>
            <a:r>
              <a:rPr lang="en-US" sz="2000" baseline="-25000" dirty="0"/>
              <a:t>2</a:t>
            </a:r>
            <a:r>
              <a:rPr lang="en-US" sz="2000" dirty="0"/>
              <a:t>=Standard Color (U,B,V,R,I)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58518-326D-453A-9F3E-1154FABC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alpha val="80000"/>
                  </a:schemeClr>
                </a:solidFill>
              </a:rPr>
              <a:t>BAA-AAVSO Joint Meeting 2018</a:t>
            </a:r>
          </a:p>
        </p:txBody>
      </p:sp>
    </p:spTree>
    <p:extLst>
      <p:ext uri="{BB962C8B-B14F-4D97-AF65-F5344CB8AC3E}">
        <p14:creationId xmlns:p14="http://schemas.microsoft.com/office/powerpoint/2010/main" val="235612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542D-A46E-4ACA-B3CD-3F59A41D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b="1" dirty="0">
                <a:solidFill>
                  <a:schemeClr val="accent1"/>
                </a:solidFill>
              </a:rPr>
              <a:t>Cause &amp; Remedy of Extinction &amp; Transformation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90E9C0-BC78-4CC0-83A8-211568FBD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908645"/>
              </p:ext>
            </p:extLst>
          </p:nvPr>
        </p:nvGraphicFramePr>
        <p:xfrm>
          <a:off x="838200" y="1825625"/>
          <a:ext cx="10301882" cy="472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743">
                  <a:extLst>
                    <a:ext uri="{9D8B030D-6E8A-4147-A177-3AD203B41FA5}">
                      <a16:colId xmlns:a16="http://schemas.microsoft.com/office/drawing/2014/main" val="2236672216"/>
                    </a:ext>
                  </a:extLst>
                </a:gridCol>
                <a:gridCol w="5256622">
                  <a:extLst>
                    <a:ext uri="{9D8B030D-6E8A-4147-A177-3AD203B41FA5}">
                      <a16:colId xmlns:a16="http://schemas.microsoft.com/office/drawing/2014/main" val="432300256"/>
                    </a:ext>
                  </a:extLst>
                </a:gridCol>
                <a:gridCol w="2682517">
                  <a:extLst>
                    <a:ext uri="{9D8B030D-6E8A-4147-A177-3AD203B41FA5}">
                      <a16:colId xmlns:a16="http://schemas.microsoft.com/office/drawing/2014/main" val="4109486072"/>
                    </a:ext>
                  </a:extLst>
                </a:gridCol>
              </a:tblGrid>
              <a:tr h="764340">
                <a:tc>
                  <a:txBody>
                    <a:bodyPr/>
                    <a:lstStyle/>
                    <a:p>
                      <a:r>
                        <a:rPr lang="en-US" sz="2400" b="1" dirty="0"/>
                        <a:t>Correction</a:t>
                      </a:r>
                    </a:p>
                  </a:txBody>
                  <a:tcPr marL="122890" marR="12289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Cause</a:t>
                      </a:r>
                    </a:p>
                  </a:txBody>
                  <a:tcPr marL="122890" marR="12289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Remedy</a:t>
                      </a:r>
                    </a:p>
                  </a:txBody>
                  <a:tcPr marL="122890" marR="122890"/>
                </a:tc>
                <a:extLst>
                  <a:ext uri="{0D108BD9-81ED-4DB2-BD59-A6C34878D82A}">
                    <a16:rowId xmlns:a16="http://schemas.microsoft.com/office/drawing/2014/main" val="1752514530"/>
                  </a:ext>
                </a:extLst>
              </a:tr>
              <a:tr h="1319273">
                <a:tc>
                  <a:txBody>
                    <a:bodyPr/>
                    <a:lstStyle/>
                    <a:p>
                      <a:r>
                        <a:rPr lang="en-US" sz="2000" b="1" dirty="0"/>
                        <a:t>1</a:t>
                      </a:r>
                      <a:r>
                        <a:rPr lang="en-US" sz="2000" b="1" baseline="30000" dirty="0"/>
                        <a:t>st</a:t>
                      </a:r>
                      <a:r>
                        <a:rPr lang="en-US" sz="2000" b="1" dirty="0"/>
                        <a:t> order extinction</a:t>
                      </a:r>
                    </a:p>
                  </a:txBody>
                  <a:tcPr marL="122890" marR="122890"/>
                </a:tc>
                <a:tc>
                  <a:txBody>
                    <a:bodyPr/>
                    <a:lstStyle/>
                    <a:p>
                      <a:r>
                        <a:rPr lang="en-US" sz="2800" b="1" baseline="-25000" dirty="0"/>
                        <a:t>More scattering in increasing atmosphere;</a:t>
                      </a:r>
                    </a:p>
                    <a:p>
                      <a:r>
                        <a:rPr lang="en-US" sz="2800" b="1" baseline="-25000" dirty="0"/>
                        <a:t>More scattering of blue light than red light</a:t>
                      </a:r>
                    </a:p>
                  </a:txBody>
                  <a:tcPr marL="122890" marR="122890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Correct to </a:t>
                      </a:r>
                      <a:r>
                        <a:rPr lang="en-US" sz="2000" b="1" dirty="0" err="1"/>
                        <a:t>exo</a:t>
                      </a:r>
                      <a:r>
                        <a:rPr lang="en-US" sz="2000" b="1" dirty="0"/>
                        <a:t>-atmosphere</a:t>
                      </a:r>
                    </a:p>
                    <a:p>
                      <a:r>
                        <a:rPr lang="en-US" sz="2000" b="1" dirty="0"/>
                        <a:t>m→m</a:t>
                      </a:r>
                      <a:r>
                        <a:rPr lang="en-US" sz="2000" b="1" baseline="-25000" dirty="0"/>
                        <a:t>0</a:t>
                      </a:r>
                    </a:p>
                  </a:txBody>
                  <a:tcPr marL="122890" marR="122890"/>
                </a:tc>
                <a:extLst>
                  <a:ext uri="{0D108BD9-81ED-4DB2-BD59-A6C34878D82A}">
                    <a16:rowId xmlns:a16="http://schemas.microsoft.com/office/drawing/2014/main" val="1534621758"/>
                  </a:ext>
                </a:extLst>
              </a:tr>
              <a:tr h="1319273">
                <a:tc>
                  <a:txBody>
                    <a:bodyPr/>
                    <a:lstStyle/>
                    <a:p>
                      <a:r>
                        <a:rPr lang="en-US" sz="2000" b="1" dirty="0"/>
                        <a:t>2</a:t>
                      </a:r>
                      <a:r>
                        <a:rPr lang="en-US" sz="2000" b="1" baseline="30000" dirty="0"/>
                        <a:t>nd</a:t>
                      </a:r>
                      <a:r>
                        <a:rPr lang="en-US" sz="2000" b="1" dirty="0"/>
                        <a:t> order extinction</a:t>
                      </a:r>
                    </a:p>
                  </a:txBody>
                  <a:tcPr marL="122890" marR="122890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Different scattering across filter bandwidth;</a:t>
                      </a:r>
                    </a:p>
                    <a:p>
                      <a:r>
                        <a:rPr lang="en-US" sz="2000" b="1" dirty="0"/>
                        <a:t>More scattering difference for extreme colors</a:t>
                      </a:r>
                    </a:p>
                  </a:txBody>
                  <a:tcPr marL="122890" marR="1228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m→m</a:t>
                      </a:r>
                      <a:r>
                        <a:rPr lang="en-US" sz="2000" b="1" baseline="-25000" dirty="0"/>
                        <a:t>0</a:t>
                      </a:r>
                    </a:p>
                    <a:p>
                      <a:endParaRPr lang="en-US" sz="2000" b="1" dirty="0"/>
                    </a:p>
                  </a:txBody>
                  <a:tcPr marL="122890" marR="122890"/>
                </a:tc>
                <a:extLst>
                  <a:ext uri="{0D108BD9-81ED-4DB2-BD59-A6C34878D82A}">
                    <a16:rowId xmlns:a16="http://schemas.microsoft.com/office/drawing/2014/main" val="985876973"/>
                  </a:ext>
                </a:extLst>
              </a:tr>
              <a:tr h="1319273">
                <a:tc>
                  <a:txBody>
                    <a:bodyPr/>
                    <a:lstStyle/>
                    <a:p>
                      <a:r>
                        <a:rPr lang="en-US" sz="2000" b="1" dirty="0"/>
                        <a:t>Transformation</a:t>
                      </a:r>
                    </a:p>
                  </a:txBody>
                  <a:tcPr marL="122890" marR="1228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Different formulation/</a:t>
                      </a:r>
                      <a:r>
                        <a:rPr lang="en-US" sz="2000" b="1" dirty="0" err="1"/>
                        <a:t>mfg</a:t>
                      </a:r>
                      <a:r>
                        <a:rPr lang="en-US" sz="2000" b="1" dirty="0"/>
                        <a:t> from Standard filter</a:t>
                      </a:r>
                    </a:p>
                  </a:txBody>
                  <a:tcPr marL="122890" marR="1228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Generate/apply T</a:t>
                      </a:r>
                      <a:r>
                        <a:rPr lang="en-US" sz="2000" b="1" baseline="-25000" dirty="0"/>
                        <a:t>x</a:t>
                      </a:r>
                      <a:r>
                        <a:rPr lang="en-US" sz="2000" b="1" dirty="0"/>
                        <a:t>; </a:t>
                      </a:r>
                      <a:r>
                        <a:rPr lang="en-US" sz="2000" b="1" dirty="0" err="1"/>
                        <a:t>T</a:t>
                      </a:r>
                      <a:r>
                        <a:rPr lang="en-US" sz="2000" b="1" baseline="-25000" dirty="0" err="1"/>
                        <a:t>xy</a:t>
                      </a:r>
                      <a:endParaRPr lang="en-US" sz="2000" b="1" baseline="-25000" dirty="0"/>
                    </a:p>
                  </a:txBody>
                  <a:tcPr marL="122890" marR="122890"/>
                </a:tc>
                <a:extLst>
                  <a:ext uri="{0D108BD9-81ED-4DB2-BD59-A6C34878D82A}">
                    <a16:rowId xmlns:a16="http://schemas.microsoft.com/office/drawing/2014/main" val="52324070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58518-326D-453A-9F3E-1154FABC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35" y="650015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alpha val="80000"/>
                  </a:schemeClr>
                </a:solidFill>
              </a:rPr>
              <a:t>BAA-AAVSO Joint Meeting 2018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FCFBC-6A37-4575-A0BD-F0512133DEF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300288"/>
            <a:ext cx="3932238" cy="38131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7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EB41C5C-0F34-4DDA-9D7C-5E717F35F6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3542D-A46E-4ACA-B3CD-3F59A41D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First Order Extinction</a:t>
            </a:r>
            <a:br>
              <a:rPr lang="en-US" sz="4000" b="1" dirty="0"/>
            </a:br>
            <a:r>
              <a:rPr lang="en-US" sz="4000" b="1" dirty="0"/>
              <a:t>Target-Comp Separation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73B42AE-1F1A-4B35-A27C-264E19ABE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/>
          </a:bodyPr>
          <a:lstStyle/>
          <a:p>
            <a:r>
              <a:rPr lang="en-US" sz="2400" b="1" dirty="0"/>
              <a:t>Small across typical CCD comp/target separation (across 10 arc minute separation, extinction difference at 30 degrees ~0.01)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/>
              <a:t>Large across DSLR if comp/target separation is wide - (across 5 degree separation, extinction difference at 30 degrees  ~ 0.15)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87810-7EC9-4523-9E6D-57D748B7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73614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BAA-AAVSO Joint Meeting 2018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C8F518-F5E1-4575-9EAC-412187330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129758"/>
              </p:ext>
            </p:extLst>
          </p:nvPr>
        </p:nvGraphicFramePr>
        <p:xfrm>
          <a:off x="484632" y="484632"/>
          <a:ext cx="5126736" cy="573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270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542D-A46E-4ACA-B3CD-3F59A41D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First Order Extinction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(BVI Filters)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73B42AE-1F1A-4B35-A27C-264E19ABE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542" y="1510314"/>
            <a:ext cx="5128146" cy="4897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       CCD ∆mag ~0.005-0.02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0D4C1-387A-4268-9C22-DE8163CE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8435" y="6781734"/>
            <a:ext cx="30861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BAA-AAVSO Joint Meeting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B77C18-73CC-409A-8777-8FEF3853D1AC}"/>
              </a:ext>
            </a:extLst>
          </p:cNvPr>
          <p:cNvSpPr txBox="1"/>
          <p:nvPr/>
        </p:nvSpPr>
        <p:spPr>
          <a:xfrm>
            <a:off x="7113270" y="1510315"/>
            <a:ext cx="26746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DSLR ∆mag ~0.05-0.25</a:t>
            </a:r>
          </a:p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884E73B-AC51-4F42-8394-C399B993D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068799"/>
              </p:ext>
            </p:extLst>
          </p:nvPr>
        </p:nvGraphicFramePr>
        <p:xfrm>
          <a:off x="266218" y="1884209"/>
          <a:ext cx="5780558" cy="481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5CA023E-CE12-4DEA-8D6B-8977721999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431243"/>
              </p:ext>
            </p:extLst>
          </p:nvPr>
        </p:nvGraphicFramePr>
        <p:xfrm>
          <a:off x="6096000" y="1847019"/>
          <a:ext cx="5829782" cy="478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667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542D-A46E-4ACA-B3CD-3F59A41D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Second Order Extinction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(B Filter)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35879-2F52-4385-BBFC-D1598F5A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2950" y="7062334"/>
            <a:ext cx="30861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BAA-AAVSO Joint Meeting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4B85F-9628-48C9-B439-423093AC57EB}"/>
              </a:ext>
            </a:extLst>
          </p:cNvPr>
          <p:cNvSpPr txBox="1"/>
          <p:nvPr/>
        </p:nvSpPr>
        <p:spPr>
          <a:xfrm>
            <a:off x="880007" y="1552409"/>
            <a:ext cx="3414699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CCD ∆mag ~0.07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(B-V)comp ~0.7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822B13-7BD5-422C-A28F-B95E8CDFF755}"/>
              </a:ext>
            </a:extLst>
          </p:cNvPr>
          <p:cNvSpPr/>
          <p:nvPr/>
        </p:nvSpPr>
        <p:spPr>
          <a:xfrm>
            <a:off x="6096000" y="1524722"/>
            <a:ext cx="4572000" cy="9679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DSLR ∆mag ~0.07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(B-V)comp ~0.7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DC7F50F-BF4E-47A3-8DFB-8C6881477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780035"/>
              </p:ext>
            </p:extLst>
          </p:nvPr>
        </p:nvGraphicFramePr>
        <p:xfrm>
          <a:off x="6103130" y="2527695"/>
          <a:ext cx="60579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F6F241A-E76D-45FB-8646-D56542B901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037775"/>
              </p:ext>
            </p:extLst>
          </p:nvPr>
        </p:nvGraphicFramePr>
        <p:xfrm>
          <a:off x="0" y="2520366"/>
          <a:ext cx="60579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523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78C1118-C3EF-44E6-8601-B0B80EA0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Is it worthwhile to apply</a:t>
            </a:r>
            <a:br>
              <a:rPr lang="en-US" sz="41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1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transformations and extinction?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9DD5E4-5A11-4E31-8CA4-B4FFBBA6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031" y="6537960"/>
            <a:ext cx="52599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050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BAA-AAVSO Joint Meeting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E10A74-6380-4CDC-83EC-47DDC0182F35}"/>
              </a:ext>
            </a:extLst>
          </p:cNvPr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Benefits vary significantly depending on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equipment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target/comp star color difference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separation angle </a:t>
            </a:r>
            <a:br>
              <a:rPr lang="en-US" b="1" dirty="0"/>
            </a:br>
            <a:endParaRPr lang="en-US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It’s critical to test equipment 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DSLR’s require both transformation and extinction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CCD’s measurements critically depend on the </a:t>
            </a:r>
            <a:br>
              <a:rPr lang="en-US" b="1" dirty="0"/>
            </a:br>
            <a:r>
              <a:rPr lang="en-US" b="1" dirty="0"/>
              <a:t>Transform Calibration Factor (</a:t>
            </a:r>
            <a:r>
              <a:rPr lang="en-US" b="1" dirty="0" err="1"/>
              <a:t>Tx_yz</a:t>
            </a:r>
            <a:r>
              <a:rPr lang="en-US" b="1" dirty="0"/>
              <a:t> * </a:t>
            </a:r>
            <a:r>
              <a:rPr lang="en-US" b="1" dirty="0" err="1"/>
              <a:t>Tyz</a:t>
            </a:r>
            <a:r>
              <a:rPr lang="en-US" b="1" dirty="0"/>
              <a:t>)</a:t>
            </a:r>
            <a:br>
              <a:rPr lang="en-US" b="1" dirty="0"/>
            </a:br>
            <a:endParaRPr lang="en-US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What’s your objective - .005?,  .01?  .02?  .05?  .1?</a:t>
            </a:r>
            <a:br>
              <a:rPr lang="en-US" b="1" dirty="0"/>
            </a:br>
            <a:endParaRPr lang="en-US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Recommendation – QUANTIFY the benefits for transformation and extinction by calibrating your equipment  (NOT hard – tools available).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Decide for yourself.  Tools make the process much easier.  Why not always apply??</a:t>
            </a:r>
          </a:p>
        </p:txBody>
      </p:sp>
    </p:spTree>
    <p:extLst>
      <p:ext uri="{BB962C8B-B14F-4D97-AF65-F5344CB8AC3E}">
        <p14:creationId xmlns:p14="http://schemas.microsoft.com/office/powerpoint/2010/main" val="8690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80AC4C23-0458-4184-B341-ACBD54F1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4100" b="1">
                <a:solidFill>
                  <a:schemeClr val="accent1"/>
                </a:solidFill>
              </a:rPr>
              <a:t>Use Best Practices</a:t>
            </a:r>
            <a:br>
              <a:rPr lang="en-US" sz="4100" b="1">
                <a:solidFill>
                  <a:schemeClr val="accent1"/>
                </a:solidFill>
              </a:rPr>
            </a:br>
            <a:r>
              <a:rPr lang="en-US" sz="4100" b="1">
                <a:solidFill>
                  <a:schemeClr val="accent1"/>
                </a:solidFill>
              </a:rPr>
              <a:t>BEFORE Transformation and Extinction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09784-0499-487D-98C8-E84DDD4CB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1900" b="1"/>
              <a:t>Read AAVSO CCD &amp; DSLR Guides</a:t>
            </a:r>
          </a:p>
          <a:p>
            <a:r>
              <a:rPr lang="en-US" sz="1900" b="1"/>
              <a:t>Look at your Images (Don’t Trust a “blackbox”)</a:t>
            </a:r>
          </a:p>
          <a:p>
            <a:r>
              <a:rPr lang="en-US" sz="1900" b="1"/>
              <a:t>Check the following:</a:t>
            </a:r>
          </a:p>
          <a:p>
            <a:pPr lvl="1"/>
            <a:r>
              <a:rPr lang="en-US" sz="1900" b="1"/>
              <a:t>Correct Target or Comparison (not just in crowded fields!)</a:t>
            </a:r>
          </a:p>
          <a:p>
            <a:pPr lvl="1"/>
            <a:r>
              <a:rPr lang="en-US" sz="1900" b="1"/>
              <a:t>Comp Selection Criteria</a:t>
            </a:r>
          </a:p>
          <a:p>
            <a:pPr lvl="2"/>
            <a:r>
              <a:rPr lang="en-US" sz="1900" b="1"/>
              <a:t>Location (&lt; 15’ from Target-Comp, &lt;0.005 ∆mag)</a:t>
            </a:r>
          </a:p>
          <a:p>
            <a:pPr lvl="2"/>
            <a:r>
              <a:rPr lang="en-US" sz="1900" b="1"/>
              <a:t>Magnitude (comp&lt; +2.5) if SNR &gt;100</a:t>
            </a:r>
          </a:p>
          <a:p>
            <a:pPr lvl="2"/>
            <a:r>
              <a:rPr lang="en-US" sz="1900" b="1"/>
              <a:t>Color (∆b-v &lt; 0.5, ideal ~0, 0-1.5)</a:t>
            </a:r>
          </a:p>
          <a:p>
            <a:pPr lvl="2"/>
            <a:r>
              <a:rPr lang="en-US" sz="1900" b="1"/>
              <a:t>No Companion (none in Aperture, adjust aperture, 2-3xFWHM)</a:t>
            </a:r>
          </a:p>
          <a:p>
            <a:pPr lvl="2"/>
            <a:r>
              <a:rPr lang="en-US" sz="1900" b="1"/>
              <a:t>No Saturation (linear range)</a:t>
            </a:r>
          </a:p>
          <a:p>
            <a:pPr lvl="2"/>
            <a:r>
              <a:rPr lang="en-US" sz="1900" b="1"/>
              <a:t>Good Comp Error (APASS ~0.02 mag)</a:t>
            </a:r>
          </a:p>
          <a:p>
            <a:pPr lvl="2"/>
            <a:r>
              <a:rPr lang="en-US" sz="1900" b="1"/>
              <a:t>Multi-Catalog bias ~0.1 mag</a:t>
            </a:r>
          </a:p>
          <a:p>
            <a:endParaRPr lang="en-US" sz="19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BD83E-1EF0-4E11-8B66-9FF40CF6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031" y="6537960"/>
            <a:ext cx="52599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alpha val="80000"/>
                  </a:schemeClr>
                </a:solidFill>
              </a:rPr>
              <a:t>BAA-AAVSO Joint Meeting 2018</a:t>
            </a:r>
          </a:p>
        </p:txBody>
      </p:sp>
    </p:spTree>
    <p:extLst>
      <p:ext uri="{BB962C8B-B14F-4D97-AF65-F5344CB8AC3E}">
        <p14:creationId xmlns:p14="http://schemas.microsoft.com/office/powerpoint/2010/main" val="4079644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4D7B128-DFC3-48CD-A75A-D8335A13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</a:rPr>
              <a:t>Evaluate your Equipment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09784-0499-487D-98C8-E84DDD4CB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242589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200" b="1" dirty="0"/>
              <a:t>Test your Equipment</a:t>
            </a:r>
          </a:p>
          <a:p>
            <a:pPr lvl="1"/>
            <a:r>
              <a:rPr lang="en-US" sz="2200" b="1" dirty="0"/>
              <a:t>Check CCD Linearity</a:t>
            </a:r>
          </a:p>
          <a:p>
            <a:pPr lvl="1"/>
            <a:r>
              <a:rPr lang="en-US" sz="2200" b="1" dirty="0"/>
              <a:t>Calibrate (Bias, Dark, Flat) Images</a:t>
            </a:r>
          </a:p>
          <a:p>
            <a:pPr lvl="1"/>
            <a:r>
              <a:rPr lang="en-US" sz="2200" b="1" dirty="0"/>
              <a:t>Measure Transform Coefficients</a:t>
            </a:r>
          </a:p>
          <a:p>
            <a:pPr lvl="1"/>
            <a:r>
              <a:rPr lang="en-US" sz="2200" b="1" dirty="0"/>
              <a:t>Measure Extinction Coefficients (or use default?)</a:t>
            </a:r>
          </a:p>
          <a:p>
            <a:pPr lvl="1"/>
            <a:r>
              <a:rPr lang="en-US" sz="2200" b="1" dirty="0"/>
              <a:t>Measure Field of View</a:t>
            </a:r>
          </a:p>
          <a:p>
            <a:pPr marL="457200" lvl="1" indent="0">
              <a:buNone/>
            </a:pPr>
            <a:endParaRPr lang="en-US" sz="2200" b="1" baseline="-25000" dirty="0"/>
          </a:p>
          <a:p>
            <a:r>
              <a:rPr lang="en-US" sz="2200" b="1" dirty="0"/>
              <a:t>Measure Transform and Extinction Coefficients</a:t>
            </a:r>
          </a:p>
          <a:p>
            <a:pPr lvl="1"/>
            <a:r>
              <a:rPr lang="en-US" sz="2200" b="1" dirty="0"/>
              <a:t>Generate Coefficients</a:t>
            </a:r>
          </a:p>
          <a:p>
            <a:pPr lvl="1"/>
            <a:r>
              <a:rPr lang="en-US" sz="2200" b="1" dirty="0"/>
              <a:t>Test Coefficients</a:t>
            </a:r>
          </a:p>
          <a:p>
            <a:pPr lvl="1"/>
            <a:r>
              <a:rPr lang="en-US" sz="2200" b="1" dirty="0"/>
              <a:t>Apply Coefficients</a:t>
            </a:r>
          </a:p>
          <a:p>
            <a:pPr lvl="1"/>
            <a:r>
              <a:rPr lang="en-US" sz="2200" b="1" dirty="0"/>
              <a:t>Use TG and TA</a:t>
            </a:r>
          </a:p>
          <a:p>
            <a:endParaRPr lang="en-US" sz="2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ED65BF-A2C3-48AB-A008-024B33277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031" y="6494753"/>
            <a:ext cx="52599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alpha val="80000"/>
                  </a:schemeClr>
                </a:solidFill>
              </a:rPr>
              <a:t>BAA-AAVSO Joint Meeting 2018</a:t>
            </a:r>
          </a:p>
        </p:txBody>
      </p:sp>
    </p:spTree>
    <p:extLst>
      <p:ext uri="{BB962C8B-B14F-4D97-AF65-F5344CB8AC3E}">
        <p14:creationId xmlns:p14="http://schemas.microsoft.com/office/powerpoint/2010/main" val="340482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22B8D85D-C5AF-43D9-804A-EB1F0D92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FAE65-565C-4BD5-99E3-55CA4A0FF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 </a:t>
            </a:r>
            <a:r>
              <a:rPr lang="en-US" sz="2400" b="1" dirty="0"/>
              <a:t>The Goal </a:t>
            </a:r>
          </a:p>
          <a:p>
            <a:pPr lvl="1"/>
            <a:r>
              <a:rPr lang="en-US" b="1" dirty="0"/>
              <a:t>Consistent magnitude measurements across wide variety of equipment</a:t>
            </a:r>
          </a:p>
          <a:p>
            <a:r>
              <a:rPr lang="en-US" sz="2400" b="1" dirty="0"/>
              <a:t>The Questions:</a:t>
            </a:r>
          </a:p>
          <a:p>
            <a:pPr lvl="1"/>
            <a:r>
              <a:rPr lang="en-US" b="1" dirty="0"/>
              <a:t>How much do transforms change results? </a:t>
            </a:r>
          </a:p>
          <a:p>
            <a:pPr lvl="1"/>
            <a:r>
              <a:rPr lang="en-US" b="1" dirty="0"/>
              <a:t>Are changes accurate?</a:t>
            </a:r>
          </a:p>
          <a:p>
            <a:pPr lvl="1"/>
            <a:r>
              <a:rPr lang="en-US" b="1" dirty="0"/>
              <a:t>Is it worth the effort to implement transforms?</a:t>
            </a:r>
          </a:p>
          <a:p>
            <a:pPr lvl="1"/>
            <a:r>
              <a:rPr lang="en-US" b="1" dirty="0"/>
              <a:t>What role does extinction have in differential photometry?</a:t>
            </a:r>
          </a:p>
          <a:p>
            <a:pPr lvl="1"/>
            <a:r>
              <a:rPr lang="en-US" b="1" dirty="0"/>
              <a:t>What tools are available to make transformation easier?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8D1389-866D-43D5-AB1F-25D1B564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031" y="6033479"/>
            <a:ext cx="52599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>
                <a:solidFill>
                  <a:schemeClr val="tx1">
                    <a:alpha val="80000"/>
                  </a:schemeClr>
                </a:solidFill>
              </a:rPr>
              <a:t>BAA-AAVSO Joint Meeting 2018</a:t>
            </a:r>
          </a:p>
        </p:txBody>
      </p:sp>
    </p:spTree>
    <p:extLst>
      <p:ext uri="{BB962C8B-B14F-4D97-AF65-F5344CB8AC3E}">
        <p14:creationId xmlns:p14="http://schemas.microsoft.com/office/powerpoint/2010/main" val="134401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CFB4EE-94F7-4819-81C2-6E2718CF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Tools Make Doing Transformation Much Easier</a:t>
            </a:r>
            <a:br>
              <a:rPr lang="en-US" sz="41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1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(no more giant spreadsheets!)</a:t>
            </a:r>
            <a:br>
              <a:rPr lang="en-US" sz="41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41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7DE94-C172-466D-A68A-C22F5DD3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031" y="6537960"/>
            <a:ext cx="52599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050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BAA-AAVSO Joint Meeting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26505-4991-49D0-9F84-4CB9AB5A4181}"/>
              </a:ext>
            </a:extLst>
          </p:cNvPr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VPHOT – enables easy star selection and measurement of standard cluster star fields (M67, NGC7790, M11, NGC1252*, NGC3532, </a:t>
            </a:r>
            <a:r>
              <a:rPr lang="en-US" sz="2200" b="1" dirty="0" err="1"/>
              <a:t>Melotte</a:t>
            </a:r>
            <a:r>
              <a:rPr lang="en-US" sz="2200" b="1" dirty="0"/>
              <a:t>*)</a:t>
            </a:r>
            <a:br>
              <a:rPr lang="en-US" sz="2200" b="1" dirty="0"/>
            </a:br>
            <a:endParaRPr lang="en-US" sz="22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Transform Generator (TG) – processes VPHOT files to generate all needed transform coefficients</a:t>
            </a:r>
            <a:br>
              <a:rPr lang="en-US" sz="2200" b="1" dirty="0"/>
            </a:br>
            <a:endParaRPr lang="en-US" sz="22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Transform Applier (TA) – takes standard AAVSO report file and applies transforms/extinction loaded from TG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(*Useful for DSLR)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76439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19D89-A52F-43C1-8C54-B95D1443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Magnitude Corrections</a:t>
            </a:r>
            <a:br>
              <a:rPr lang="en-US" sz="3600" b="1" dirty="0"/>
            </a:br>
            <a:r>
              <a:rPr lang="en-US" sz="2700" b="1" dirty="0"/>
              <a:t>(Two CCD and One DSLR Examples)</a:t>
            </a:r>
            <a:endParaRPr lang="en-US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8FFB8-49A3-4C09-AA2A-1BFA7E17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790" y="2187574"/>
            <a:ext cx="8152417" cy="4351338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If large </a:t>
            </a:r>
            <a:r>
              <a:rPr lang="en-US" b="1" dirty="0" err="1"/>
              <a:t>tgt</a:t>
            </a:r>
            <a:r>
              <a:rPr lang="en-US" b="1" dirty="0"/>
              <a:t>-comp color difference (e.g., Color ∆ = 1.5) increases ∆mag x3</a:t>
            </a:r>
          </a:p>
          <a:p>
            <a:pPr lvl="1"/>
            <a:r>
              <a:rPr lang="en-US" b="1" dirty="0"/>
              <a:t>Decrease extinction ∆mag if</a:t>
            </a:r>
          </a:p>
          <a:p>
            <a:pPr lvl="2"/>
            <a:r>
              <a:rPr lang="en-US" sz="2100" b="1" dirty="0"/>
              <a:t>Higher elevation angle</a:t>
            </a:r>
          </a:p>
          <a:p>
            <a:pPr lvl="2"/>
            <a:r>
              <a:rPr lang="en-US" sz="2100" b="1" dirty="0"/>
              <a:t>VRI filters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C1979-E027-4A3C-805F-318A6CD1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BAA-AAVSO Joint Meeting 2018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EBB0B3-28A4-4F98-9317-43840BF81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16801"/>
              </p:ext>
            </p:extLst>
          </p:nvPr>
        </p:nvGraphicFramePr>
        <p:xfrm>
          <a:off x="1589484" y="1412946"/>
          <a:ext cx="9437103" cy="373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1553">
                  <a:extLst>
                    <a:ext uri="{9D8B030D-6E8A-4147-A177-3AD203B41FA5}">
                      <a16:colId xmlns:a16="http://schemas.microsoft.com/office/drawing/2014/main" val="3894470389"/>
                    </a:ext>
                  </a:extLst>
                </a:gridCol>
                <a:gridCol w="2123800">
                  <a:extLst>
                    <a:ext uri="{9D8B030D-6E8A-4147-A177-3AD203B41FA5}">
                      <a16:colId xmlns:a16="http://schemas.microsoft.com/office/drawing/2014/main" val="323903576"/>
                    </a:ext>
                  </a:extLst>
                </a:gridCol>
                <a:gridCol w="2085875">
                  <a:extLst>
                    <a:ext uri="{9D8B030D-6E8A-4147-A177-3AD203B41FA5}">
                      <a16:colId xmlns:a16="http://schemas.microsoft.com/office/drawing/2014/main" val="3269070016"/>
                    </a:ext>
                  </a:extLst>
                </a:gridCol>
                <a:gridCol w="2085875">
                  <a:extLst>
                    <a:ext uri="{9D8B030D-6E8A-4147-A177-3AD203B41FA5}">
                      <a16:colId xmlns:a16="http://schemas.microsoft.com/office/drawing/2014/main" val="3257033225"/>
                    </a:ext>
                  </a:extLst>
                </a:gridCol>
              </a:tblGrid>
              <a:tr h="994658">
                <a:tc>
                  <a:txBody>
                    <a:bodyPr/>
                    <a:lstStyle/>
                    <a:p>
                      <a:r>
                        <a:rPr lang="en-US" dirty="0"/>
                        <a:t>System and Target/Comp Separation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Transform</a:t>
                      </a:r>
                    </a:p>
                    <a:p>
                      <a:r>
                        <a:rPr lang="en-US" dirty="0"/>
                        <a:t>∆ Mag  (Color ∆ = .5, B filter)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Extinction</a:t>
                      </a:r>
                    </a:p>
                    <a:p>
                      <a:r>
                        <a:rPr lang="en-US" dirty="0"/>
                        <a:t>∆ Mag (Elevation = 30, B filter)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 </a:t>
                      </a:r>
                      <a:r>
                        <a:rPr lang="en-US" dirty="0"/>
                        <a:t>Extinction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∆ Mag (Elevation = 30, B filter, Color ∆ = 0.5)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132845"/>
                  </a:ext>
                </a:extLst>
              </a:tr>
              <a:tr h="427602">
                <a:tc>
                  <a:txBody>
                    <a:bodyPr/>
                    <a:lstStyle/>
                    <a:p>
                      <a:r>
                        <a:rPr lang="en-US" sz="1600" b="1" dirty="0"/>
                        <a:t>DSLR/Camera Lens (10 </a:t>
                      </a:r>
                      <a:r>
                        <a:rPr lang="en-US" sz="1600" b="1" dirty="0" err="1"/>
                        <a:t>deg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sep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851735"/>
                  </a:ext>
                </a:extLst>
              </a:tr>
              <a:tr h="629950">
                <a:tc>
                  <a:txBody>
                    <a:bodyPr/>
                    <a:lstStyle/>
                    <a:p>
                      <a:r>
                        <a:rPr lang="en-US" sz="1600" b="1" dirty="0"/>
                        <a:t>DSLR/Scope (1 </a:t>
                      </a:r>
                      <a:r>
                        <a:rPr lang="en-US" sz="1600" b="1" dirty="0" err="1"/>
                        <a:t>deg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sep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0.025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0.03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637825"/>
                  </a:ext>
                </a:extLst>
              </a:tr>
              <a:tr h="403389">
                <a:tc>
                  <a:txBody>
                    <a:bodyPr/>
                    <a:lstStyle/>
                    <a:p>
                      <a:r>
                        <a:rPr lang="en-US" sz="1600" b="1" dirty="0"/>
                        <a:t>CCD/Scope (10 arcmin </a:t>
                      </a:r>
                      <a:r>
                        <a:rPr lang="en-US" sz="1600" b="1" dirty="0" err="1"/>
                        <a:t>sep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0.003 - 0.09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0.03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446040"/>
                  </a:ext>
                </a:extLst>
              </a:tr>
              <a:tr h="403389">
                <a:tc>
                  <a:txBody>
                    <a:bodyPr/>
                    <a:lstStyle/>
                    <a:p>
                      <a:r>
                        <a:rPr lang="en-US" sz="1600" b="1" dirty="0"/>
                        <a:t>CCD/Scope (30 arcmin </a:t>
                      </a:r>
                      <a:r>
                        <a:rPr lang="en-US" sz="1600" b="1" dirty="0" err="1"/>
                        <a:t>sep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0.003 - 0.09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0.03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79680"/>
                  </a:ext>
                </a:extLst>
              </a:tr>
              <a:tr h="403389">
                <a:tc>
                  <a:txBody>
                    <a:bodyPr/>
                    <a:lstStyle/>
                    <a:p>
                      <a:r>
                        <a:rPr lang="en-US" sz="1600" b="1" dirty="0"/>
                        <a:t>CCD/Camera Lens (10 </a:t>
                      </a:r>
                      <a:r>
                        <a:rPr lang="en-US" sz="1600" b="1" dirty="0" err="1"/>
                        <a:t>deg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sep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0.003 - 0.09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12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232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819D89-A52F-43C1-8C54-B95D1443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Conclusions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8FFB8-49A3-4C09-AA2A-1BFA7E17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Assess your Equipment Transformations/Extinction with TG</a:t>
            </a:r>
          </a:p>
          <a:p>
            <a:r>
              <a:rPr lang="en-US" sz="2400" b="1" dirty="0"/>
              <a:t>Apply Transform and Extinction with TA</a:t>
            </a:r>
          </a:p>
          <a:p>
            <a:r>
              <a:rPr lang="en-US" sz="2400" b="1" dirty="0"/>
              <a:t>Significant for CCD; Critical for DSLR</a:t>
            </a:r>
          </a:p>
          <a:p>
            <a:r>
              <a:rPr lang="en-US" sz="2400" b="1" dirty="0"/>
              <a:t>Achieve Standard Magnitudes (&lt;0.01 mag from “true” magnitude) </a:t>
            </a:r>
          </a:p>
          <a:p>
            <a:r>
              <a:rPr lang="en-US" sz="2400" b="1" dirty="0"/>
              <a:t>Helps reduce the scatter in LCG</a:t>
            </a:r>
          </a:p>
          <a:p>
            <a:r>
              <a:rPr lang="en-US" sz="2400" b="1" dirty="0"/>
              <a:t>Makes data more useful to Astronomers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C1979-E027-4A3C-805F-318A6CD1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031" y="6494753"/>
            <a:ext cx="52599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alpha val="80000"/>
                  </a:schemeClr>
                </a:solidFill>
              </a:rPr>
              <a:t>BAA-AAVSO Joint Meeting 2018</a:t>
            </a:r>
          </a:p>
        </p:txBody>
      </p:sp>
    </p:spTree>
    <p:extLst>
      <p:ext uri="{BB962C8B-B14F-4D97-AF65-F5344CB8AC3E}">
        <p14:creationId xmlns:p14="http://schemas.microsoft.com/office/powerpoint/2010/main" val="3643528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E979689F-54EA-4C33-BD0D-B29F7646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Is it worth the effort?</a:t>
            </a:r>
            <a:b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No, if ~0.1 mag error is acceptable,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Yes, if ~0.01 mag error is desired.</a:t>
            </a:r>
            <a:endParaRPr lang="en-US" sz="3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09D6E0-80DA-4F9D-AEC7-25E3D13B8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965198"/>
            <a:ext cx="2807762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44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Questions?</a:t>
            </a:r>
            <a:endParaRPr lang="en-US" sz="44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9D752-5D4D-4330-A935-666BB4E0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0588" y="6553690"/>
            <a:ext cx="505369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BAA-AAVSO Joint Meeting 2018</a:t>
            </a:r>
          </a:p>
        </p:txBody>
      </p:sp>
    </p:spTree>
    <p:extLst>
      <p:ext uri="{BB962C8B-B14F-4D97-AF65-F5344CB8AC3E}">
        <p14:creationId xmlns:p14="http://schemas.microsoft.com/office/powerpoint/2010/main" val="2435444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974DF9-BD5D-47A2-A9C6-5F1F2010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Standard Clusters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5B992FA-36AE-431C-9221-46BD8833E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322299"/>
              </p:ext>
            </p:extLst>
          </p:nvPr>
        </p:nvGraphicFramePr>
        <p:xfrm>
          <a:off x="2152650" y="1825625"/>
          <a:ext cx="78867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195923306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46553244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81294662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533786619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831775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Std Field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Mag Range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Diameter (arcmin)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33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NGC 7790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23:58:23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+61:12:25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 – 20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61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Melotte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12:22:30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+25:51:00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 – 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450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3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M67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08:51:18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+11:48:00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 – 16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6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M11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18:51:05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-06:16:12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8.5 – 17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369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NGC 1252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03:10:49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-57:46:00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8 - 15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300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22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NGC 3532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11:05:39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-58:45:12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 – 13.5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500704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902E38-4C20-4962-8347-4FC9655D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BAA-AAVSO Joint Meeting 2018</a:t>
            </a:r>
          </a:p>
        </p:txBody>
      </p:sp>
    </p:spTree>
    <p:extLst>
      <p:ext uri="{BB962C8B-B14F-4D97-AF65-F5344CB8AC3E}">
        <p14:creationId xmlns:p14="http://schemas.microsoft.com/office/powerpoint/2010/main" val="892832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F13D9-350C-45B5-86D8-D4779AB14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1" y="1671638"/>
            <a:ext cx="3887391" cy="823912"/>
          </a:xfrm>
        </p:spPr>
        <p:txBody>
          <a:bodyPr/>
          <a:lstStyle/>
          <a:p>
            <a:r>
              <a:rPr lang="en-US" dirty="0"/>
              <a:t>Scope 3	Scope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CFEE1D-F139-492E-B05C-32AF4467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1920"/>
            <a:ext cx="4114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BAA-AAVSO Joint Meeting 2018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48B291A-2420-4A73-A188-D87DAED56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921881"/>
              </p:ext>
            </p:extLst>
          </p:nvPr>
        </p:nvGraphicFramePr>
        <p:xfrm>
          <a:off x="2438401" y="1442720"/>
          <a:ext cx="723568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825">
                  <a:extLst>
                    <a:ext uri="{9D8B030D-6E8A-4147-A177-3AD203B41FA5}">
                      <a16:colId xmlns:a16="http://schemas.microsoft.com/office/drawing/2014/main" val="2257239348"/>
                    </a:ext>
                  </a:extLst>
                </a:gridCol>
                <a:gridCol w="1201972">
                  <a:extLst>
                    <a:ext uri="{9D8B030D-6E8A-4147-A177-3AD203B41FA5}">
                      <a16:colId xmlns:a16="http://schemas.microsoft.com/office/drawing/2014/main" val="3781440634"/>
                    </a:ext>
                  </a:extLst>
                </a:gridCol>
                <a:gridCol w="1201972">
                  <a:extLst>
                    <a:ext uri="{9D8B030D-6E8A-4147-A177-3AD203B41FA5}">
                      <a16:colId xmlns:a16="http://schemas.microsoft.com/office/drawing/2014/main" val="2506777216"/>
                    </a:ext>
                  </a:extLst>
                </a:gridCol>
                <a:gridCol w="1280434">
                  <a:extLst>
                    <a:ext uri="{9D8B030D-6E8A-4147-A177-3AD203B41FA5}">
                      <a16:colId xmlns:a16="http://schemas.microsoft.com/office/drawing/2014/main" val="2648964662"/>
                    </a:ext>
                  </a:extLst>
                </a:gridCol>
                <a:gridCol w="1123510">
                  <a:extLst>
                    <a:ext uri="{9D8B030D-6E8A-4147-A177-3AD203B41FA5}">
                      <a16:colId xmlns:a16="http://schemas.microsoft.com/office/drawing/2014/main" val="2969619676"/>
                    </a:ext>
                  </a:extLst>
                </a:gridCol>
                <a:gridCol w="1201972">
                  <a:extLst>
                    <a:ext uri="{9D8B030D-6E8A-4147-A177-3AD203B41FA5}">
                      <a16:colId xmlns:a16="http://schemas.microsoft.com/office/drawing/2014/main" val="1864474341"/>
                    </a:ext>
                  </a:extLst>
                </a:gridCol>
              </a:tblGrid>
              <a:tr h="365180">
                <a:tc>
                  <a:txBody>
                    <a:bodyPr/>
                    <a:lstStyle/>
                    <a:p>
                      <a:r>
                        <a:rPr lang="en-US" dirty="0"/>
                        <a:t>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SN8F4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Hyperion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DSLR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646466"/>
                  </a:ext>
                </a:extLst>
              </a:tr>
              <a:tr h="465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17” CDK</a:t>
                      </a:r>
                    </a:p>
                    <a:p>
                      <a:r>
                        <a:rPr lang="en-US" sz="1200" b="1" dirty="0"/>
                        <a:t>FLI PL4710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10” Takahashi SBIG ST10XME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8” SN LXD55</a:t>
                      </a:r>
                    </a:p>
                    <a:p>
                      <a:r>
                        <a:rPr lang="en-US" sz="1200" b="1" dirty="0"/>
                        <a:t>SBIG ST7XME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12.5” Hyperion</a:t>
                      </a:r>
                    </a:p>
                    <a:p>
                      <a:r>
                        <a:rPr lang="en-US" sz="1200" b="1" dirty="0"/>
                        <a:t>SBIG STL6303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ED80 Refractor</a:t>
                      </a:r>
                    </a:p>
                    <a:p>
                      <a:r>
                        <a:rPr lang="en-US" sz="1200" b="1" dirty="0"/>
                        <a:t>Canon 600D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9995"/>
                  </a:ext>
                </a:extLst>
              </a:tr>
              <a:tr h="365180">
                <a:tc>
                  <a:txBody>
                    <a:bodyPr/>
                    <a:lstStyle/>
                    <a:p>
                      <a:r>
                        <a:rPr lang="en-US" b="1" dirty="0"/>
                        <a:t>Tbv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1.071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1.237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1.023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1.052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2.037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281139"/>
                  </a:ext>
                </a:extLst>
              </a:tr>
              <a:tr h="365180">
                <a:tc>
                  <a:txBody>
                    <a:bodyPr/>
                    <a:lstStyle/>
                    <a:p>
                      <a:r>
                        <a:rPr lang="en-US" b="1" dirty="0"/>
                        <a:t>Tvr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.993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NA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1.067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1.119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1.336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243530"/>
                  </a:ext>
                </a:extLst>
              </a:tr>
              <a:tr h="365180">
                <a:tc>
                  <a:txBody>
                    <a:bodyPr/>
                    <a:lstStyle/>
                    <a:p>
                      <a:r>
                        <a:rPr lang="en-US" b="1" dirty="0"/>
                        <a:t>Tvi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.979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.995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1.027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1.071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NA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931492"/>
                  </a:ext>
                </a:extLst>
              </a:tr>
              <a:tr h="365180">
                <a:tc>
                  <a:txBody>
                    <a:bodyPr/>
                    <a:lstStyle/>
                    <a:p>
                      <a:r>
                        <a:rPr lang="en-US" b="1" dirty="0"/>
                        <a:t>Tb_bv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.033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.148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-.005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.082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.398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63139"/>
                  </a:ext>
                </a:extLst>
              </a:tr>
              <a:tr h="365180">
                <a:tc>
                  <a:txBody>
                    <a:bodyPr/>
                    <a:lstStyle/>
                    <a:p>
                      <a:r>
                        <a:rPr lang="en-US" b="1" dirty="0"/>
                        <a:t>Tv_bv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-.005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-.043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-.024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.034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-.111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151603"/>
                  </a:ext>
                </a:extLst>
              </a:tr>
              <a:tr h="365180">
                <a:tc>
                  <a:txBody>
                    <a:bodyPr/>
                    <a:lstStyle/>
                    <a:p>
                      <a:r>
                        <a:rPr lang="en-US" b="1" dirty="0"/>
                        <a:t>Tr_vr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-.035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  NA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-.090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-.039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-.467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195832"/>
                  </a:ext>
                </a:extLst>
              </a:tr>
              <a:tr h="365180">
                <a:tc>
                  <a:txBody>
                    <a:bodyPr/>
                    <a:lstStyle/>
                    <a:p>
                      <a:r>
                        <a:rPr lang="en-US" b="1" dirty="0"/>
                        <a:t>Tv_vi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-.025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-.043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-.025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.035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NA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783872"/>
                  </a:ext>
                </a:extLst>
              </a:tr>
              <a:tr h="36518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156115"/>
                  </a:ext>
                </a:extLst>
              </a:tr>
              <a:tr h="365180">
                <a:tc>
                  <a:txBody>
                    <a:bodyPr/>
                    <a:lstStyle/>
                    <a:p>
                      <a:r>
                        <a:rPr lang="en-US" b="1" dirty="0"/>
                        <a:t>Tb_bv*Tbv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.035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.183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-.005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.086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.811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09079"/>
                  </a:ext>
                </a:extLst>
              </a:tr>
              <a:tr h="365180">
                <a:tc>
                  <a:txBody>
                    <a:bodyPr/>
                    <a:lstStyle/>
                    <a:p>
                      <a:r>
                        <a:rPr lang="en-US" b="1" dirty="0"/>
                        <a:t>Tv_bv*Tbv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-.005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-.053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-.025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.036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-.226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99972"/>
                  </a:ext>
                </a:extLst>
              </a:tr>
              <a:tr h="365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33122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A44AA3A-EB2E-44DF-931F-6CD91C5AA687}"/>
              </a:ext>
            </a:extLst>
          </p:cNvPr>
          <p:cNvSpPr txBox="1"/>
          <p:nvPr/>
        </p:nvSpPr>
        <p:spPr>
          <a:xfrm>
            <a:off x="3048000" y="302150"/>
            <a:ext cx="5679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Sample Transform Values</a:t>
            </a:r>
          </a:p>
        </p:txBody>
      </p:sp>
    </p:spTree>
    <p:extLst>
      <p:ext uri="{BB962C8B-B14F-4D97-AF65-F5344CB8AC3E}">
        <p14:creationId xmlns:p14="http://schemas.microsoft.com/office/powerpoint/2010/main" val="376468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5AF8FE0-D28C-4637-B874-71B63CF0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Outline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DCD75-54AF-425F-884D-EA5C7F770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Transformation theory</a:t>
            </a:r>
          </a:p>
          <a:p>
            <a:r>
              <a:rPr lang="en-US" sz="2400" b="1" dirty="0"/>
              <a:t>Quantifying transformation magnitude changes</a:t>
            </a:r>
          </a:p>
          <a:p>
            <a:r>
              <a:rPr lang="en-US" sz="2400" b="1" dirty="0"/>
              <a:t>Test results from four different amateur systems</a:t>
            </a:r>
          </a:p>
          <a:p>
            <a:r>
              <a:rPr lang="en-US" sz="2400" b="1" dirty="0"/>
              <a:t>Extinction – how much does it impact differential photometry?</a:t>
            </a:r>
          </a:p>
          <a:p>
            <a:r>
              <a:rPr lang="en-US" sz="2400" b="1" dirty="0"/>
              <a:t>Best Practices – Key before Transform/Extinction</a:t>
            </a:r>
          </a:p>
          <a:p>
            <a:r>
              <a:rPr lang="en-US" sz="2400" b="1" dirty="0"/>
              <a:t>Tools available for generating your telescope’s transforms and applying them to observations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DE92-010C-4297-9869-3421B5E0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031" y="6033479"/>
            <a:ext cx="52599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>
                <a:solidFill>
                  <a:schemeClr val="tx1">
                    <a:alpha val="80000"/>
                  </a:schemeClr>
                </a:solidFill>
              </a:rPr>
              <a:t>BAA-AAVSO Joint Meeting 2018</a:t>
            </a:r>
          </a:p>
        </p:txBody>
      </p:sp>
    </p:spTree>
    <p:extLst>
      <p:ext uri="{BB962C8B-B14F-4D97-AF65-F5344CB8AC3E}">
        <p14:creationId xmlns:p14="http://schemas.microsoft.com/office/powerpoint/2010/main" val="288298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038E8B-6BA8-4D54-A3D5-6421DA2D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BAA-AAVSO Joint Meeting 2018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945F0-4D0C-4F86-837C-04BAA1822DDC}"/>
              </a:ext>
            </a:extLst>
          </p:cNvPr>
          <p:cNvSpPr txBox="1"/>
          <p:nvPr/>
        </p:nvSpPr>
        <p:spPr>
          <a:xfrm>
            <a:off x="257175" y="233613"/>
            <a:ext cx="34099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Transformation corrects -</a:t>
            </a:r>
            <a:endParaRPr lang="en-US" sz="1400" b="1" dirty="0"/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Observing equipment differences from “standard”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Temperature difference (color) between target and comparison stars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4CD9E3-94C1-45E6-9193-35D8A2CEB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4" y="3031692"/>
            <a:ext cx="4547523" cy="3377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BB6D89-587A-4BD1-9D42-2F983BD9E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52" y="2990850"/>
            <a:ext cx="5250998" cy="3418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0A89B9-512F-41EE-BA20-6576C0B0E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953"/>
            <a:ext cx="3484933" cy="2674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9FC305-2DF0-4AED-9710-4A8CB8E8C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28" y="157174"/>
            <a:ext cx="4061544" cy="267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4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7EC0-CA9A-4E67-8029-2EF8E3B6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Transformation Equation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E6E8FC-F5C1-44C1-AE57-4327A3476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Basic Equations: 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     V</a:t>
            </a:r>
            <a:r>
              <a:rPr lang="en-US" b="1" baseline="-25000" dirty="0"/>
              <a:t>var</a:t>
            </a:r>
            <a:r>
              <a:rPr lang="en-US" b="1" dirty="0"/>
              <a:t> =  V</a:t>
            </a:r>
            <a:r>
              <a:rPr lang="en-US" b="1" baseline="-25000" dirty="0"/>
              <a:t>comp </a:t>
            </a:r>
            <a:r>
              <a:rPr lang="en-US" b="1" dirty="0"/>
              <a:t> +  ∆ v  +  T</a:t>
            </a:r>
            <a:r>
              <a:rPr lang="en-US" b="1" baseline="-25000" dirty="0"/>
              <a:t>v_bv </a:t>
            </a:r>
            <a:r>
              <a:rPr lang="en-US" b="1" dirty="0"/>
              <a:t>* ∆(B-V)</a:t>
            </a:r>
            <a:r>
              <a:rPr lang="en-US" b="1" baseline="-25000" dirty="0"/>
              <a:t>   </a:t>
            </a:r>
            <a:r>
              <a:rPr lang="en-US" b="1" dirty="0"/>
              <a:t>where ∆(B-V) = T</a:t>
            </a:r>
            <a:r>
              <a:rPr lang="en-US" b="1" baseline="-25000" dirty="0"/>
              <a:t>bv</a:t>
            </a:r>
            <a:r>
              <a:rPr lang="en-US" b="1" dirty="0"/>
              <a:t>* ((b-v)</a:t>
            </a:r>
            <a:r>
              <a:rPr lang="en-US" b="1" baseline="-25000" dirty="0"/>
              <a:t>tgt</a:t>
            </a:r>
            <a:r>
              <a:rPr lang="en-US" b="1" dirty="0"/>
              <a:t> – (b-v)</a:t>
            </a:r>
            <a:r>
              <a:rPr lang="en-US" b="1" baseline="-25000" dirty="0"/>
              <a:t>comp</a:t>
            </a:r>
            <a:r>
              <a:rPr lang="en-US" b="1" dirty="0"/>
              <a:t>)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Combining and re-arranging: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     V</a:t>
            </a:r>
            <a:r>
              <a:rPr lang="en-US" b="1" baseline="-25000" dirty="0"/>
              <a:t>var</a:t>
            </a:r>
            <a:r>
              <a:rPr lang="en-US" b="1" dirty="0"/>
              <a:t> – (V</a:t>
            </a:r>
            <a:r>
              <a:rPr lang="en-US" b="1" baseline="-25000" dirty="0"/>
              <a:t>comp  </a:t>
            </a:r>
            <a:r>
              <a:rPr lang="en-US" b="1" dirty="0"/>
              <a:t>+  ∆ v) =    T</a:t>
            </a:r>
            <a:r>
              <a:rPr lang="en-US" b="1" baseline="-25000" dirty="0"/>
              <a:t>v_bv </a:t>
            </a:r>
            <a:r>
              <a:rPr lang="en-US" b="1" dirty="0"/>
              <a:t>* T</a:t>
            </a:r>
            <a:r>
              <a:rPr lang="en-US" b="1" baseline="-25000" dirty="0"/>
              <a:t>bv</a:t>
            </a:r>
            <a:r>
              <a:rPr lang="en-US" b="1" dirty="0"/>
              <a:t>((b-v)</a:t>
            </a:r>
            <a:r>
              <a:rPr lang="en-US" b="1" baseline="-25000" dirty="0"/>
              <a:t>tgt</a:t>
            </a:r>
            <a:r>
              <a:rPr lang="en-US" b="1" dirty="0"/>
              <a:t> – (b-v)</a:t>
            </a:r>
            <a:r>
              <a:rPr lang="en-US" b="1" baseline="-25000" dirty="0"/>
              <a:t>comp</a:t>
            </a:r>
            <a:r>
              <a:rPr lang="en-US" b="1" dirty="0"/>
              <a:t>)</a:t>
            </a:r>
            <a:br>
              <a:rPr lang="en-US" b="1" dirty="0"/>
            </a:br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Predicted Magnitude Difference =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		 </a:t>
            </a:r>
            <a:r>
              <a:rPr lang="en-US" b="1" dirty="0">
                <a:solidFill>
                  <a:srgbClr val="FF0000"/>
                </a:solidFill>
              </a:rPr>
              <a:t>- T</a:t>
            </a:r>
            <a:r>
              <a:rPr lang="en-US" b="1" baseline="-25000" dirty="0">
                <a:solidFill>
                  <a:srgbClr val="FF0000"/>
                </a:solidFill>
              </a:rPr>
              <a:t>v_bv </a:t>
            </a:r>
            <a:r>
              <a:rPr lang="en-US" b="1" dirty="0">
                <a:solidFill>
                  <a:srgbClr val="FF0000"/>
                </a:solidFill>
              </a:rPr>
              <a:t>* T</a:t>
            </a:r>
            <a:r>
              <a:rPr lang="en-US" b="1" baseline="-25000" dirty="0">
                <a:solidFill>
                  <a:srgbClr val="FF0000"/>
                </a:solidFill>
              </a:rPr>
              <a:t>bv</a:t>
            </a:r>
            <a:r>
              <a:rPr lang="en-US" b="1" dirty="0">
                <a:solidFill>
                  <a:srgbClr val="FF0000"/>
                </a:solidFill>
              </a:rPr>
              <a:t>* ((b-v)</a:t>
            </a:r>
            <a:r>
              <a:rPr lang="en-US" b="1" baseline="-25000" dirty="0">
                <a:solidFill>
                  <a:srgbClr val="FF0000"/>
                </a:solidFill>
              </a:rPr>
              <a:t>tgt</a:t>
            </a:r>
            <a:r>
              <a:rPr lang="en-US" b="1" dirty="0">
                <a:solidFill>
                  <a:srgbClr val="FF0000"/>
                </a:solidFill>
              </a:rPr>
              <a:t> – (b-v)</a:t>
            </a:r>
            <a:r>
              <a:rPr lang="en-US" b="1" baseline="-25000" dirty="0">
                <a:solidFill>
                  <a:srgbClr val="FF0000"/>
                </a:solidFill>
              </a:rPr>
              <a:t>comp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Define “Transform Calibration Factor” = 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v_bv</a:t>
            </a:r>
            <a:r>
              <a:rPr lang="en-US" b="1" baseline="-25000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*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bv</a:t>
            </a: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C1E38-82F3-43D1-B169-215DAC88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BAA-AAVSO Joint Meeting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C066A-2FA8-4304-B2DC-25B6695D9B54}"/>
              </a:ext>
            </a:extLst>
          </p:cNvPr>
          <p:cNvSpPr txBox="1"/>
          <p:nvPr/>
        </p:nvSpPr>
        <p:spPr>
          <a:xfrm>
            <a:off x="2152650" y="5817015"/>
            <a:ext cx="8431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Lower case letters are instrument magnitudes, Upper case are standard reference magnitudes</a:t>
            </a:r>
          </a:p>
        </p:txBody>
      </p:sp>
    </p:spTree>
    <p:extLst>
      <p:ext uri="{BB962C8B-B14F-4D97-AF65-F5344CB8AC3E}">
        <p14:creationId xmlns:p14="http://schemas.microsoft.com/office/powerpoint/2010/main" val="328435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B73A3-6B31-4E77-B7DC-F1E3BADF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1036" y="6356351"/>
            <a:ext cx="49651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Calibri" panose="020F0502020204030204"/>
              </a:rPr>
              <a:t>BAA-AAVSO Joint Meeting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651A0-DA90-4603-A132-CE7D613FFE04}"/>
              </a:ext>
            </a:extLst>
          </p:cNvPr>
          <p:cNvSpPr txBox="1"/>
          <p:nvPr/>
        </p:nvSpPr>
        <p:spPr>
          <a:xfrm>
            <a:off x="2010697" y="2469957"/>
            <a:ext cx="2887873" cy="36546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Plot quantifies magnitude of correction</a:t>
            </a:r>
            <a:br>
              <a:rPr lang="en-US" sz="2000" b="1" dirty="0"/>
            </a:br>
            <a:endParaRPr lang="en-US" sz="20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Slope (the Transform Calibration factor) is crucial</a:t>
            </a:r>
            <a:br>
              <a:rPr lang="en-US" sz="2000" b="1" dirty="0"/>
            </a:br>
            <a:endParaRPr lang="en-US" sz="20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Plot allows -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estimate of error correction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 way to test transforms.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79966-FEA4-4D4E-A21B-B2631332FA4A}"/>
              </a:ext>
            </a:extLst>
          </p:cNvPr>
          <p:cNvSpPr txBox="1"/>
          <p:nvPr/>
        </p:nvSpPr>
        <p:spPr>
          <a:xfrm>
            <a:off x="2010696" y="629267"/>
            <a:ext cx="2750280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Example Magnitude Correction Plot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D25025-D099-47E7-981A-2F5C90046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6" y="199173"/>
            <a:ext cx="5961934" cy="5996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F2B5A2-C75F-4525-BEA4-5152DA8BB07D}"/>
              </a:ext>
            </a:extLst>
          </p:cNvPr>
          <p:cNvSpPr txBox="1"/>
          <p:nvPr/>
        </p:nvSpPr>
        <p:spPr>
          <a:xfrm>
            <a:off x="8615111" y="2899083"/>
            <a:ext cx="2245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Slope =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Tbv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Tb_bv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E1A144-1D56-4BA6-B7D4-477C549A3FAE}"/>
              </a:ext>
            </a:extLst>
          </p:cNvPr>
          <p:cNvSpPr txBox="1"/>
          <p:nvPr/>
        </p:nvSpPr>
        <p:spPr>
          <a:xfrm>
            <a:off x="2295278" y="395330"/>
            <a:ext cx="7688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CCD Transform Test Using Landolt Field - (PG1323-086)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(5 stars in field)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97A6F1-E8E0-4D41-8FAC-43C6F637DF15}"/>
              </a:ext>
            </a:extLst>
          </p:cNvPr>
          <p:cNvSpPr txBox="1"/>
          <p:nvPr/>
        </p:nvSpPr>
        <p:spPr>
          <a:xfrm>
            <a:off x="1629728" y="1107724"/>
            <a:ext cx="88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Tests are consistent with predictions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Significant Improvement using Transforms - particularly with scopes having larger calibration factor values and/or large target/comp color differences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F00B81-2995-4185-807F-101490EDF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2950" y="6492875"/>
            <a:ext cx="30861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BAA-AAVSO Joint Meeting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CE906-6BBB-4AC7-9A47-E1B99E81A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15" y="1938506"/>
            <a:ext cx="4750761" cy="4566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CCA86C-C130-4DF7-8240-718E83DC8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74" y="1948246"/>
            <a:ext cx="4979811" cy="45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6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93C2D0-B9C6-494B-9D1B-C1F1DA30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BAA-AAVSO Joint Meeting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65AD5-338D-4DFE-AA07-8CA0CC73CADC}"/>
              </a:ext>
            </a:extLst>
          </p:cNvPr>
          <p:cNvSpPr txBox="1"/>
          <p:nvPr/>
        </p:nvSpPr>
        <p:spPr>
          <a:xfrm>
            <a:off x="1839892" y="369629"/>
            <a:ext cx="8353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DSLR Transform Test Results Using NGC 1252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(28 stars in field)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2DF45-BD93-45B7-9E98-F4D9D688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96" y="1178252"/>
            <a:ext cx="5175517" cy="5072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A3529F-EC23-4BE2-98E1-9A62CFFD0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7" y="1178178"/>
            <a:ext cx="5283092" cy="50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8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5A1A6-1B5A-4BCE-A63C-488D4EAE55E2}"/>
              </a:ext>
            </a:extLst>
          </p:cNvPr>
          <p:cNvSpPr txBox="1"/>
          <p:nvPr/>
        </p:nvSpPr>
        <p:spPr>
          <a:xfrm>
            <a:off x="2691795" y="241432"/>
            <a:ext cx="644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Comparison of Three Scopes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F717A-00D4-4ACC-95FC-360B147C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>
                <a:solidFill>
                  <a:schemeClr val="accent1"/>
                </a:solidFill>
              </a:rPr>
              <a:t>BAA-AAVSO Joint Meeting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B8C27-5E3B-4091-BBA9-DE67FABA8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344" y="703097"/>
            <a:ext cx="5924956" cy="57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1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3378</TotalTime>
  <Words>1329</Words>
  <Application>Microsoft Office PowerPoint</Application>
  <PresentationFormat>Widescreen</PresentationFormat>
  <Paragraphs>356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Applying Transformation &amp; Extinction to Magnitude Estimates –  How Much Does It Improve Results?</vt:lpstr>
      <vt:lpstr>Objective</vt:lpstr>
      <vt:lpstr>Outline </vt:lpstr>
      <vt:lpstr>PowerPoint Presentation</vt:lpstr>
      <vt:lpstr>Transformation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Extinction Equation w/Transformation</vt:lpstr>
      <vt:lpstr>Order of Extinction &amp; Transformation</vt:lpstr>
      <vt:lpstr>Cause &amp; Remedy of Extinction &amp; Transformation</vt:lpstr>
      <vt:lpstr>First Order Extinction Target-Comp Separation</vt:lpstr>
      <vt:lpstr>First Order Extinction (BVI Filters)</vt:lpstr>
      <vt:lpstr>Second Order Extinction (B Filter)</vt:lpstr>
      <vt:lpstr>Is it worthwhile to apply transformations and extinction?</vt:lpstr>
      <vt:lpstr>Use Best Practices BEFORE Transformation and Extinction</vt:lpstr>
      <vt:lpstr>Evaluate your Equipment</vt:lpstr>
      <vt:lpstr>Tools Make Doing Transformation Much Easier (no more giant spreadsheets!) </vt:lpstr>
      <vt:lpstr>Magnitude Corrections (Two CCD and One DSLR Examples)</vt:lpstr>
      <vt:lpstr>Conclusions </vt:lpstr>
      <vt:lpstr>Is it worth the effort?  No, if ~0.1 mag error is acceptable, Yes, if ~0.01 mag error is desired.</vt:lpstr>
      <vt:lpstr>Standard Clusters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Transformation to Magnitude Estimates – How Much Does It Improve Results?</dc:title>
  <dc:creator>Gordon Myers</dc:creator>
  <cp:lastModifiedBy>Gordon Myers</cp:lastModifiedBy>
  <cp:revision>329</cp:revision>
  <dcterms:created xsi:type="dcterms:W3CDTF">2018-04-03T15:27:48Z</dcterms:created>
  <dcterms:modified xsi:type="dcterms:W3CDTF">2018-06-29T21:45:20Z</dcterms:modified>
</cp:coreProperties>
</file>