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44.xml" ContentType="application/vnd.openxmlformats-officedocument.presentationml.slide+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slides/slide49.xml" ContentType="application/vnd.openxmlformats-officedocument.presentationml.slide+xml"/>
  <Override PartName="/ppt/slides/slide42.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slides/slide41.xml" ContentType="application/vnd.openxmlformats-officedocument.presentationml.slide+xml"/>
  <Override PartName="/ppt/slides/slide57.xml" ContentType="application/vnd.openxmlformats-officedocument.presentationml.slid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slides/slide47.xml" ContentType="application/vnd.openxmlformats-officedocument.presentationml.slide+xml"/>
  <Override PartName="/ppt/slides/slide40.xml" ContentType="application/vnd.openxmlformats-officedocument.presentationml.slide+xml"/>
  <Override PartName="/ppt/theme/theme2.xml" ContentType="application/vnd.openxmlformats-officedocument.theme+xml"/>
  <Override PartName="/ppt/slides/slide56.xml" ContentType="application/vnd.openxmlformats-officedocument.presentationml.slid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Default Extension="gif" ContentType="image/gif"/>
  <Override PartName="/ppt/slides/slide6.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59"/>
  </p:notesMasterIdLst>
  <p:sldIdLst>
    <p:sldId id="296" r:id="rId2"/>
    <p:sldId id="295" r:id="rId3"/>
    <p:sldId id="277" r:id="rId4"/>
    <p:sldId id="297" r:id="rId5"/>
    <p:sldId id="286" r:id="rId6"/>
    <p:sldId id="299" r:id="rId7"/>
    <p:sldId id="298" r:id="rId8"/>
    <p:sldId id="303" r:id="rId9"/>
    <p:sldId id="256" r:id="rId10"/>
    <p:sldId id="257" r:id="rId11"/>
    <p:sldId id="259" r:id="rId12"/>
    <p:sldId id="258" r:id="rId13"/>
    <p:sldId id="300" r:id="rId14"/>
    <p:sldId id="272" r:id="rId15"/>
    <p:sldId id="268" r:id="rId16"/>
    <p:sldId id="270" r:id="rId17"/>
    <p:sldId id="271" r:id="rId18"/>
    <p:sldId id="273" r:id="rId19"/>
    <p:sldId id="304" r:id="rId20"/>
    <p:sldId id="291" r:id="rId21"/>
    <p:sldId id="292" r:id="rId22"/>
    <p:sldId id="305" r:id="rId23"/>
    <p:sldId id="306" r:id="rId24"/>
    <p:sldId id="294" r:id="rId25"/>
    <p:sldId id="307" r:id="rId26"/>
    <p:sldId id="301" r:id="rId27"/>
    <p:sldId id="274" r:id="rId28"/>
    <p:sldId id="279" r:id="rId29"/>
    <p:sldId id="278" r:id="rId30"/>
    <p:sldId id="281" r:id="rId31"/>
    <p:sldId id="280" r:id="rId32"/>
    <p:sldId id="282" r:id="rId33"/>
    <p:sldId id="283" r:id="rId34"/>
    <p:sldId id="302" r:id="rId35"/>
    <p:sldId id="323" r:id="rId36"/>
    <p:sldId id="293" r:id="rId37"/>
    <p:sldId id="285" r:id="rId38"/>
    <p:sldId id="309" r:id="rId39"/>
    <p:sldId id="322" r:id="rId40"/>
    <p:sldId id="314" r:id="rId41"/>
    <p:sldId id="325" r:id="rId42"/>
    <p:sldId id="326" r:id="rId43"/>
    <p:sldId id="327" r:id="rId44"/>
    <p:sldId id="315" r:id="rId45"/>
    <p:sldId id="316" r:id="rId46"/>
    <p:sldId id="317" r:id="rId47"/>
    <p:sldId id="318" r:id="rId48"/>
    <p:sldId id="319" r:id="rId49"/>
    <p:sldId id="320" r:id="rId50"/>
    <p:sldId id="321" r:id="rId51"/>
    <p:sldId id="310" r:id="rId52"/>
    <p:sldId id="311" r:id="rId53"/>
    <p:sldId id="264" r:id="rId54"/>
    <p:sldId id="265" r:id="rId55"/>
    <p:sldId id="266" r:id="rId56"/>
    <p:sldId id="267" r:id="rId57"/>
    <p:sldId id="324" r:id="rId5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165" autoAdjust="0"/>
    <p:restoredTop sz="94660"/>
  </p:normalViewPr>
  <p:slideViewPr>
    <p:cSldViewPr snapToGrid="0" showGuides="1">
      <p:cViewPr>
        <p:scale>
          <a:sx n="75" d="100"/>
          <a:sy n="75" d="100"/>
        </p:scale>
        <p:origin x="-2576" y="-1128"/>
      </p:cViewPr>
      <p:guideLst>
        <p:guide orient="horz" pos="598"/>
        <p:guide pos="4293"/>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535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BD604E0E-6457-FF4F-8B27-958C14763464}" type="datetime1">
              <a:rPr lang="en-US"/>
              <a:pPr>
                <a:defRPr/>
              </a:pPr>
              <a:t>5/7/15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D0FE630E-BEB7-B34F-8783-A111502ACAF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pPr>
              <a:defRPr/>
            </a:pPr>
            <a:fld id="{45328A64-3F2F-4C45-8804-D4044262D400}" type="slidenum">
              <a:rPr lang="en-US" smtClean="0"/>
              <a:pPr>
                <a:defRPr/>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0FE630E-BEB7-B34F-8783-A111502ACAF2}" type="slidenum">
              <a:rPr lang="en-US" smtClean="0"/>
              <a:pPr>
                <a:defRPr/>
              </a:pPr>
              <a:t>41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8FDE038E-D967-594E-AC41-B6B94B7922AE}" type="datetime1">
              <a:rPr lang="en-US"/>
              <a:pPr>
                <a:defRPr/>
              </a:pPr>
              <a:t>5/7/15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A2911CF4-0394-9442-B7E4-45701B57A4A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8EABD7EA-A1DF-784B-BE2E-24B6BB80C64A}" type="datetime1">
              <a:rPr lang="en-US"/>
              <a:pPr>
                <a:defRPr/>
              </a:pPr>
              <a:t>5/7/15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5ABA0A24-6B6C-2143-B906-63D207E334A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02D240C7-F962-0E48-A8AD-54F3DC4F96FD}" type="datetime1">
              <a:rPr lang="en-US"/>
              <a:pPr>
                <a:defRPr/>
              </a:pPr>
              <a:t>5/7/15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AB038AA8-C952-204A-8B4C-595BC1F64F3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AA42CD64-866F-E142-9CE4-A3A80A9F48E0}" type="datetime1">
              <a:rPr lang="en-US"/>
              <a:pPr>
                <a:defRPr/>
              </a:pPr>
              <a:t>5/7/15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00AA51E1-CAB2-0845-8DD7-CEA44EB1FF7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7DD12C82-635B-844C-BCD9-5981DD47717D}" type="datetime1">
              <a:rPr lang="en-US"/>
              <a:pPr>
                <a:defRPr/>
              </a:pPr>
              <a:t>5/7/15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FE782CE0-6E98-934A-9A19-CCA4F4C1F6A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16A87F0A-F780-0F4E-BCB4-784C581AC15B}" type="datetime1">
              <a:rPr lang="en-US"/>
              <a:pPr>
                <a:defRPr/>
              </a:pPr>
              <a:t>5/7/15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37DEC6F7-60F2-464B-9919-E26C61DABD8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75BF55E1-1279-9945-BA15-F898456363C4}" type="datetime1">
              <a:rPr lang="en-US"/>
              <a:pPr>
                <a:defRPr/>
              </a:pPr>
              <a:t>5/7/15</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1259E7A3-1ECC-364A-B858-17403CAF98B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E08D7D5B-E5A6-464E-9876-C86E08FF8630}" type="datetime1">
              <a:rPr lang="en-US"/>
              <a:pPr>
                <a:defRPr/>
              </a:pPr>
              <a:t>5/7/15</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C75FD74F-39EC-0143-8ED5-2C251F2A7DE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50D5D9D2-290E-6A4E-81F0-E96AF219582E}" type="datetime1">
              <a:rPr lang="en-US"/>
              <a:pPr>
                <a:defRPr/>
              </a:pPr>
              <a:t>5/7/15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B9DF3012-712D-7944-B4A2-8C1D8152682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16B1D4FE-CD43-2346-8EBA-4AF9E92E192F}" type="datetime1">
              <a:rPr lang="en-US"/>
              <a:pPr>
                <a:defRPr/>
              </a:pPr>
              <a:t>5/7/15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EE8D665D-B86E-B44E-AB26-B0D0DFDD933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88088"/>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D3B90FAA-B315-4A4A-8198-DA4DFBC4EA58}" type="datetime1">
              <a:rPr lang="en-US"/>
              <a:pPr>
                <a:defRPr/>
              </a:pPr>
              <a:t>5/7/15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cs typeface="+mn-cs"/>
              </a:defRPr>
            </a:lvl1pPr>
          </a:lstStyle>
          <a:p>
            <a:pPr>
              <a:defRPr/>
            </a:pPr>
            <a:fld id="{FBA1E228-E895-AF4D-98B2-6005A5A7C2C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2">
            <a:lumMod val="5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8286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320800"/>
            <a:ext cx="8229600" cy="49450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 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xStyles>
    <p:titleStyle>
      <a:lvl1pPr algn="ctr" defTabSz="457200" rtl="0" eaLnBrk="0" fontAlgn="base" hangingPunct="0">
        <a:spcBef>
          <a:spcPct val="0"/>
        </a:spcBef>
        <a:spcAft>
          <a:spcPct val="0"/>
        </a:spcAft>
        <a:defRPr sz="3200" kern="1200">
          <a:solidFill>
            <a:schemeClr val="bg2"/>
          </a:solidFill>
          <a:latin typeface="+mj-lt"/>
          <a:ea typeface="ＭＳ Ｐゴシック" pitchFamily="-107" charset="-128"/>
          <a:cs typeface="ＭＳ Ｐゴシック" pitchFamily="-107" charset="-128"/>
        </a:defRPr>
      </a:lvl1pPr>
      <a:lvl2pPr algn="ctr" defTabSz="457200" rtl="0" eaLnBrk="0" fontAlgn="base" hangingPunct="0">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2pPr>
      <a:lvl3pPr algn="ctr" defTabSz="457200" rtl="0" eaLnBrk="0" fontAlgn="base" hangingPunct="0">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3pPr>
      <a:lvl4pPr algn="ctr" defTabSz="457200" rtl="0" eaLnBrk="0" fontAlgn="base" hangingPunct="0">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4pPr>
      <a:lvl5pPr algn="ctr" defTabSz="457200" rtl="0" eaLnBrk="0" fontAlgn="base" hangingPunct="0">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5pPr>
      <a:lvl6pPr marL="457200" algn="ctr" defTabSz="457200" rtl="0" fontAlgn="base">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6pPr>
      <a:lvl7pPr marL="914400" algn="ctr" defTabSz="457200" rtl="0" fontAlgn="base">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7pPr>
      <a:lvl8pPr marL="1371600" algn="ctr" defTabSz="457200" rtl="0" fontAlgn="base">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8pPr>
      <a:lvl9pPr marL="1828800" algn="ctr" defTabSz="457200" rtl="0" fontAlgn="base">
        <a:spcBef>
          <a:spcPct val="0"/>
        </a:spcBef>
        <a:spcAft>
          <a:spcPct val="0"/>
        </a:spcAft>
        <a:defRPr sz="3200">
          <a:solidFill>
            <a:schemeClr val="bg2"/>
          </a:solidFill>
          <a:latin typeface="Calibri" pitchFamily="-107" charset="0"/>
          <a:ea typeface="ＭＳ Ｐゴシック" pitchFamily="-107" charset="-128"/>
          <a:cs typeface="ＭＳ Ｐゴシック" pitchFamily="-107" charset="-128"/>
        </a:defRPr>
      </a:lvl9pPr>
    </p:titleStyle>
    <p:bodyStyle>
      <a:lvl1pPr marL="342900" indent="-342900" algn="l" defTabSz="457200" rtl="0" eaLnBrk="0" fontAlgn="base" hangingPunct="0">
        <a:spcBef>
          <a:spcPct val="20000"/>
        </a:spcBef>
        <a:spcAft>
          <a:spcPct val="0"/>
        </a:spcAft>
        <a:buFont typeface="Wingdings" charset="2"/>
        <a:buChar char="²"/>
        <a:defRPr sz="2400" kern="1200">
          <a:solidFill>
            <a:srgbClr val="EEECE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Wingdings" charset="2"/>
        <a:buChar char=""/>
        <a:defRPr sz="2000" kern="1200">
          <a:solidFill>
            <a:srgbClr val="EEECE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Wingdings" charset="2"/>
        <a:buChar char=""/>
        <a:defRPr kern="1200">
          <a:solidFill>
            <a:srgbClr val="EEECE1"/>
          </a:solidFill>
          <a:latin typeface="+mn-lt"/>
          <a:ea typeface="ＭＳ Ｐゴシック" pitchFamily="-107" charset="-128"/>
          <a:cs typeface="+mn-cs"/>
        </a:defRPr>
      </a:lvl3pPr>
      <a:lvl4pPr marL="1600200" indent="-228600" algn="l" defTabSz="457200" rtl="0" eaLnBrk="0" fontAlgn="base" hangingPunct="0">
        <a:spcBef>
          <a:spcPct val="20000"/>
        </a:spcBef>
        <a:spcAft>
          <a:spcPct val="0"/>
        </a:spcAft>
        <a:buFont typeface="Wingdings" charset="2"/>
        <a:buChar char=""/>
        <a:defRPr kern="1200">
          <a:solidFill>
            <a:srgbClr val="EEECE1"/>
          </a:solidFill>
          <a:latin typeface="+mn-lt"/>
          <a:ea typeface="ＭＳ Ｐゴシック" pitchFamily="-107" charset="-128"/>
          <a:cs typeface="+mn-cs"/>
        </a:defRPr>
      </a:lvl4pPr>
      <a:lvl5pPr marL="2057400" indent="-228600" algn="l" defTabSz="457200" rtl="0" eaLnBrk="0" fontAlgn="base" hangingPunct="0">
        <a:spcBef>
          <a:spcPct val="20000"/>
        </a:spcBef>
        <a:spcAft>
          <a:spcPct val="0"/>
        </a:spcAft>
        <a:buFont typeface="Arial" charset="0"/>
        <a:buChar char="•"/>
        <a:defRPr kern="1200">
          <a:solidFill>
            <a:srgbClr val="EEECE1"/>
          </a:solidFill>
          <a:latin typeface="+mn-lt"/>
          <a:ea typeface="ＭＳ Ｐゴシック" pitchFamily="-10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 Id="rId3"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 Id="rId3"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jpeg"/><Relationship Id="rId6" Type="http://schemas.openxmlformats.org/officeDocument/2006/relationships/image" Target="../media/image19.png"/><Relationship Id="rId7"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jpeg"/><Relationship Id="rId3"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jpeg"/><Relationship Id="rId3" Type="http://schemas.openxmlformats.org/officeDocument/2006/relationships/image" Target="../media/image2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jpeg"/><Relationship Id="rId3" Type="http://schemas.openxmlformats.org/officeDocument/2006/relationships/image" Target="../media/image3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jpeg"/><Relationship Id="rId1" Type="http://schemas.openxmlformats.org/officeDocument/2006/relationships/video" Target="file://localhost/Users/sara/Desktop/SaraStuff/CosmosTalk/CosmosFinalVersion/varstar.gif" TargetMode="External"/><Relationship Id="rId2"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jpeg"/><Relationship Id="rId1" Type="http://schemas.openxmlformats.org/officeDocument/2006/relationships/video" Target="file://localhost/Users/sara/Desktop/SaraStuff/CosmosTalk/CosmosFinalVersion/binary_anim.gif" TargetMode="External"/><Relationship Id="rId2"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video" Target="file://localhost/Users/sara/Desktop/SaraStuff/CosmosTalk/CosmosFinalVersion/M3_color3.gif" TargetMode="External"/><Relationship Id="rId2" Type="http://schemas.openxmlformats.org/officeDocument/2006/relationships/slideLayout" Target="../slideLayouts/slideLayout6.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jpeg"/><Relationship Id="rId3"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jpeg"/><Relationship Id="rId3"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png"/><Relationship Id="rId1" Type="http://schemas.openxmlformats.org/officeDocument/2006/relationships/video" Target="file://localhost/Users/sara/Desktop/Presentations/VariableStars-FunAndScience/sn1987ashock_hst_304.gif" TargetMode="External"/><Relationship Id="rId2"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jpeg"/></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eg"/><Relationship Id="rId3" Type="http://schemas.openxmlformats.org/officeDocument/2006/relationships/image" Target="../media/image5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eg"/><Relationship Id="rId3" Type="http://schemas.openxmlformats.org/officeDocument/2006/relationships/image" Target="../media/image5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eg"/><Relationship Id="rId3" Type="http://schemas.openxmlformats.org/officeDocument/2006/relationships/image" Target="../media/image5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eg"/><Relationship Id="rId3" Type="http://schemas.openxmlformats.org/officeDocument/2006/relationships/image" Target="../media/image5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0.jpeg"/><Relationship Id="rId3" Type="http://schemas.openxmlformats.org/officeDocument/2006/relationships/image" Target="../media/image6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2.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gif"/><Relationship Id="rId5"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954881" y="2866777"/>
            <a:ext cx="7215188" cy="1446550"/>
          </a:xfrm>
          <a:prstGeom prst="rect">
            <a:avLst/>
          </a:prstGeom>
          <a:noFill/>
          <a:ln w="9525">
            <a:noFill/>
            <a:miter lim="800000"/>
            <a:headEnd/>
            <a:tailEnd/>
          </a:ln>
        </p:spPr>
        <p:txBody>
          <a:bodyPr wrap="square">
            <a:prstTxWarp prst="textNoShape">
              <a:avLst/>
            </a:prstTxWarp>
            <a:spAutoFit/>
          </a:bodyPr>
          <a:lstStyle/>
          <a:p>
            <a:pPr algn="ctr"/>
            <a:r>
              <a:rPr lang="en-US" sz="4000" b="1" dirty="0">
                <a:solidFill>
                  <a:schemeClr val="bg2"/>
                </a:solidFill>
                <a:latin typeface="Calibri" charset="0"/>
              </a:rPr>
              <a:t>Variable Stars: </a:t>
            </a:r>
            <a:r>
              <a:rPr lang="en-US" sz="4000" b="1" i="1" dirty="0">
                <a:solidFill>
                  <a:srgbClr val="FFFF00"/>
                </a:solidFill>
                <a:latin typeface="Calibri" charset="0"/>
              </a:rPr>
              <a:t>Fun</a:t>
            </a:r>
            <a:r>
              <a:rPr lang="en-US" sz="4000" b="1" dirty="0">
                <a:solidFill>
                  <a:srgbClr val="FFFF00"/>
                </a:solidFill>
                <a:latin typeface="Calibri" charset="0"/>
              </a:rPr>
              <a:t> </a:t>
            </a:r>
            <a:r>
              <a:rPr lang="en-US" sz="4000" b="1" dirty="0">
                <a:solidFill>
                  <a:srgbClr val="EEECE1"/>
                </a:solidFill>
                <a:latin typeface="Calibri" charset="0"/>
              </a:rPr>
              <a:t>and </a:t>
            </a:r>
            <a:r>
              <a:rPr lang="en-US" sz="4000" b="1" dirty="0" smtClean="0">
                <a:solidFill>
                  <a:srgbClr val="EEECE1"/>
                </a:solidFill>
                <a:latin typeface="Calibri" charset="0"/>
              </a:rPr>
              <a:t>Science</a:t>
            </a:r>
          </a:p>
          <a:p>
            <a:pPr algn="ctr"/>
            <a:endParaRPr lang="en-US" sz="1600" i="1" dirty="0" smtClean="0">
              <a:solidFill>
                <a:schemeClr val="bg1"/>
              </a:solidFill>
              <a:latin typeface="Calibri" charset="0"/>
            </a:endParaRPr>
          </a:p>
          <a:p>
            <a:pPr algn="ctr"/>
            <a:r>
              <a:rPr lang="en-US" sz="1600" i="1" dirty="0" smtClean="0">
                <a:solidFill>
                  <a:schemeClr val="bg1"/>
                </a:solidFill>
                <a:latin typeface="Calibri" charset="0"/>
              </a:rPr>
              <a:t>presented by</a:t>
            </a:r>
          </a:p>
          <a:p>
            <a:pPr algn="ctr"/>
            <a:endParaRPr lang="en-US" sz="1600" i="1" dirty="0" smtClean="0">
              <a:solidFill>
                <a:schemeClr val="bg1"/>
              </a:solidFill>
              <a:latin typeface="Calibri" charset="0"/>
            </a:endParaRPr>
          </a:p>
        </p:txBody>
      </p:sp>
      <p:pic>
        <p:nvPicPr>
          <p:cNvPr id="7" name="Picture 6" descr="BWlogo.jpg"/>
          <p:cNvPicPr>
            <a:picLocks noChangeAspect="1"/>
          </p:cNvPicPr>
          <p:nvPr/>
        </p:nvPicPr>
        <p:blipFill>
          <a:blip r:embed="rId2"/>
          <a:srcRect b="3642"/>
          <a:stretch>
            <a:fillRect/>
          </a:stretch>
        </p:blipFill>
        <p:spPr>
          <a:xfrm>
            <a:off x="6340475" y="690563"/>
            <a:ext cx="1959641" cy="18161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extBox 8"/>
          <p:cNvSpPr txBox="1">
            <a:spLocks noChangeArrowheads="1"/>
          </p:cNvSpPr>
          <p:nvPr/>
        </p:nvSpPr>
        <p:spPr bwMode="auto">
          <a:xfrm>
            <a:off x="387350" y="360363"/>
            <a:ext cx="5013325" cy="369887"/>
          </a:xfrm>
          <a:prstGeom prst="rect">
            <a:avLst/>
          </a:prstGeom>
          <a:noFill/>
          <a:ln w="9525">
            <a:noFill/>
            <a:miter lim="800000"/>
            <a:headEnd/>
            <a:tailEnd/>
          </a:ln>
        </p:spPr>
        <p:txBody>
          <a:bodyPr>
            <a:prstTxWarp prst="textNoShape">
              <a:avLst/>
            </a:prstTxWarp>
            <a:spAutoFit/>
          </a:bodyPr>
          <a:lstStyle/>
          <a:p>
            <a:r>
              <a:rPr lang="en-US">
                <a:solidFill>
                  <a:schemeClr val="bg1"/>
                </a:solidFill>
                <a:latin typeface="Calibri" charset="0"/>
              </a:rPr>
              <a:t>10 April 2012</a:t>
            </a:r>
          </a:p>
        </p:txBody>
      </p:sp>
      <p:pic>
        <p:nvPicPr>
          <p:cNvPr id="23555" name="Picture 5" descr="120410-RLeo.jpg"/>
          <p:cNvPicPr>
            <a:picLocks noChangeAspect="1"/>
          </p:cNvPicPr>
          <p:nvPr/>
        </p:nvPicPr>
        <p:blipFill>
          <a:blip r:embed="rId2"/>
          <a:srcRect/>
          <a:stretch>
            <a:fillRect/>
          </a:stretch>
        </p:blipFill>
        <p:spPr bwMode="auto">
          <a:xfrm>
            <a:off x="346075" y="727075"/>
            <a:ext cx="8451850" cy="5803900"/>
          </a:xfrm>
          <a:prstGeom prst="rect">
            <a:avLst/>
          </a:prstGeom>
          <a:noFill/>
          <a:ln w="9525">
            <a:noFill/>
            <a:miter lim="800000"/>
            <a:headEnd/>
            <a:tailEnd/>
          </a:ln>
        </p:spPr>
      </p:pic>
      <p:sp>
        <p:nvSpPr>
          <p:cNvPr id="23556" name="Title 4"/>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Field of R Leonis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2" descr="RLeo_b-chart.jpg"/>
          <p:cNvPicPr>
            <a:picLocks noChangeAspect="1"/>
          </p:cNvPicPr>
          <p:nvPr/>
        </p:nvPicPr>
        <p:blipFill>
          <a:blip r:embed="rId2"/>
          <a:srcRect/>
          <a:stretch>
            <a:fillRect/>
          </a:stretch>
        </p:blipFill>
        <p:spPr bwMode="auto">
          <a:xfrm>
            <a:off x="1885950" y="184150"/>
            <a:ext cx="5197475" cy="6497638"/>
          </a:xfrm>
          <a:prstGeom prst="rect">
            <a:avLst/>
          </a:prstGeom>
          <a:noFill/>
          <a:ln w="9525">
            <a:noFill/>
            <a:miter lim="800000"/>
            <a:headEnd/>
            <a:tailEnd/>
          </a:ln>
        </p:spPr>
      </p:pic>
      <p:pic>
        <p:nvPicPr>
          <p:cNvPr id="4" name="Picture 3" descr="RLeo_b-chart-box.jpg"/>
          <p:cNvPicPr>
            <a:picLocks noChangeAspect="1"/>
          </p:cNvPicPr>
          <p:nvPr/>
        </p:nvPicPr>
        <p:blipFill>
          <a:blip r:embed="rId3"/>
          <a:srcRect/>
          <a:stretch>
            <a:fillRect/>
          </a:stretch>
        </p:blipFill>
        <p:spPr bwMode="auto">
          <a:xfrm>
            <a:off x="1890713" y="184150"/>
            <a:ext cx="5192712" cy="6489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extBox 8"/>
          <p:cNvSpPr txBox="1">
            <a:spLocks noChangeArrowheads="1"/>
          </p:cNvSpPr>
          <p:nvPr/>
        </p:nvSpPr>
        <p:spPr bwMode="auto">
          <a:xfrm>
            <a:off x="387350" y="360363"/>
            <a:ext cx="5013325" cy="369887"/>
          </a:xfrm>
          <a:prstGeom prst="rect">
            <a:avLst/>
          </a:prstGeom>
          <a:noFill/>
          <a:ln w="9525">
            <a:noFill/>
            <a:miter lim="800000"/>
            <a:headEnd/>
            <a:tailEnd/>
          </a:ln>
        </p:spPr>
        <p:txBody>
          <a:bodyPr>
            <a:prstTxWarp prst="textNoShape">
              <a:avLst/>
            </a:prstTxWarp>
            <a:spAutoFit/>
          </a:bodyPr>
          <a:lstStyle/>
          <a:p>
            <a:r>
              <a:rPr lang="en-US">
                <a:solidFill>
                  <a:schemeClr val="bg1"/>
                </a:solidFill>
                <a:latin typeface="Calibri" charset="0"/>
              </a:rPr>
              <a:t>10 April 2012</a:t>
            </a:r>
          </a:p>
        </p:txBody>
      </p:sp>
      <p:pic>
        <p:nvPicPr>
          <p:cNvPr id="25603" name="Picture 5" descr="120410-RLeo.jpg"/>
          <p:cNvPicPr>
            <a:picLocks noChangeAspect="1"/>
          </p:cNvPicPr>
          <p:nvPr/>
        </p:nvPicPr>
        <p:blipFill>
          <a:blip r:embed="rId2"/>
          <a:srcRect/>
          <a:stretch>
            <a:fillRect/>
          </a:stretch>
        </p:blipFill>
        <p:spPr bwMode="auto">
          <a:xfrm>
            <a:off x="342900" y="715963"/>
            <a:ext cx="8453438" cy="5803900"/>
          </a:xfrm>
          <a:prstGeom prst="rect">
            <a:avLst/>
          </a:prstGeom>
          <a:noFill/>
          <a:ln w="9525">
            <a:noFill/>
            <a:miter lim="800000"/>
            <a:headEnd/>
            <a:tailEnd/>
          </a:ln>
        </p:spPr>
      </p:pic>
      <p:pic>
        <p:nvPicPr>
          <p:cNvPr id="25604" name="Picture 3" descr="120410-RLeo-withMags.jpg"/>
          <p:cNvPicPr>
            <a:picLocks noChangeAspect="1"/>
          </p:cNvPicPr>
          <p:nvPr/>
        </p:nvPicPr>
        <p:blipFill>
          <a:blip r:embed="rId3"/>
          <a:srcRect/>
          <a:stretch>
            <a:fillRect/>
          </a:stretch>
        </p:blipFill>
        <p:spPr bwMode="auto">
          <a:xfrm>
            <a:off x="352425" y="715963"/>
            <a:ext cx="8443913" cy="5797550"/>
          </a:xfrm>
          <a:prstGeom prst="rect">
            <a:avLst/>
          </a:prstGeom>
          <a:noFill/>
          <a:ln w="9525">
            <a:noFill/>
            <a:miter lim="800000"/>
            <a:headEnd/>
            <a:tailEnd/>
          </a:ln>
        </p:spPr>
      </p:pic>
      <p:sp>
        <p:nvSpPr>
          <p:cNvPr id="5" name="Rounded Rectangular Callout 4"/>
          <p:cNvSpPr/>
          <p:nvPr/>
        </p:nvSpPr>
        <p:spPr>
          <a:xfrm>
            <a:off x="5148263" y="2963863"/>
            <a:ext cx="1489075" cy="665162"/>
          </a:xfrm>
          <a:prstGeom prst="wedgeRoundRectCallout">
            <a:avLst>
              <a:gd name="adj1" fmla="val -91288"/>
              <a:gd name="adj2" fmla="val 57413"/>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400" dirty="0">
                <a:solidFill>
                  <a:schemeClr val="tx1"/>
                </a:solidFill>
              </a:rPr>
              <a:t>6.2</a:t>
            </a:r>
          </a:p>
        </p:txBody>
      </p:sp>
      <p:sp>
        <p:nvSpPr>
          <p:cNvPr id="25606" name="Title 6"/>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Field of R Leonis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26" name="Picture 2" descr="RLeo-1.png"/>
          <p:cNvPicPr>
            <a:picLocks noChangeAspect="1"/>
          </p:cNvPicPr>
          <p:nvPr/>
        </p:nvPicPr>
        <p:blipFill>
          <a:blip r:embed="rId2"/>
          <a:srcRect/>
          <a:stretch>
            <a:fillRect/>
          </a:stretch>
        </p:blipFill>
        <p:spPr bwMode="auto">
          <a:xfrm>
            <a:off x="762000" y="1125538"/>
            <a:ext cx="7620000" cy="5245100"/>
          </a:xfrm>
          <a:prstGeom prst="rect">
            <a:avLst/>
          </a:prstGeom>
          <a:noFill/>
          <a:ln w="9525">
            <a:noFill/>
            <a:miter lim="800000"/>
            <a:headEnd/>
            <a:tailEnd/>
          </a:ln>
        </p:spPr>
      </p:pic>
      <p:pic>
        <p:nvPicPr>
          <p:cNvPr id="12" name="Picture 11" descr="RLeo-2.png"/>
          <p:cNvPicPr>
            <a:picLocks noChangeAspect="1"/>
          </p:cNvPicPr>
          <p:nvPr/>
        </p:nvPicPr>
        <p:blipFill>
          <a:blip r:embed="rId3"/>
          <a:srcRect/>
          <a:stretch>
            <a:fillRect/>
          </a:stretch>
        </p:blipFill>
        <p:spPr bwMode="auto">
          <a:xfrm>
            <a:off x="762000" y="1125538"/>
            <a:ext cx="7620000" cy="5245100"/>
          </a:xfrm>
          <a:prstGeom prst="rect">
            <a:avLst/>
          </a:prstGeom>
          <a:noFill/>
          <a:ln w="9525">
            <a:noFill/>
            <a:miter lim="800000"/>
            <a:headEnd/>
            <a:tailEnd/>
          </a:ln>
        </p:spPr>
      </p:pic>
      <p:grpSp>
        <p:nvGrpSpPr>
          <p:cNvPr id="2" name="Group 9"/>
          <p:cNvGrpSpPr>
            <a:grpSpLocks/>
          </p:cNvGrpSpPr>
          <p:nvPr/>
        </p:nvGrpSpPr>
        <p:grpSpPr bwMode="auto">
          <a:xfrm rot="-5400000">
            <a:off x="-875507" y="3390107"/>
            <a:ext cx="3998913" cy="463550"/>
            <a:chOff x="2027237" y="3130550"/>
            <a:chExt cx="3998913" cy="463550"/>
          </a:xfrm>
        </p:grpSpPr>
        <p:sp>
          <p:nvSpPr>
            <p:cNvPr id="7" name="TextBox 6"/>
            <p:cNvSpPr txBox="1"/>
            <p:nvPr/>
          </p:nvSpPr>
          <p:spPr>
            <a:xfrm>
              <a:off x="2016126" y="3119439"/>
              <a:ext cx="3746500" cy="463550"/>
            </a:xfrm>
            <a:prstGeom prst="rect">
              <a:avLst/>
            </a:prstGeom>
            <a:noFill/>
          </p:spPr>
          <p:txBody>
            <a:bodyPr>
              <a:spAutoFit/>
            </a:bodyPr>
            <a:lstStyle/>
            <a:p>
              <a:pPr fontAlgn="auto">
                <a:spcBef>
                  <a:spcPts val="0"/>
                </a:spcBef>
                <a:spcAft>
                  <a:spcPts val="0"/>
                </a:spcAft>
                <a:defRPr/>
              </a:pPr>
              <a:r>
                <a:rPr lang="en-US" sz="2400" dirty="0">
                  <a:solidFill>
                    <a:srgbClr val="FF0000"/>
                  </a:solidFill>
                  <a:effectLst>
                    <a:outerShdw blurRad="50800" dist="38100" dir="2700000" algn="tl" rotWithShape="0">
                      <a:srgbClr val="000000">
                        <a:alpha val="43000"/>
                      </a:srgbClr>
                    </a:outerShdw>
                  </a:effectLst>
                  <a:latin typeface="+mn-lt"/>
                  <a:ea typeface="+mn-ea"/>
                  <a:cs typeface="+mn-cs"/>
                </a:rPr>
                <a:t>Brightness</a:t>
              </a:r>
            </a:p>
          </p:txBody>
        </p:sp>
        <p:sp>
          <p:nvSpPr>
            <p:cNvPr id="8" name="Right Arrow 7"/>
            <p:cNvSpPr/>
            <p:nvPr/>
          </p:nvSpPr>
          <p:spPr>
            <a:xfrm>
              <a:off x="3689351" y="3308351"/>
              <a:ext cx="2336800" cy="203200"/>
            </a:xfrm>
            <a:prstGeom prst="rightArrow">
              <a:avLst>
                <a:gd name="adj1" fmla="val 50000"/>
                <a:gd name="adj2" fmla="val 131250"/>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 name="Group 10"/>
          <p:cNvGrpSpPr>
            <a:grpSpLocks/>
          </p:cNvGrpSpPr>
          <p:nvPr/>
        </p:nvGrpSpPr>
        <p:grpSpPr bwMode="auto">
          <a:xfrm>
            <a:off x="2827338" y="5683250"/>
            <a:ext cx="3489325" cy="474663"/>
            <a:chOff x="2827866" y="5683250"/>
            <a:chExt cx="3488267" cy="474133"/>
          </a:xfrm>
        </p:grpSpPr>
        <p:sp>
          <p:nvSpPr>
            <p:cNvPr id="4" name="TextBox 3"/>
            <p:cNvSpPr txBox="1"/>
            <p:nvPr/>
          </p:nvSpPr>
          <p:spPr>
            <a:xfrm>
              <a:off x="2827866" y="5683250"/>
              <a:ext cx="3488267" cy="474133"/>
            </a:xfrm>
            <a:prstGeom prst="rect">
              <a:avLst/>
            </a:prstGeom>
            <a:noFill/>
          </p:spPr>
          <p:txBody>
            <a:bodyPr>
              <a:spAutoFit/>
            </a:bodyPr>
            <a:lstStyle/>
            <a:p>
              <a:pPr fontAlgn="auto">
                <a:spcBef>
                  <a:spcPts val="0"/>
                </a:spcBef>
                <a:spcAft>
                  <a:spcPts val="0"/>
                </a:spcAft>
                <a:defRPr/>
              </a:pPr>
              <a:r>
                <a:rPr lang="en-US" sz="2400" dirty="0">
                  <a:solidFill>
                    <a:srgbClr val="FF0000"/>
                  </a:solidFill>
                  <a:effectLst>
                    <a:outerShdw blurRad="50800" dist="38100" dir="2700000" algn="tl" rotWithShape="0">
                      <a:srgbClr val="000000">
                        <a:alpha val="43000"/>
                      </a:srgbClr>
                    </a:outerShdw>
                  </a:effectLst>
                  <a:latin typeface="+mn-lt"/>
                  <a:ea typeface="+mn-ea"/>
                  <a:cs typeface="+mn-cs"/>
                </a:rPr>
                <a:t>Time</a:t>
              </a:r>
            </a:p>
          </p:txBody>
        </p:sp>
        <p:sp>
          <p:nvSpPr>
            <p:cNvPr id="5" name="Right Arrow 4"/>
            <p:cNvSpPr/>
            <p:nvPr/>
          </p:nvSpPr>
          <p:spPr>
            <a:xfrm>
              <a:off x="3665812" y="5856095"/>
              <a:ext cx="2337678" cy="204558"/>
            </a:xfrm>
            <a:prstGeom prst="rightArrow">
              <a:avLst>
                <a:gd name="adj1" fmla="val 50000"/>
                <a:gd name="adj2" fmla="val 131250"/>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13" name="Picture 12" descr="RLeo-3.png"/>
          <p:cNvPicPr>
            <a:picLocks noChangeAspect="1"/>
          </p:cNvPicPr>
          <p:nvPr/>
        </p:nvPicPr>
        <p:blipFill>
          <a:blip r:embed="rId4"/>
          <a:srcRect/>
          <a:stretch>
            <a:fillRect/>
          </a:stretch>
        </p:blipFill>
        <p:spPr bwMode="auto">
          <a:xfrm>
            <a:off x="762000" y="1125538"/>
            <a:ext cx="7620000" cy="5245100"/>
          </a:xfrm>
          <a:prstGeom prst="rect">
            <a:avLst/>
          </a:prstGeom>
          <a:noFill/>
          <a:ln w="9525">
            <a:noFill/>
            <a:miter lim="800000"/>
            <a:headEnd/>
            <a:tailEnd/>
          </a:ln>
        </p:spPr>
      </p:pic>
      <p:grpSp>
        <p:nvGrpSpPr>
          <p:cNvPr id="6" name="Group 13"/>
          <p:cNvGrpSpPr>
            <a:grpSpLocks/>
          </p:cNvGrpSpPr>
          <p:nvPr/>
        </p:nvGrpSpPr>
        <p:grpSpPr bwMode="auto">
          <a:xfrm>
            <a:off x="1816100" y="2100263"/>
            <a:ext cx="6278563" cy="3295650"/>
            <a:chOff x="1930399" y="2110316"/>
            <a:chExt cx="6278034" cy="3294497"/>
          </a:xfrm>
        </p:grpSpPr>
        <p:sp>
          <p:nvSpPr>
            <p:cNvPr id="26635" name="TextBox 14"/>
            <p:cNvSpPr txBox="1">
              <a:spLocks noChangeArrowheads="1"/>
            </p:cNvSpPr>
            <p:nvPr/>
          </p:nvSpPr>
          <p:spPr bwMode="auto">
            <a:xfrm>
              <a:off x="4686300" y="2142067"/>
              <a:ext cx="3522133" cy="2862323"/>
            </a:xfrm>
            <a:prstGeom prst="rect">
              <a:avLst/>
            </a:prstGeom>
            <a:noFill/>
            <a:ln w="9525">
              <a:noFill/>
              <a:miter lim="800000"/>
              <a:headEnd/>
              <a:tailEnd/>
            </a:ln>
          </p:spPr>
          <p:txBody>
            <a:bodyPr>
              <a:prstTxWarp prst="textNoShape">
                <a:avLst/>
              </a:prstTxWarp>
              <a:spAutoFit/>
            </a:bodyPr>
            <a:lstStyle/>
            <a:p>
              <a:r>
                <a:rPr lang="en-US">
                  <a:latin typeface="Calibri" charset="0"/>
                </a:rPr>
                <a:t>The Julian Day Number begins on January 1, 4713 BC when three important cycles coincided: </a:t>
              </a:r>
            </a:p>
            <a:p>
              <a:endParaRPr lang="en-US">
                <a:latin typeface="Calibri" charset="0"/>
              </a:endParaRPr>
            </a:p>
            <a:p>
              <a:pPr>
                <a:buFont typeface="Wingdings" charset="2"/>
                <a:buChar char="Ø"/>
              </a:pPr>
              <a:r>
                <a:rPr lang="en-US">
                  <a:latin typeface="Calibri" charset="0"/>
                </a:rPr>
                <a:t> 28-year solar cycle</a:t>
              </a:r>
            </a:p>
            <a:p>
              <a:pPr>
                <a:buFont typeface="Wingdings" charset="2"/>
                <a:buChar char="Ø"/>
              </a:pPr>
              <a:r>
                <a:rPr lang="en-US">
                  <a:latin typeface="Calibri" charset="0"/>
                </a:rPr>
                <a:t> 19-year lunar cycle</a:t>
              </a:r>
            </a:p>
            <a:p>
              <a:pPr>
                <a:buFont typeface="Wingdings" charset="2"/>
                <a:buChar char="Ø"/>
              </a:pPr>
              <a:r>
                <a:rPr lang="en-US">
                  <a:latin typeface="Calibri" charset="0"/>
                </a:rPr>
                <a:t> 15-year Roman taxation cycle!</a:t>
              </a:r>
            </a:p>
            <a:p>
              <a:pPr>
                <a:buFont typeface="Wingdings" charset="2"/>
                <a:buChar char="Ø"/>
              </a:pPr>
              <a:endParaRPr lang="en-US">
                <a:latin typeface="Calibri" charset="0"/>
              </a:endParaRPr>
            </a:p>
            <a:p>
              <a:r>
                <a:rPr lang="en-US">
                  <a:latin typeface="Calibri" charset="0"/>
                </a:rPr>
                <a:t>John Hershel first used it in the context of astronomy.</a:t>
              </a:r>
            </a:p>
          </p:txBody>
        </p:sp>
        <p:pic>
          <p:nvPicPr>
            <p:cNvPr id="26636" name="Picture 15" descr="joseph-scaliger.jpg"/>
            <p:cNvPicPr>
              <a:picLocks noChangeAspect="1"/>
            </p:cNvPicPr>
            <p:nvPr/>
          </p:nvPicPr>
          <p:blipFill>
            <a:blip r:embed="rId5"/>
            <a:srcRect/>
            <a:stretch>
              <a:fillRect/>
            </a:stretch>
          </p:blipFill>
          <p:spPr bwMode="auto">
            <a:xfrm>
              <a:off x="2070099" y="2110316"/>
              <a:ext cx="2436939" cy="2934074"/>
            </a:xfrm>
            <a:prstGeom prst="rect">
              <a:avLst/>
            </a:prstGeom>
            <a:noFill/>
            <a:ln w="9525">
              <a:noFill/>
              <a:miter lim="800000"/>
              <a:headEnd/>
              <a:tailEnd/>
            </a:ln>
          </p:spPr>
        </p:pic>
        <p:sp>
          <p:nvSpPr>
            <p:cNvPr id="26637" name="TextBox 16"/>
            <p:cNvSpPr txBox="1">
              <a:spLocks noChangeArrowheads="1"/>
            </p:cNvSpPr>
            <p:nvPr/>
          </p:nvSpPr>
          <p:spPr bwMode="auto">
            <a:xfrm>
              <a:off x="1930399" y="5029201"/>
              <a:ext cx="2823155" cy="375612"/>
            </a:xfrm>
            <a:prstGeom prst="rect">
              <a:avLst/>
            </a:prstGeom>
            <a:noFill/>
            <a:ln w="9525">
              <a:noFill/>
              <a:miter lim="800000"/>
              <a:headEnd/>
              <a:tailEnd/>
            </a:ln>
          </p:spPr>
          <p:txBody>
            <a:bodyPr>
              <a:prstTxWarp prst="textNoShape">
                <a:avLst/>
              </a:prstTxWarp>
              <a:spAutoFit/>
            </a:bodyPr>
            <a:lstStyle/>
            <a:p>
              <a:r>
                <a:rPr lang="en-US">
                  <a:latin typeface="Calibri" charset="0"/>
                </a:rPr>
                <a:t>16</a:t>
              </a:r>
              <a:r>
                <a:rPr lang="en-US" baseline="30000">
                  <a:latin typeface="Calibri" charset="0"/>
                </a:rPr>
                <a:t>th</a:t>
              </a:r>
              <a:r>
                <a:rPr lang="en-US">
                  <a:latin typeface="Calibri" charset="0"/>
                </a:rPr>
                <a:t> century classics scholar</a:t>
              </a:r>
            </a:p>
          </p:txBody>
        </p:sp>
      </p:grpSp>
      <p:pic>
        <p:nvPicPr>
          <p:cNvPr id="18" name="Picture 17" descr="RLeo-4.png"/>
          <p:cNvPicPr>
            <a:picLocks noChangeAspect="1"/>
          </p:cNvPicPr>
          <p:nvPr/>
        </p:nvPicPr>
        <p:blipFill>
          <a:blip r:embed="rId6"/>
          <a:srcRect/>
          <a:stretch>
            <a:fillRect/>
          </a:stretch>
        </p:blipFill>
        <p:spPr bwMode="auto">
          <a:xfrm>
            <a:off x="762000" y="1125538"/>
            <a:ext cx="7620000" cy="5245100"/>
          </a:xfrm>
          <a:prstGeom prst="rect">
            <a:avLst/>
          </a:prstGeom>
          <a:noFill/>
          <a:ln w="9525">
            <a:noFill/>
            <a:miter lim="800000"/>
            <a:headEnd/>
            <a:tailEnd/>
          </a:ln>
        </p:spPr>
      </p:pic>
      <p:pic>
        <p:nvPicPr>
          <p:cNvPr id="19" name="Picture 18" descr="RLeo-5.png"/>
          <p:cNvPicPr>
            <a:picLocks noChangeAspect="1"/>
          </p:cNvPicPr>
          <p:nvPr/>
        </p:nvPicPr>
        <p:blipFill>
          <a:blip r:embed="rId7"/>
          <a:srcRect/>
          <a:stretch>
            <a:fillRect/>
          </a:stretch>
        </p:blipFill>
        <p:spPr bwMode="auto">
          <a:xfrm>
            <a:off x="762000" y="1125538"/>
            <a:ext cx="7620000" cy="5245100"/>
          </a:xfrm>
          <a:prstGeom prst="rect">
            <a:avLst/>
          </a:prstGeom>
          <a:noFill/>
          <a:ln w="9525">
            <a:noFill/>
            <a:miter lim="800000"/>
            <a:headEnd/>
            <a:tailEnd/>
          </a:ln>
        </p:spPr>
      </p:pic>
      <p:sp>
        <p:nvSpPr>
          <p:cNvPr id="26634" name="Title 1"/>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What is a light curve?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2"/>
                                        </p:tgtEl>
                                      </p:cBhvr>
                                    </p:animEffect>
                                    <p:set>
                                      <p:cBhvr>
                                        <p:cTn id="15" dur="1" fill="hold">
                                          <p:stCondLst>
                                            <p:cond delay="1999"/>
                                          </p:stCondLst>
                                        </p:cTn>
                                        <p:tgtEl>
                                          <p:spTgt spid="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2000"/>
                                        <p:tgtEl>
                                          <p:spTgt spid="3"/>
                                        </p:tgtEl>
                                      </p:cBhvr>
                                    </p:animEffect>
                                    <p:set>
                                      <p:cBhvr>
                                        <p:cTn id="23" dur="1" fill="hold">
                                          <p:stCondLst>
                                            <p:cond delay="1999"/>
                                          </p:stCondLst>
                                        </p:cTn>
                                        <p:tgtEl>
                                          <p:spTgt spid="3"/>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900" decel="100000" fill="hold"/>
                                        <p:tgtEl>
                                          <p:spTgt spid="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1000"/>
                                        <p:tgtEl>
                                          <p:spTgt spid="6"/>
                                        </p:tgtEl>
                                      </p:cBhvr>
                                    </p:animEffect>
                                    <p:set>
                                      <p:cBhvr>
                                        <p:cTn id="39" dur="1" fill="hold">
                                          <p:stCondLst>
                                            <p:cond delay="999"/>
                                          </p:stCondLst>
                                        </p:cTn>
                                        <p:tgtEl>
                                          <p:spTgt spid="6"/>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50" name="Picture 1" descr="rcrb_ONJ.jpg"/>
          <p:cNvPicPr>
            <a:picLocks noChangeAspect="1"/>
          </p:cNvPicPr>
          <p:nvPr/>
        </p:nvPicPr>
        <p:blipFill>
          <a:blip r:embed="rId2"/>
          <a:srcRect/>
          <a:stretch>
            <a:fillRect/>
          </a:stretch>
        </p:blipFill>
        <p:spPr bwMode="auto">
          <a:xfrm>
            <a:off x="568325" y="1500188"/>
            <a:ext cx="8007350" cy="4495800"/>
          </a:xfrm>
          <a:prstGeom prst="rect">
            <a:avLst/>
          </a:prstGeom>
          <a:noFill/>
          <a:ln w="9525">
            <a:noFill/>
            <a:miter lim="800000"/>
            <a:headEnd/>
            <a:tailEnd/>
          </a:ln>
        </p:spPr>
      </p:pic>
      <p:sp>
        <p:nvSpPr>
          <p:cNvPr id="27651" name="Title 4"/>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Why are so many observers needed?</a:t>
            </a:r>
          </a:p>
        </p:txBody>
      </p:sp>
      <p:grpSp>
        <p:nvGrpSpPr>
          <p:cNvPr id="2" name="Group 6"/>
          <p:cNvGrpSpPr>
            <a:grpSpLocks/>
          </p:cNvGrpSpPr>
          <p:nvPr/>
        </p:nvGrpSpPr>
        <p:grpSpPr bwMode="auto">
          <a:xfrm>
            <a:off x="5764213" y="1154626"/>
            <a:ext cx="2624601" cy="2624656"/>
            <a:chOff x="5764192" y="449468"/>
            <a:chExt cx="2992702" cy="3338296"/>
          </a:xfrm>
        </p:grpSpPr>
        <p:pic>
          <p:nvPicPr>
            <p:cNvPr id="4" name="Picture 3" descr="ONJ.jpg"/>
            <p:cNvPicPr>
              <a:picLocks noChangeAspect="1"/>
            </p:cNvPicPr>
            <p:nvPr/>
          </p:nvPicPr>
          <p:blipFill>
            <a:blip r:embed="rId3"/>
            <a:stretch>
              <a:fillRect/>
            </a:stretch>
          </p:blipFill>
          <p:spPr>
            <a:xfrm>
              <a:off x="5764192" y="449468"/>
              <a:ext cx="2992702" cy="2747791"/>
            </a:xfrm>
            <a:prstGeom prst="rect">
              <a:avLst/>
            </a:prstGeom>
            <a:ln w="57150" cap="sq" cmpd="sng">
              <a:solidFill>
                <a:schemeClr val="bg1"/>
              </a:solidFill>
            </a:ln>
            <a:effectLst>
              <a:outerShdw blurRad="50800" dist="63500" dir="2700000" algn="tl" rotWithShape="0">
                <a:srgbClr val="000000">
                  <a:alpha val="43000"/>
                </a:srgbClr>
              </a:outerShdw>
            </a:effectLst>
          </p:spPr>
        </p:pic>
        <p:sp>
          <p:nvSpPr>
            <p:cNvPr id="27654" name="TextBox 5"/>
            <p:cNvSpPr txBox="1">
              <a:spLocks noChangeArrowheads="1"/>
            </p:cNvSpPr>
            <p:nvPr/>
          </p:nvSpPr>
          <p:spPr bwMode="auto">
            <a:xfrm>
              <a:off x="6136016" y="3318011"/>
              <a:ext cx="2349501" cy="469753"/>
            </a:xfrm>
            <a:prstGeom prst="rect">
              <a:avLst/>
            </a:prstGeom>
            <a:noFill/>
            <a:ln w="9525">
              <a:noFill/>
              <a:miter lim="800000"/>
              <a:headEnd/>
              <a:tailEnd/>
            </a:ln>
          </p:spPr>
          <p:txBody>
            <a:bodyPr wrap="square">
              <a:prstTxWarp prst="textNoShape">
                <a:avLst/>
              </a:prstTxWarp>
              <a:spAutoFit/>
            </a:bodyPr>
            <a:lstStyle/>
            <a:p>
              <a:pPr algn="ctr"/>
              <a:r>
                <a:rPr lang="en-US" dirty="0">
                  <a:latin typeface="Calibri" charset="0"/>
                </a:rPr>
                <a:t>John O’Neill (ONJ)</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GMY.jpg"/>
          <p:cNvPicPr>
            <a:picLocks noChangeAspect="1"/>
          </p:cNvPicPr>
          <p:nvPr/>
        </p:nvPicPr>
        <p:blipFill>
          <a:blip r:embed="rId2"/>
          <a:stretch>
            <a:fillRect/>
          </a:stretch>
        </p:blipFill>
        <p:spPr>
          <a:xfrm>
            <a:off x="1322388" y="1465263"/>
            <a:ext cx="3013075" cy="2478087"/>
          </a:xfrm>
          <a:prstGeom prst="rect">
            <a:avLst/>
          </a:prstGeom>
          <a:ln w="57150" cap="sq" cmpd="sng">
            <a:solidFill>
              <a:schemeClr val="bg1"/>
            </a:solidFill>
            <a:round/>
          </a:ln>
          <a:effectLst>
            <a:outerShdw blurRad="50800" dist="63500" dir="2700000" algn="tl" rotWithShape="0">
              <a:srgbClr val="000000">
                <a:alpha val="43000"/>
              </a:srgbClr>
            </a:outerShdw>
          </a:effectLst>
        </p:spPr>
      </p:pic>
      <p:pic>
        <p:nvPicPr>
          <p:cNvPr id="3" name="Picture 2" descr="GKI.jpg"/>
          <p:cNvPicPr>
            <a:picLocks noChangeAspect="1"/>
          </p:cNvPicPr>
          <p:nvPr/>
        </p:nvPicPr>
        <p:blipFill>
          <a:blip r:embed="rId3"/>
          <a:stretch>
            <a:fillRect/>
          </a:stretch>
        </p:blipFill>
        <p:spPr>
          <a:xfrm>
            <a:off x="4781550" y="2173288"/>
            <a:ext cx="3032125" cy="3127375"/>
          </a:xfrm>
          <a:prstGeom prst="rect">
            <a:avLst/>
          </a:prstGeom>
          <a:ln w="57150" cap="sq" cmpd="sng">
            <a:solidFill>
              <a:schemeClr val="bg1"/>
            </a:solidFill>
          </a:ln>
          <a:effectLst>
            <a:outerShdw blurRad="50800" dist="63500" dir="2700000" algn="tl" rotWithShape="0">
              <a:srgbClr val="000000">
                <a:alpha val="43000"/>
              </a:srgbClr>
            </a:outerShdw>
          </a:effectLst>
        </p:spPr>
      </p:pic>
      <p:sp>
        <p:nvSpPr>
          <p:cNvPr id="28676" name="Title 5"/>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Add two more…</a:t>
            </a:r>
          </a:p>
        </p:txBody>
      </p:sp>
      <p:sp>
        <p:nvSpPr>
          <p:cNvPr id="28677" name="TextBox 6"/>
          <p:cNvSpPr txBox="1">
            <a:spLocks noChangeArrowheads="1"/>
          </p:cNvSpPr>
          <p:nvPr/>
        </p:nvSpPr>
        <p:spPr bwMode="auto">
          <a:xfrm>
            <a:off x="1333500" y="4013200"/>
            <a:ext cx="2997200" cy="461963"/>
          </a:xfrm>
          <a:prstGeom prst="rect">
            <a:avLst/>
          </a:prstGeom>
          <a:noFill/>
          <a:ln w="9525">
            <a:noFill/>
            <a:miter lim="800000"/>
            <a:headEnd/>
            <a:tailEnd/>
          </a:ln>
        </p:spPr>
        <p:txBody>
          <a:bodyPr>
            <a:prstTxWarp prst="textNoShape">
              <a:avLst/>
            </a:prstTxWarp>
            <a:spAutoFit/>
          </a:bodyPr>
          <a:lstStyle/>
          <a:p>
            <a:pPr algn="ctr"/>
            <a:r>
              <a:rPr lang="en-US" sz="2400">
                <a:solidFill>
                  <a:schemeClr val="bg2"/>
                </a:solidFill>
                <a:latin typeface="Calibri" charset="0"/>
              </a:rPr>
              <a:t>Mary Glennon (GMY)</a:t>
            </a:r>
          </a:p>
        </p:txBody>
      </p:sp>
      <p:sp>
        <p:nvSpPr>
          <p:cNvPr id="28678" name="TextBox 7"/>
          <p:cNvSpPr txBox="1">
            <a:spLocks noChangeArrowheads="1"/>
          </p:cNvSpPr>
          <p:nvPr/>
        </p:nvSpPr>
        <p:spPr bwMode="auto">
          <a:xfrm>
            <a:off x="4724400" y="5346700"/>
            <a:ext cx="3175000" cy="461963"/>
          </a:xfrm>
          <a:prstGeom prst="rect">
            <a:avLst/>
          </a:prstGeom>
          <a:noFill/>
          <a:ln w="9525">
            <a:noFill/>
            <a:miter lim="800000"/>
            <a:headEnd/>
            <a:tailEnd/>
          </a:ln>
        </p:spPr>
        <p:txBody>
          <a:bodyPr>
            <a:prstTxWarp prst="textNoShape">
              <a:avLst/>
            </a:prstTxWarp>
            <a:spAutoFit/>
          </a:bodyPr>
          <a:lstStyle/>
          <a:p>
            <a:pPr algn="ctr"/>
            <a:r>
              <a:rPr lang="en-US" sz="2400">
                <a:solidFill>
                  <a:srgbClr val="EEECE1"/>
                </a:solidFill>
                <a:latin typeface="Calibri" charset="0"/>
              </a:rPr>
              <a:t>Keith Geary (GKI)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9698" name="Picture 2" descr="rcrb_Irish.jpg"/>
          <p:cNvPicPr>
            <a:picLocks noChangeAspect="1"/>
          </p:cNvPicPr>
          <p:nvPr/>
        </p:nvPicPr>
        <p:blipFill>
          <a:blip r:embed="rId2"/>
          <a:srcRect/>
          <a:stretch>
            <a:fillRect/>
          </a:stretch>
        </p:blipFill>
        <p:spPr bwMode="auto">
          <a:xfrm>
            <a:off x="568325" y="1500188"/>
            <a:ext cx="8007350" cy="4495800"/>
          </a:xfrm>
          <a:prstGeom prst="rect">
            <a:avLst/>
          </a:prstGeom>
          <a:noFill/>
          <a:ln w="9525">
            <a:noFill/>
            <a:miter lim="800000"/>
            <a:headEnd/>
            <a:tailEnd/>
          </a:ln>
        </p:spPr>
      </p:pic>
      <p:sp>
        <p:nvSpPr>
          <p:cNvPr id="29699" name="Title 4"/>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3 observers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2" descr="rcrb_All.jpg"/>
          <p:cNvPicPr>
            <a:picLocks noChangeAspect="1"/>
          </p:cNvPicPr>
          <p:nvPr/>
        </p:nvPicPr>
        <p:blipFill>
          <a:blip r:embed="rId2"/>
          <a:srcRect/>
          <a:stretch>
            <a:fillRect/>
          </a:stretch>
        </p:blipFill>
        <p:spPr bwMode="auto">
          <a:xfrm>
            <a:off x="566738" y="1498600"/>
            <a:ext cx="8010525" cy="4498975"/>
          </a:xfrm>
          <a:prstGeom prst="rect">
            <a:avLst/>
          </a:prstGeom>
          <a:noFill/>
          <a:ln w="9525">
            <a:noFill/>
            <a:miter lim="800000"/>
            <a:headEnd/>
            <a:tailEnd/>
          </a:ln>
        </p:spPr>
      </p:pic>
      <p:sp>
        <p:nvSpPr>
          <p:cNvPr id="30723" name="Title 4"/>
          <p:cNvSpPr>
            <a:spLocks noGrp="1"/>
          </p:cNvSpPr>
          <p:nvPr>
            <p:ph type="title"/>
          </p:nvPr>
        </p:nvSpPr>
        <p:spPr>
          <a:xfrm>
            <a:off x="457200" y="0"/>
            <a:ext cx="8229600" cy="828675"/>
          </a:xfrm>
        </p:spPr>
        <p:txBody>
          <a:bodyPr/>
          <a:lstStyle/>
          <a:p>
            <a:pPr eaLnBrk="1" hangingPunct="1"/>
            <a:r>
              <a:rPr lang="en-US" smtClean="0">
                <a:solidFill>
                  <a:schemeClr val="bg1"/>
                </a:solidFill>
                <a:ea typeface="ＭＳ Ｐゴシック" charset="-128"/>
                <a:cs typeface="ＭＳ Ｐゴシック" charset="-128"/>
              </a:rPr>
              <a:t>679 observers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6" name="Picture 1" descr="RCrB_lt_B.jpg"/>
          <p:cNvPicPr>
            <a:picLocks noChangeAspect="1"/>
          </p:cNvPicPr>
          <p:nvPr/>
        </p:nvPicPr>
        <p:blipFill>
          <a:blip r:embed="rId2"/>
          <a:srcRect/>
          <a:stretch>
            <a:fillRect/>
          </a:stretch>
        </p:blipFill>
        <p:spPr bwMode="auto">
          <a:xfrm>
            <a:off x="1519238" y="349250"/>
            <a:ext cx="6103937" cy="6124575"/>
          </a:xfrm>
          <a:prstGeom prst="rect">
            <a:avLst/>
          </a:prstGeom>
          <a:noFill/>
          <a:ln w="9525">
            <a:noFill/>
            <a:miter lim="800000"/>
            <a:headEnd/>
            <a:tailEnd/>
          </a:ln>
        </p:spPr>
      </p:pic>
      <p:sp>
        <p:nvSpPr>
          <p:cNvPr id="31747" name="TextBox 2"/>
          <p:cNvSpPr txBox="1">
            <a:spLocks noChangeArrowheads="1"/>
          </p:cNvSpPr>
          <p:nvPr/>
        </p:nvSpPr>
        <p:spPr bwMode="auto">
          <a:xfrm>
            <a:off x="1465263" y="279400"/>
            <a:ext cx="6078537" cy="369888"/>
          </a:xfrm>
          <a:prstGeom prst="rect">
            <a:avLst/>
          </a:prstGeom>
          <a:noFill/>
          <a:ln w="9525">
            <a:noFill/>
            <a:miter lim="800000"/>
            <a:headEnd/>
            <a:tailEnd/>
          </a:ln>
        </p:spPr>
        <p:txBody>
          <a:bodyPr>
            <a:prstTxWarp prst="textNoShape">
              <a:avLst/>
            </a:prstTxWarp>
            <a:spAutoFit/>
          </a:bodyPr>
          <a:lstStyle/>
          <a:p>
            <a:pPr algn="ctr"/>
            <a:r>
              <a:rPr lang="en-US">
                <a:latin typeface="Times New Roman" charset="0"/>
                <a:ea typeface="Times New Roman" charset="0"/>
                <a:cs typeface="Times New Roman" charset="0"/>
              </a:rPr>
              <a:t>R Coronae Borealis</a:t>
            </a:r>
          </a:p>
        </p:txBody>
      </p:sp>
      <p:sp>
        <p:nvSpPr>
          <p:cNvPr id="31748" name="TextBox 3"/>
          <p:cNvSpPr txBox="1">
            <a:spLocks noChangeArrowheads="1"/>
          </p:cNvSpPr>
          <p:nvPr/>
        </p:nvSpPr>
        <p:spPr bwMode="auto">
          <a:xfrm>
            <a:off x="4673600" y="5392738"/>
            <a:ext cx="2659063" cy="466725"/>
          </a:xfrm>
          <a:prstGeom prst="rect">
            <a:avLst/>
          </a:prstGeom>
          <a:noFill/>
          <a:ln w="9525">
            <a:noFill/>
            <a:miter lim="800000"/>
            <a:headEnd/>
            <a:tailEnd/>
          </a:ln>
        </p:spPr>
        <p:txBody>
          <a:bodyPr>
            <a:prstTxWarp prst="textNoShape">
              <a:avLst/>
            </a:prstTxWarp>
            <a:spAutoFit/>
          </a:bodyPr>
          <a:lstStyle/>
          <a:p>
            <a:pPr algn="ctr"/>
            <a:r>
              <a:rPr lang="en-US" sz="2400">
                <a:solidFill>
                  <a:srgbClr val="FF0000"/>
                </a:solidFill>
                <a:latin typeface="Calibri" charset="0"/>
              </a:rPr>
              <a:t>2797</a:t>
            </a:r>
            <a:r>
              <a:rPr lang="en-US" sz="2400">
                <a:solidFill>
                  <a:schemeClr val="bg1"/>
                </a:solidFill>
                <a:latin typeface="Calibri" charset="0"/>
              </a:rPr>
              <a:t> </a:t>
            </a:r>
            <a:r>
              <a:rPr lang="en-US" sz="2400">
                <a:solidFill>
                  <a:srgbClr val="FF0000"/>
                </a:solidFill>
                <a:latin typeface="Calibri" charset="0"/>
              </a:rPr>
              <a:t>observers!!!</a:t>
            </a:r>
            <a:r>
              <a:rPr lang="en-US" sz="2400">
                <a:solidFill>
                  <a:schemeClr val="bg1"/>
                </a:solidFill>
                <a:latin typeface="Calibri" charset="0"/>
              </a:rPr>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0"/>
            <a:ext cx="8229600" cy="828675"/>
          </a:xfrm>
        </p:spPr>
        <p:txBody>
          <a:bodyPr/>
          <a:lstStyle/>
          <a:p>
            <a:r>
              <a:rPr lang="en-US" smtClean="0">
                <a:ea typeface="ＭＳ Ｐゴシック" charset="-128"/>
                <a:cs typeface="ＭＳ Ｐゴシック" charset="-128"/>
              </a:rPr>
              <a:t>The plea was heard!</a:t>
            </a:r>
          </a:p>
        </p:txBody>
      </p:sp>
      <p:sp>
        <p:nvSpPr>
          <p:cNvPr id="3" name="TextBox 2"/>
          <p:cNvSpPr txBox="1"/>
          <p:nvPr/>
        </p:nvSpPr>
        <p:spPr>
          <a:xfrm>
            <a:off x="652463" y="931863"/>
            <a:ext cx="7839075" cy="5356225"/>
          </a:xfrm>
          <a:prstGeom prst="rect">
            <a:avLst/>
          </a:prstGeom>
          <a:noFill/>
        </p:spPr>
        <p:txBody>
          <a:bodyPr>
            <a:spAutoFit/>
          </a:bodyPr>
          <a:lstStyle/>
          <a:p>
            <a:pPr>
              <a:buClr>
                <a:srgbClr val="FFFF00"/>
              </a:buClr>
              <a:buFont typeface="Wingdings" charset="2"/>
              <a:buChar char="²"/>
              <a:defRPr/>
            </a:pPr>
            <a:r>
              <a:rPr lang="en-US" sz="2400" dirty="0">
                <a:solidFill>
                  <a:schemeClr val="bg2"/>
                </a:solidFill>
              </a:rPr>
              <a:t> At first, individuals or small groups submitted data directly to astronomers</a:t>
            </a:r>
          </a:p>
          <a:p>
            <a:pPr>
              <a:buClr>
                <a:srgbClr val="FFFF00"/>
              </a:buClr>
              <a:buFont typeface="Wingdings" charset="2"/>
              <a:buChar char="²"/>
              <a:defRPr/>
            </a:pPr>
            <a:endParaRPr lang="en-US" sz="2400" dirty="0">
              <a:solidFill>
                <a:schemeClr val="bg2"/>
              </a:solidFill>
            </a:endParaRPr>
          </a:p>
          <a:p>
            <a:pPr>
              <a:buClr>
                <a:srgbClr val="FFFF00"/>
              </a:buClr>
              <a:buFont typeface="Wingdings" charset="2"/>
              <a:buChar char="²"/>
              <a:defRPr/>
            </a:pPr>
            <a:r>
              <a:rPr lang="en-US" sz="2400" dirty="0">
                <a:solidFill>
                  <a:schemeClr val="bg2"/>
                </a:solidFill>
              </a:rPr>
              <a:t> Variable star groups and organizations were formed worldwide:</a:t>
            </a:r>
          </a:p>
          <a:p>
            <a:pPr marL="228600">
              <a:buClr>
                <a:srgbClr val="FFFF00"/>
              </a:buClr>
              <a:defRPr/>
            </a:pPr>
            <a:endParaRPr lang="en-US" sz="2400" dirty="0">
              <a:solidFill>
                <a:schemeClr val="bg2"/>
              </a:solidFill>
            </a:endParaRPr>
          </a:p>
          <a:p>
            <a:pPr marL="228600">
              <a:defRPr/>
            </a:pPr>
            <a:r>
              <a:rPr lang="en-US" dirty="0">
                <a:solidFill>
                  <a:schemeClr val="bg2"/>
                </a:solidFill>
              </a:rPr>
              <a:t>1890 – BAA-VSS</a:t>
            </a:r>
          </a:p>
          <a:p>
            <a:pPr marL="228600">
              <a:defRPr/>
            </a:pPr>
            <a:r>
              <a:rPr lang="en-US" dirty="0">
                <a:solidFill>
                  <a:schemeClr val="bg2"/>
                </a:solidFill>
              </a:rPr>
              <a:t>1911 – AAVSO</a:t>
            </a:r>
          </a:p>
          <a:p>
            <a:pPr marL="228600">
              <a:defRPr/>
            </a:pPr>
            <a:r>
              <a:rPr lang="en-US" dirty="0">
                <a:solidFill>
                  <a:schemeClr val="bg2"/>
                </a:solidFill>
              </a:rPr>
              <a:t>1920 – RASNZ-VSS (now Variable Stars South)</a:t>
            </a:r>
          </a:p>
          <a:p>
            <a:pPr marL="228600">
              <a:defRPr/>
            </a:pPr>
            <a:r>
              <a:rPr lang="en-US" dirty="0">
                <a:solidFill>
                  <a:schemeClr val="bg2"/>
                </a:solidFill>
              </a:rPr>
              <a:t>1921 – AFOEV</a:t>
            </a:r>
          </a:p>
          <a:p>
            <a:pPr marL="228600">
              <a:defRPr/>
            </a:pPr>
            <a:endParaRPr lang="en-US" dirty="0">
              <a:solidFill>
                <a:schemeClr val="bg2"/>
              </a:solidFill>
            </a:endParaRPr>
          </a:p>
          <a:p>
            <a:pPr marL="228600">
              <a:defRPr/>
            </a:pPr>
            <a:r>
              <a:rPr lang="en-US" dirty="0">
                <a:solidFill>
                  <a:schemeClr val="bg2"/>
                </a:solidFill>
              </a:rPr>
              <a:t>And lots more! </a:t>
            </a:r>
          </a:p>
          <a:p>
            <a:pPr marL="228600">
              <a:defRPr/>
            </a:pPr>
            <a:r>
              <a:rPr lang="en-US" dirty="0">
                <a:solidFill>
                  <a:schemeClr val="bg2"/>
                </a:solidFill>
              </a:rPr>
              <a:t/>
            </a:r>
            <a:br>
              <a:rPr lang="en-US" dirty="0">
                <a:solidFill>
                  <a:schemeClr val="bg2"/>
                </a:solidFill>
              </a:rPr>
            </a:br>
            <a:r>
              <a:rPr lang="en-US" dirty="0">
                <a:solidFill>
                  <a:schemeClr val="bg2"/>
                </a:solidFill>
              </a:rPr>
              <a:t>AAAA, AAM, AASABADELL, AJC, AS, ASSA, ASSAU, AVE, AVSOPLEIONE, BAV, CBA, GAS, GEOS, IAA-VSS,</a:t>
            </a:r>
            <a:r>
              <a:rPr lang="en-US" dirty="0" smtClean="0">
                <a:solidFill>
                  <a:schemeClr val="bg2"/>
                </a:solidFill>
              </a:rPr>
              <a:t> IAS-VSOG, KNVWS</a:t>
            </a:r>
            <a:r>
              <a:rPr lang="en-US" dirty="0">
                <a:solidFill>
                  <a:schemeClr val="bg2"/>
                </a:solidFill>
              </a:rPr>
              <a:t>, LIADA, MCSE, NAS, NEOA-JBS, RASC, REA, ROEVM, ROU, SAAF, SASYRMA, UAG, UAI, URSA, VSNET, VSOLJ, VSS, VVS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itle 5"/>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Aristotle’s view of the heavens</a:t>
            </a:r>
          </a:p>
        </p:txBody>
      </p:sp>
      <p:pic>
        <p:nvPicPr>
          <p:cNvPr id="15363" name="Picture 6" descr="Flammarian.jpg"/>
          <p:cNvPicPr>
            <a:picLocks noChangeAspect="1"/>
          </p:cNvPicPr>
          <p:nvPr/>
        </p:nvPicPr>
        <p:blipFill>
          <a:blip r:embed="rId2"/>
          <a:srcRect/>
          <a:stretch>
            <a:fillRect/>
          </a:stretch>
        </p:blipFill>
        <p:spPr bwMode="auto">
          <a:xfrm>
            <a:off x="1277938" y="823913"/>
            <a:ext cx="6588125" cy="5132387"/>
          </a:xfrm>
          <a:prstGeom prst="rect">
            <a:avLst/>
          </a:prstGeom>
          <a:noFill/>
          <a:ln w="9525">
            <a:noFill/>
            <a:miter lim="800000"/>
            <a:headEnd/>
            <a:tailEnd/>
          </a:ln>
        </p:spPr>
      </p:pic>
      <p:sp>
        <p:nvSpPr>
          <p:cNvPr id="15364" name="TextBox 7"/>
          <p:cNvSpPr txBox="1">
            <a:spLocks noChangeArrowheads="1"/>
          </p:cNvSpPr>
          <p:nvPr/>
        </p:nvSpPr>
        <p:spPr bwMode="auto">
          <a:xfrm>
            <a:off x="795338" y="6078538"/>
            <a:ext cx="7553325" cy="369887"/>
          </a:xfrm>
          <a:prstGeom prst="rect">
            <a:avLst/>
          </a:prstGeom>
          <a:noFill/>
          <a:ln w="9525">
            <a:noFill/>
            <a:miter lim="800000"/>
            <a:headEnd/>
            <a:tailEnd/>
          </a:ln>
        </p:spPr>
        <p:txBody>
          <a:bodyPr>
            <a:prstTxWarp prst="textNoShape">
              <a:avLst/>
            </a:prstTxWarp>
            <a:spAutoFit/>
          </a:bodyPr>
          <a:lstStyle/>
          <a:p>
            <a:pPr algn="ctr"/>
            <a:r>
              <a:rPr lang="en-US">
                <a:solidFill>
                  <a:srgbClr val="EEECE1"/>
                </a:solidFill>
                <a:latin typeface="Calibri" charset="0"/>
              </a:rPr>
              <a:t>From Camille Flammarion's 1888 book </a:t>
            </a:r>
            <a:r>
              <a:rPr lang="en-US" i="1">
                <a:solidFill>
                  <a:srgbClr val="EEECE1"/>
                </a:solidFill>
                <a:latin typeface="Calibri" charset="0"/>
              </a:rPr>
              <a:t>L'atmosphère: météorologie populaire</a:t>
            </a:r>
            <a:r>
              <a:rPr lang="en-US">
                <a:solidFill>
                  <a:srgbClr val="EEECE1"/>
                </a:solidFill>
                <a:latin typeface="Calibri" charset="0"/>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extBox 1"/>
          <p:cNvSpPr txBox="1">
            <a:spLocks noChangeArrowheads="1"/>
          </p:cNvSpPr>
          <p:nvPr/>
        </p:nvSpPr>
        <p:spPr bwMode="auto">
          <a:xfrm>
            <a:off x="1447800" y="1404938"/>
            <a:ext cx="6248400" cy="1108075"/>
          </a:xfrm>
          <a:prstGeom prst="rect">
            <a:avLst/>
          </a:prstGeom>
          <a:noFill/>
          <a:ln w="9525">
            <a:noFill/>
            <a:miter lim="800000"/>
            <a:headEnd/>
            <a:tailEnd/>
          </a:ln>
        </p:spPr>
        <p:txBody>
          <a:bodyPr>
            <a:prstTxWarp prst="textNoShape">
              <a:avLst/>
            </a:prstTxWarp>
            <a:spAutoFit/>
          </a:bodyPr>
          <a:lstStyle/>
          <a:p>
            <a:pPr>
              <a:buFont typeface="Arial" charset="0"/>
              <a:buChar char="•"/>
            </a:pPr>
            <a:endParaRPr lang="en-US">
              <a:solidFill>
                <a:schemeClr val="bg1"/>
              </a:solidFill>
              <a:latin typeface="Calibri" charset="0"/>
            </a:endParaRPr>
          </a:p>
          <a:p>
            <a:pPr>
              <a:buClr>
                <a:srgbClr val="FFFF00"/>
              </a:buClr>
            </a:pPr>
            <a:endParaRPr lang="en-US" sz="2400">
              <a:solidFill>
                <a:schemeClr val="bg1"/>
              </a:solidFill>
              <a:latin typeface="Calibri" charset="0"/>
            </a:endParaRPr>
          </a:p>
          <a:p>
            <a:pPr>
              <a:buClr>
                <a:srgbClr val="FFFF00"/>
              </a:buClr>
              <a:buFont typeface="Wingdings" charset="2"/>
              <a:buChar char="²"/>
            </a:pPr>
            <a:endParaRPr lang="en-US" sz="2400">
              <a:solidFill>
                <a:schemeClr val="bg1"/>
              </a:solidFill>
              <a:latin typeface="Calibri" charset="0"/>
            </a:endParaRPr>
          </a:p>
        </p:txBody>
      </p:sp>
      <p:sp>
        <p:nvSpPr>
          <p:cNvPr id="33795" name="Title 3"/>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What can be learned from variable stars?</a:t>
            </a:r>
          </a:p>
        </p:txBody>
      </p:sp>
      <p:sp>
        <p:nvSpPr>
          <p:cNvPr id="5" name="TextBox 4"/>
          <p:cNvSpPr txBox="1">
            <a:spLocks noChangeArrowheads="1"/>
          </p:cNvSpPr>
          <p:nvPr/>
        </p:nvSpPr>
        <p:spPr bwMode="auto">
          <a:xfrm>
            <a:off x="1360487" y="1120775"/>
            <a:ext cx="6384925" cy="738188"/>
          </a:xfrm>
          <a:prstGeom prst="rect">
            <a:avLst/>
          </a:prstGeom>
          <a:noFill/>
          <a:ln w="9525">
            <a:noFill/>
            <a:miter lim="800000"/>
            <a:headEnd/>
            <a:tailEnd/>
          </a:ln>
        </p:spPr>
        <p:txBody>
          <a:bodyPr>
            <a:prstTxWarp prst="textNoShape">
              <a:avLst/>
            </a:prstTxWarp>
            <a:spAutoFit/>
          </a:bodyPr>
          <a:lstStyle/>
          <a:p>
            <a:pPr>
              <a:buClr>
                <a:srgbClr val="FFFF00"/>
              </a:buClr>
              <a:buFont typeface="Wingdings" charset="2"/>
              <a:buChar char="²"/>
            </a:pPr>
            <a:r>
              <a:rPr lang="en-US" sz="2400" dirty="0" smtClean="0">
                <a:solidFill>
                  <a:schemeClr val="bg1"/>
                </a:solidFill>
                <a:latin typeface="Calibri" charset="0"/>
              </a:rPr>
              <a:t> How far away are things?</a:t>
            </a:r>
          </a:p>
          <a:p>
            <a:endParaRPr lang="en-US" dirty="0"/>
          </a:p>
        </p:txBody>
      </p:sp>
      <p:pic>
        <p:nvPicPr>
          <p:cNvPr id="6" name="Picture 5" descr="Satellite_Galaxies.JPG"/>
          <p:cNvPicPr>
            <a:picLocks noChangeAspect="1"/>
          </p:cNvPicPr>
          <p:nvPr/>
        </p:nvPicPr>
        <p:blipFill>
          <a:blip r:embed="rId2"/>
          <a:stretch>
            <a:fillRect/>
          </a:stretch>
        </p:blipFill>
        <p:spPr>
          <a:xfrm>
            <a:off x="1705597" y="1841139"/>
            <a:ext cx="5729631" cy="42972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extBox 1"/>
          <p:cNvSpPr txBox="1">
            <a:spLocks noChangeArrowheads="1"/>
          </p:cNvSpPr>
          <p:nvPr/>
        </p:nvSpPr>
        <p:spPr bwMode="auto">
          <a:xfrm>
            <a:off x="611188" y="911225"/>
            <a:ext cx="7883525" cy="2324100"/>
          </a:xfrm>
          <a:prstGeom prst="rect">
            <a:avLst/>
          </a:prstGeom>
          <a:noFill/>
          <a:ln w="9525">
            <a:noFill/>
            <a:miter lim="800000"/>
            <a:headEnd/>
            <a:tailEnd/>
          </a:ln>
        </p:spPr>
        <p:txBody>
          <a:bodyPr lIns="0" rIns="0">
            <a:prstTxWarp prst="textNoShape">
              <a:avLst/>
            </a:prstTxWarp>
            <a:spAutoFit/>
          </a:bodyPr>
          <a:lstStyle/>
          <a:p>
            <a:pPr>
              <a:spcAft>
                <a:spcPts val="1500"/>
              </a:spcAft>
              <a:buClr>
                <a:srgbClr val="FFFF00"/>
              </a:buClr>
              <a:buFont typeface="Wingdings" charset="2"/>
              <a:buChar char="²"/>
            </a:pPr>
            <a:r>
              <a:rPr lang="en-US" sz="2400" dirty="0">
                <a:solidFill>
                  <a:schemeClr val="bg1"/>
                </a:solidFill>
                <a:latin typeface="Calibri" charset="0"/>
              </a:rPr>
              <a:t> Radial </a:t>
            </a:r>
            <a:r>
              <a:rPr lang="en-US" sz="2400" dirty="0" err="1">
                <a:solidFill>
                  <a:schemeClr val="bg1"/>
                </a:solidFill>
                <a:latin typeface="Calibri" charset="0"/>
              </a:rPr>
              <a:t>pulsators</a:t>
            </a:r>
            <a:r>
              <a:rPr lang="en-US" sz="2400" dirty="0">
                <a:solidFill>
                  <a:schemeClr val="bg1"/>
                </a:solidFill>
                <a:latin typeface="Calibri" charset="0"/>
              </a:rPr>
              <a:t> with periods ranging from 1 – 70 days.</a:t>
            </a:r>
          </a:p>
          <a:p>
            <a:pPr>
              <a:spcAft>
                <a:spcPts val="1500"/>
              </a:spcAft>
              <a:buClr>
                <a:srgbClr val="FFFF00"/>
              </a:buClr>
              <a:buFont typeface="Wingdings" charset="2"/>
              <a:buChar char="²"/>
            </a:pPr>
            <a:r>
              <a:rPr lang="en-US" sz="2400" dirty="0">
                <a:solidFill>
                  <a:schemeClr val="bg1"/>
                </a:solidFill>
                <a:latin typeface="Calibri" charset="0"/>
              </a:rPr>
              <a:t> Thousands of times more luminous than the</a:t>
            </a:r>
            <a:r>
              <a:rPr lang="en-US" sz="2400" dirty="0" smtClean="0">
                <a:solidFill>
                  <a:schemeClr val="bg1"/>
                </a:solidFill>
                <a:latin typeface="Calibri" charset="0"/>
              </a:rPr>
              <a:t> Sun </a:t>
            </a:r>
            <a:r>
              <a:rPr lang="en-US" sz="2400" dirty="0">
                <a:solidFill>
                  <a:schemeClr val="bg1"/>
                </a:solidFill>
                <a:latin typeface="Calibri" charset="0"/>
              </a:rPr>
              <a:t>so they </a:t>
            </a:r>
            <a:br>
              <a:rPr lang="en-US" sz="2400" dirty="0">
                <a:solidFill>
                  <a:schemeClr val="bg1"/>
                </a:solidFill>
                <a:latin typeface="Calibri" charset="0"/>
              </a:rPr>
            </a:br>
            <a:r>
              <a:rPr lang="en-US" sz="2400" dirty="0">
                <a:solidFill>
                  <a:schemeClr val="bg1"/>
                </a:solidFill>
                <a:latin typeface="Calibri" charset="0"/>
              </a:rPr>
              <a:t>can be seen in other galaxies.</a:t>
            </a:r>
          </a:p>
          <a:p>
            <a:pPr>
              <a:spcAft>
                <a:spcPts val="1500"/>
              </a:spcAft>
              <a:buClr>
                <a:srgbClr val="FFFF00"/>
              </a:buClr>
              <a:buFont typeface="Wingdings" charset="2"/>
              <a:buChar char="²"/>
            </a:pPr>
            <a:r>
              <a:rPr lang="en-US" sz="2400" dirty="0">
                <a:solidFill>
                  <a:schemeClr val="bg1"/>
                </a:solidFill>
                <a:latin typeface="Calibri" charset="0"/>
              </a:rPr>
              <a:t> The period of oscillation and mean absolute magnitude </a:t>
            </a:r>
            <a:br>
              <a:rPr lang="en-US" sz="2400" dirty="0">
                <a:solidFill>
                  <a:schemeClr val="bg1"/>
                </a:solidFill>
                <a:latin typeface="Calibri" charset="0"/>
              </a:rPr>
            </a:br>
            <a:r>
              <a:rPr lang="en-US" sz="2400" dirty="0">
                <a:solidFill>
                  <a:schemeClr val="bg1"/>
                </a:solidFill>
                <a:latin typeface="Calibri" charset="0"/>
              </a:rPr>
              <a:t>are directly related.</a:t>
            </a:r>
          </a:p>
        </p:txBody>
      </p:sp>
      <p:sp>
        <p:nvSpPr>
          <p:cNvPr id="34819" name="Title 2"/>
          <p:cNvSpPr>
            <a:spLocks noGrp="1"/>
          </p:cNvSpPr>
          <p:nvPr>
            <p:ph type="title"/>
          </p:nvPr>
        </p:nvSpPr>
        <p:spPr>
          <a:xfrm>
            <a:off x="457200" y="0"/>
            <a:ext cx="8229600" cy="828675"/>
          </a:xfrm>
        </p:spPr>
        <p:txBody>
          <a:bodyPr/>
          <a:lstStyle/>
          <a:p>
            <a:r>
              <a:rPr lang="en-US" smtClean="0">
                <a:solidFill>
                  <a:schemeClr val="bg1"/>
                </a:solidFill>
                <a:ea typeface="ＭＳ Ｐゴシック" charset="-128"/>
                <a:cs typeface="ＭＳ Ｐゴシック" charset="-128"/>
              </a:rPr>
              <a:t>Cepheid Variables </a:t>
            </a:r>
            <a:r>
              <a:rPr lang="en-US" smtClean="0">
                <a:ea typeface="ＭＳ Ｐゴシック" charset="-128"/>
                <a:cs typeface="ＭＳ Ｐゴシック" charset="-128"/>
              </a:rPr>
              <a:t>– </a:t>
            </a:r>
            <a:r>
              <a:rPr lang="en-US" smtClean="0">
                <a:solidFill>
                  <a:schemeClr val="bg1"/>
                </a:solidFill>
                <a:ea typeface="ＭＳ Ｐゴシック" charset="-128"/>
                <a:cs typeface="ＭＳ Ｐゴシック" charset="-128"/>
              </a:rPr>
              <a:t>stellar yardsticks</a:t>
            </a:r>
            <a:endParaRPr lang="en-US" smtClean="0">
              <a:ea typeface="ＭＳ Ｐゴシック" charset="-128"/>
              <a:cs typeface="ＭＳ Ｐゴシック" charset="-128"/>
            </a:endParaRPr>
          </a:p>
        </p:txBody>
      </p:sp>
      <p:pic>
        <p:nvPicPr>
          <p:cNvPr id="34820" name="Picture 4" descr="deltacep-lc.jpg"/>
          <p:cNvPicPr>
            <a:picLocks noChangeAspect="1"/>
          </p:cNvPicPr>
          <p:nvPr/>
        </p:nvPicPr>
        <p:blipFill>
          <a:blip r:embed="rId2"/>
          <a:srcRect t="3961"/>
          <a:stretch>
            <a:fillRect/>
          </a:stretch>
        </p:blipFill>
        <p:spPr bwMode="auto">
          <a:xfrm>
            <a:off x="642938" y="3454400"/>
            <a:ext cx="5181600" cy="2844800"/>
          </a:xfrm>
          <a:prstGeom prst="rect">
            <a:avLst/>
          </a:prstGeom>
          <a:noFill/>
          <a:ln w="9525">
            <a:noFill/>
            <a:miter lim="800000"/>
            <a:headEnd/>
            <a:tailEnd/>
          </a:ln>
        </p:spPr>
      </p:pic>
      <p:sp>
        <p:nvSpPr>
          <p:cNvPr id="6" name="TextBox 5"/>
          <p:cNvSpPr txBox="1"/>
          <p:nvPr/>
        </p:nvSpPr>
        <p:spPr>
          <a:xfrm>
            <a:off x="5857875" y="3894138"/>
            <a:ext cx="2811463" cy="1754187"/>
          </a:xfrm>
          <a:prstGeom prst="rect">
            <a:avLst/>
          </a:prstGeom>
          <a:noFill/>
        </p:spPr>
        <p:txBody>
          <a:bodyPr>
            <a:spAutoFit/>
          </a:bodyPr>
          <a:lstStyle/>
          <a:p>
            <a:pPr algn="ctr">
              <a:defRPr/>
            </a:pPr>
            <a:r>
              <a:rPr lang="en-US" i="1" dirty="0">
                <a:solidFill>
                  <a:srgbClr val="EEECE1"/>
                </a:solidFill>
                <a:latin typeface="+mn-lt"/>
              </a:rPr>
              <a:t>Light curve of delta </a:t>
            </a:r>
            <a:r>
              <a:rPr lang="en-US" i="1" dirty="0" err="1">
                <a:solidFill>
                  <a:srgbClr val="EEECE1"/>
                </a:solidFill>
                <a:latin typeface="+mn-lt"/>
              </a:rPr>
              <a:t>Cephei</a:t>
            </a:r>
            <a:r>
              <a:rPr lang="en-US" i="1" dirty="0">
                <a:solidFill>
                  <a:srgbClr val="EEECE1"/>
                </a:solidFill>
                <a:latin typeface="+mn-lt"/>
              </a:rPr>
              <a:t>. </a:t>
            </a:r>
          </a:p>
          <a:p>
            <a:pPr algn="ctr">
              <a:defRPr/>
            </a:pPr>
            <a:endParaRPr lang="en-US" i="1" dirty="0">
              <a:solidFill>
                <a:srgbClr val="EEECE1"/>
              </a:solidFill>
              <a:latin typeface="+mn-lt"/>
            </a:endParaRPr>
          </a:p>
          <a:p>
            <a:pPr algn="ctr">
              <a:defRPr/>
            </a:pPr>
            <a:r>
              <a:rPr lang="en-US" i="1" dirty="0">
                <a:solidFill>
                  <a:srgbClr val="EEECE1"/>
                </a:solidFill>
                <a:latin typeface="+mn-lt"/>
              </a:rPr>
              <a:t>Discovered by John Goodricke in 1784. </a:t>
            </a:r>
          </a:p>
          <a:p>
            <a:pPr algn="ctr">
              <a:defRPr/>
            </a:pPr>
            <a:endParaRPr lang="en-US" i="1" dirty="0">
              <a:solidFill>
                <a:srgbClr val="EEECE1"/>
              </a:solidFill>
              <a:latin typeface="+mn-lt"/>
            </a:endParaRPr>
          </a:p>
          <a:p>
            <a:pPr algn="ctr">
              <a:defRPr/>
            </a:pPr>
            <a:r>
              <a:rPr lang="en-US" i="1" dirty="0">
                <a:solidFill>
                  <a:srgbClr val="EEECE1"/>
                </a:solidFill>
                <a:latin typeface="+mn-lt"/>
              </a:rPr>
              <a:t>Period = 5.366341 days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0"/>
            <a:ext cx="8229600" cy="828675"/>
          </a:xfrm>
        </p:spPr>
        <p:txBody>
          <a:bodyPr/>
          <a:lstStyle/>
          <a:p>
            <a:r>
              <a:rPr lang="en-US" smtClean="0">
                <a:ea typeface="ＭＳ Ｐゴシック" charset="-128"/>
                <a:cs typeface="ＭＳ Ｐゴシック" charset="-128"/>
              </a:rPr>
              <a:t>Henrietta Swan Leavitt 1868-1921</a:t>
            </a:r>
          </a:p>
        </p:txBody>
      </p:sp>
      <p:sp>
        <p:nvSpPr>
          <p:cNvPr id="35843" name="Rectangle 2"/>
          <p:cNvSpPr>
            <a:spLocks noChangeArrowheads="1"/>
          </p:cNvSpPr>
          <p:nvPr/>
        </p:nvSpPr>
        <p:spPr bwMode="auto">
          <a:xfrm>
            <a:off x="474663" y="938213"/>
            <a:ext cx="8077200" cy="5324475"/>
          </a:xfrm>
          <a:prstGeom prst="rect">
            <a:avLst/>
          </a:prstGeom>
          <a:noFill/>
          <a:ln w="9525">
            <a:noFill/>
            <a:miter lim="800000"/>
            <a:headEnd/>
            <a:tailEnd/>
          </a:ln>
        </p:spPr>
        <p:txBody>
          <a:bodyPr>
            <a:prstTxWarp prst="textNoShape">
              <a:avLst/>
            </a:prstTxWarp>
            <a:spAutoFit/>
          </a:bodyPr>
          <a:lstStyle/>
          <a:p>
            <a:pPr>
              <a:buClr>
                <a:srgbClr val="FFFF00"/>
              </a:buClr>
              <a:buFont typeface="Wingdings" charset="2"/>
              <a:buChar char=""/>
            </a:pPr>
            <a:r>
              <a:rPr lang="en-US" sz="2000">
                <a:solidFill>
                  <a:schemeClr val="bg2"/>
                </a:solidFill>
              </a:rPr>
              <a:t> Graduated from Radcliffe College in 1893 </a:t>
            </a:r>
            <a:br>
              <a:rPr lang="en-US" sz="2000">
                <a:solidFill>
                  <a:schemeClr val="bg2"/>
                </a:solidFill>
              </a:rPr>
            </a:br>
            <a:r>
              <a:rPr lang="en-US" sz="2000">
                <a:solidFill>
                  <a:schemeClr val="bg2"/>
                </a:solidFill>
              </a:rPr>
              <a:t>and started working as a computer in "Pickering's </a:t>
            </a:r>
            <a:br>
              <a:rPr lang="en-US" sz="2000">
                <a:solidFill>
                  <a:schemeClr val="bg2"/>
                </a:solidFill>
              </a:rPr>
            </a:br>
            <a:r>
              <a:rPr lang="en-US" sz="2000">
                <a:solidFill>
                  <a:schemeClr val="bg2"/>
                </a:solidFill>
              </a:rPr>
              <a:t>Harem" at the Harvard College Observatory</a:t>
            </a:r>
          </a:p>
          <a:p>
            <a:pPr>
              <a:buClr>
                <a:srgbClr val="FFFF00"/>
              </a:buClr>
              <a:buFont typeface="Wingdings" charset="2"/>
              <a:buChar char=""/>
            </a:pPr>
            <a:endParaRPr lang="en-US" sz="2000">
              <a:solidFill>
                <a:schemeClr val="bg2"/>
              </a:solidFill>
            </a:endParaRPr>
          </a:p>
          <a:p>
            <a:pPr>
              <a:buClr>
                <a:srgbClr val="FFFF00"/>
              </a:buClr>
              <a:buFont typeface="Wingdings" charset="2"/>
              <a:buChar char=""/>
            </a:pPr>
            <a:r>
              <a:rPr lang="en-US" sz="2000">
                <a:solidFill>
                  <a:schemeClr val="bg2"/>
                </a:solidFill>
              </a:rPr>
              <a:t> Initially a volunteer she was later paid 30¢/hr</a:t>
            </a:r>
            <a:br>
              <a:rPr lang="en-US" sz="2000">
                <a:solidFill>
                  <a:schemeClr val="bg2"/>
                </a:solidFill>
              </a:rPr>
            </a:br>
            <a:endParaRPr lang="en-US" sz="2000">
              <a:solidFill>
                <a:schemeClr val="bg2"/>
              </a:solidFill>
            </a:endParaRPr>
          </a:p>
          <a:p>
            <a:pPr>
              <a:buClr>
                <a:srgbClr val="FFFF00"/>
              </a:buClr>
              <a:buFont typeface="Wingdings" charset="2"/>
              <a:buChar char=""/>
            </a:pPr>
            <a:r>
              <a:rPr lang="en-US" sz="2000">
                <a:solidFill>
                  <a:schemeClr val="bg2"/>
                </a:solidFill>
              </a:rPr>
              <a:t> She examined photographic plates showing </a:t>
            </a:r>
            <a:br>
              <a:rPr lang="en-US" sz="2000">
                <a:solidFill>
                  <a:schemeClr val="bg2"/>
                </a:solidFill>
              </a:rPr>
            </a:br>
            <a:r>
              <a:rPr lang="en-US" sz="2000">
                <a:solidFill>
                  <a:schemeClr val="bg2"/>
                </a:solidFill>
              </a:rPr>
              <a:t>variables the Magellanic Clouds and recorded</a:t>
            </a:r>
            <a:br>
              <a:rPr lang="en-US" sz="2000">
                <a:solidFill>
                  <a:schemeClr val="bg2"/>
                </a:solidFill>
              </a:rPr>
            </a:br>
            <a:r>
              <a:rPr lang="en-US" sz="2000">
                <a:solidFill>
                  <a:schemeClr val="bg2"/>
                </a:solidFill>
              </a:rPr>
              <a:t>their brightness, noticing that the brighter ones </a:t>
            </a:r>
            <a:br>
              <a:rPr lang="en-US" sz="2000">
                <a:solidFill>
                  <a:schemeClr val="bg2"/>
                </a:solidFill>
              </a:rPr>
            </a:br>
            <a:r>
              <a:rPr lang="en-US" sz="2000">
                <a:solidFill>
                  <a:schemeClr val="bg2"/>
                </a:solidFill>
              </a:rPr>
              <a:t>had longer periods (pulsate more slowly).</a:t>
            </a:r>
          </a:p>
          <a:p>
            <a:pPr>
              <a:buClr>
                <a:srgbClr val="FFFF00"/>
              </a:buClr>
              <a:buFont typeface="Wingdings" charset="2"/>
              <a:buChar char=""/>
            </a:pPr>
            <a:endParaRPr lang="en-US" sz="2000">
              <a:solidFill>
                <a:schemeClr val="bg2"/>
              </a:solidFill>
            </a:endParaRPr>
          </a:p>
          <a:p>
            <a:pPr>
              <a:buClr>
                <a:srgbClr val="FFFF00"/>
              </a:buClr>
              <a:buFont typeface="Wingdings" charset="2"/>
              <a:buChar char=""/>
            </a:pPr>
            <a:r>
              <a:rPr lang="en-US" sz="2000">
                <a:solidFill>
                  <a:schemeClr val="bg2"/>
                </a:solidFill>
              </a:rPr>
              <a:t> She confirmed this in 1912 and discovered that the logarithm of the period is linearly related to the star's average intrinsic brightness.</a:t>
            </a:r>
          </a:p>
          <a:p>
            <a:pPr>
              <a:buClr>
                <a:srgbClr val="FFFF00"/>
              </a:buClr>
              <a:buFont typeface="Wingdings" charset="2"/>
              <a:buChar char=""/>
            </a:pPr>
            <a:endParaRPr lang="en-US" sz="2000">
              <a:solidFill>
                <a:schemeClr val="bg2"/>
              </a:solidFill>
            </a:endParaRPr>
          </a:p>
          <a:p>
            <a:pPr>
              <a:buClr>
                <a:srgbClr val="FFFF00"/>
              </a:buClr>
              <a:buFont typeface="Wingdings" charset="2"/>
              <a:buChar char=""/>
            </a:pPr>
            <a:r>
              <a:rPr lang="en-US" sz="2000">
                <a:solidFill>
                  <a:schemeClr val="bg2"/>
                </a:solidFill>
              </a:rPr>
              <a:t> A member of the Swedish Academy of Sciences tried to nominate her for a Nobel Prize in 1924 only to discover that she had died of cancer three years earlier.</a:t>
            </a:r>
          </a:p>
        </p:txBody>
      </p:sp>
      <p:pic>
        <p:nvPicPr>
          <p:cNvPr id="35844" name="Picture 3" descr="Leavitt_aavso.jpg"/>
          <p:cNvPicPr>
            <a:picLocks noChangeAspect="1"/>
          </p:cNvPicPr>
          <p:nvPr/>
        </p:nvPicPr>
        <p:blipFill>
          <a:blip r:embed="rId2"/>
          <a:srcRect/>
          <a:stretch>
            <a:fillRect/>
          </a:stretch>
        </p:blipFill>
        <p:spPr bwMode="auto">
          <a:xfrm>
            <a:off x="6316663" y="1174750"/>
            <a:ext cx="2098675"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0"/>
            <a:ext cx="8229600" cy="828675"/>
          </a:xfrm>
        </p:spPr>
        <p:txBody>
          <a:bodyPr/>
          <a:lstStyle/>
          <a:p>
            <a:r>
              <a:rPr lang="en-US" smtClean="0">
                <a:ea typeface="ＭＳ Ｐゴシック" charset="-128"/>
                <a:cs typeface="ＭＳ Ｐゴシック" charset="-128"/>
              </a:rPr>
              <a:t>The computers of 1890 </a:t>
            </a:r>
          </a:p>
        </p:txBody>
      </p:sp>
      <p:pic>
        <p:nvPicPr>
          <p:cNvPr id="36867" name="Picture 2" descr="computers.jpg"/>
          <p:cNvPicPr>
            <a:picLocks noChangeAspect="1"/>
          </p:cNvPicPr>
          <p:nvPr/>
        </p:nvPicPr>
        <p:blipFill>
          <a:blip r:embed="rId2"/>
          <a:srcRect/>
          <a:stretch>
            <a:fillRect/>
          </a:stretch>
        </p:blipFill>
        <p:spPr bwMode="auto">
          <a:xfrm>
            <a:off x="1273175" y="849313"/>
            <a:ext cx="6597650" cy="5159375"/>
          </a:xfrm>
          <a:prstGeom prst="rect">
            <a:avLst/>
          </a:prstGeom>
          <a:noFill/>
          <a:ln w="9525">
            <a:noFill/>
            <a:miter lim="800000"/>
            <a:headEnd/>
            <a:tailEnd/>
          </a:ln>
        </p:spPr>
      </p:pic>
      <p:sp>
        <p:nvSpPr>
          <p:cNvPr id="4" name="TextBox 3"/>
          <p:cNvSpPr txBox="1"/>
          <p:nvPr/>
        </p:nvSpPr>
        <p:spPr>
          <a:xfrm>
            <a:off x="1287463" y="6027738"/>
            <a:ext cx="6569075" cy="585787"/>
          </a:xfrm>
          <a:prstGeom prst="rect">
            <a:avLst/>
          </a:prstGeom>
          <a:noFill/>
        </p:spPr>
        <p:txBody>
          <a:bodyPr>
            <a:spAutoFit/>
          </a:bodyPr>
          <a:lstStyle/>
          <a:p>
            <a:pPr algn="ctr">
              <a:defRPr/>
            </a:pPr>
            <a:r>
              <a:rPr lang="en-US" sz="1600" i="1" dirty="0">
                <a:solidFill>
                  <a:schemeClr val="bg2"/>
                </a:solidFill>
                <a:latin typeface="+mn-lt"/>
              </a:rPr>
              <a:t>Among these women were Williamina Fleming, Annie Jump Cannon, Henrietta Swan Leavitt and Antonia Maury.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7890" name="Picture 1" descr="cepheid_data_plot_screena.jpg"/>
          <p:cNvPicPr>
            <a:picLocks noChangeAspect="1"/>
          </p:cNvPicPr>
          <p:nvPr/>
        </p:nvPicPr>
        <p:blipFill>
          <a:blip r:embed="rId3"/>
          <a:srcRect/>
          <a:stretch>
            <a:fillRect/>
          </a:stretch>
        </p:blipFill>
        <p:spPr bwMode="auto">
          <a:xfrm>
            <a:off x="447675" y="1004888"/>
            <a:ext cx="5556250" cy="3306762"/>
          </a:xfrm>
          <a:prstGeom prst="rect">
            <a:avLst/>
          </a:prstGeom>
          <a:noFill/>
          <a:ln w="9525">
            <a:noFill/>
            <a:miter lim="800000"/>
            <a:headEnd/>
            <a:tailEnd/>
          </a:ln>
        </p:spPr>
      </p:pic>
      <p:pic>
        <p:nvPicPr>
          <p:cNvPr id="33796" name="Picture 3"/>
          <p:cNvPicPr>
            <a:picLocks noChangeAspect="1"/>
          </p:cNvPicPr>
          <p:nvPr/>
        </p:nvPicPr>
        <p:blipFill>
          <a:blip r:embed="rId4"/>
          <a:srcRect/>
          <a:stretch>
            <a:fillRect/>
          </a:stretch>
        </p:blipFill>
        <p:spPr bwMode="auto">
          <a:xfrm>
            <a:off x="5180013" y="2579688"/>
            <a:ext cx="3695700" cy="3860800"/>
          </a:xfrm>
          <a:prstGeom prst="rect">
            <a:avLst/>
          </a:prstGeom>
          <a:noFill/>
          <a:ln w="9525">
            <a:solidFill>
              <a:schemeClr val="tx1"/>
            </a:solidFill>
            <a:miter lim="800000"/>
            <a:headEnd/>
            <a:tailEnd/>
          </a:ln>
          <a:effectLst>
            <a:outerShdw blurRad="50800" dist="38100" dir="4260000" sx="105000" sy="105000" algn="tl" rotWithShape="0">
              <a:srgbClr val="000000">
                <a:alpha val="43000"/>
              </a:srgbClr>
            </a:outerShdw>
          </a:effectLst>
        </p:spPr>
      </p:pic>
      <p:sp>
        <p:nvSpPr>
          <p:cNvPr id="37892" name="Title 4"/>
          <p:cNvSpPr>
            <a:spLocks noGrp="1"/>
          </p:cNvSpPr>
          <p:nvPr>
            <p:ph type="title"/>
          </p:nvPr>
        </p:nvSpPr>
        <p:spPr>
          <a:xfrm>
            <a:off x="457200" y="0"/>
            <a:ext cx="8229600" cy="828675"/>
          </a:xfrm>
        </p:spPr>
        <p:txBody>
          <a:bodyPr/>
          <a:lstStyle/>
          <a:p>
            <a:r>
              <a:rPr lang="en-US" smtClean="0">
                <a:ea typeface="ＭＳ Ｐゴシック" charset="-128"/>
                <a:cs typeface="ＭＳ Ｐゴシック" charset="-128"/>
              </a:rPr>
              <a:t>The Period-Luminosity Relationship</a:t>
            </a:r>
          </a:p>
        </p:txBody>
      </p:sp>
      <p:sp>
        <p:nvSpPr>
          <p:cNvPr id="7" name="TextBox 6"/>
          <p:cNvSpPr txBox="1"/>
          <p:nvPr/>
        </p:nvSpPr>
        <p:spPr>
          <a:xfrm>
            <a:off x="779463" y="4554538"/>
            <a:ext cx="4078287" cy="646112"/>
          </a:xfrm>
          <a:prstGeom prst="rect">
            <a:avLst/>
          </a:prstGeom>
          <a:noFill/>
        </p:spPr>
        <p:txBody>
          <a:bodyPr>
            <a:spAutoFit/>
          </a:bodyPr>
          <a:lstStyle/>
          <a:p>
            <a:pPr>
              <a:defRPr/>
            </a:pPr>
            <a:r>
              <a:rPr lang="en-US" i="1" dirty="0">
                <a:solidFill>
                  <a:srgbClr val="EEECE1"/>
                </a:solidFill>
                <a:latin typeface="+mn-lt"/>
              </a:rPr>
              <a:t>Example from the European Space Agency Science and Technology website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0"/>
            <a:ext cx="8229600" cy="828675"/>
          </a:xfrm>
        </p:spPr>
        <p:txBody>
          <a:bodyPr/>
          <a:lstStyle/>
          <a:p>
            <a:r>
              <a:rPr lang="en-US" smtClean="0">
                <a:ea typeface="ＭＳ Ｐゴシック" charset="-128"/>
                <a:cs typeface="ＭＳ Ｐゴシック" charset="-128"/>
              </a:rPr>
              <a:t>Cepheid Variables – stellar yardsticks</a:t>
            </a:r>
          </a:p>
        </p:txBody>
      </p:sp>
      <p:sp>
        <p:nvSpPr>
          <p:cNvPr id="3" name="Rectangle 2"/>
          <p:cNvSpPr/>
          <p:nvPr/>
        </p:nvSpPr>
        <p:spPr>
          <a:xfrm>
            <a:off x="439738" y="1016000"/>
            <a:ext cx="8264525" cy="923925"/>
          </a:xfrm>
          <a:prstGeom prst="rect">
            <a:avLst/>
          </a:prstGeom>
        </p:spPr>
        <p:txBody>
          <a:bodyPr>
            <a:spAutoFit/>
          </a:bodyPr>
          <a:lstStyle/>
          <a:p>
            <a:pPr fontAlgn="auto">
              <a:spcBef>
                <a:spcPts val="0"/>
              </a:spcBef>
              <a:spcAft>
                <a:spcPts val="0"/>
              </a:spcAft>
              <a:buClr>
                <a:srgbClr val="FFFF00"/>
              </a:buClr>
              <a:defRPr/>
            </a:pPr>
            <a:r>
              <a:rPr lang="en-US" dirty="0">
                <a:solidFill>
                  <a:schemeClr val="bg1"/>
                </a:solidFill>
                <a:latin typeface="+mn-lt"/>
              </a:rPr>
              <a:t>In 1924 Edwin Hubble discovered a Cepheid variable in the Andromeda Galaxy which helped us to find its distance and learn that it was outside our galaxy. Today, the HST can see </a:t>
            </a:r>
            <a:r>
              <a:rPr lang="en-US" dirty="0" err="1">
                <a:solidFill>
                  <a:schemeClr val="bg1"/>
                </a:solidFill>
                <a:latin typeface="+mn-lt"/>
              </a:rPr>
              <a:t>Cepheids</a:t>
            </a:r>
            <a:r>
              <a:rPr lang="en-US" dirty="0">
                <a:solidFill>
                  <a:schemeClr val="bg1"/>
                </a:solidFill>
                <a:latin typeface="+mn-lt"/>
              </a:rPr>
              <a:t> as far as the Virgo Cluster (50 million LY) .</a:t>
            </a:r>
          </a:p>
        </p:txBody>
      </p:sp>
      <p:grpSp>
        <p:nvGrpSpPr>
          <p:cNvPr id="39940" name="Group 9"/>
          <p:cNvGrpSpPr>
            <a:grpSpLocks/>
          </p:cNvGrpSpPr>
          <p:nvPr/>
        </p:nvGrpSpPr>
        <p:grpSpPr bwMode="auto">
          <a:xfrm>
            <a:off x="588963" y="2336800"/>
            <a:ext cx="7966075" cy="4191000"/>
            <a:chOff x="592666" y="2105025"/>
            <a:chExt cx="7967396" cy="4190974"/>
          </a:xfrm>
        </p:grpSpPr>
        <p:pic>
          <p:nvPicPr>
            <p:cNvPr id="39941" name="Picture 3" descr="Cepheid-in-M31.jpg"/>
            <p:cNvPicPr>
              <a:picLocks noChangeAspect="1"/>
            </p:cNvPicPr>
            <p:nvPr/>
          </p:nvPicPr>
          <p:blipFill>
            <a:blip r:embed="rId2"/>
            <a:srcRect/>
            <a:stretch>
              <a:fillRect/>
            </a:stretch>
          </p:blipFill>
          <p:spPr bwMode="auto">
            <a:xfrm>
              <a:off x="592666" y="2105025"/>
              <a:ext cx="2997200" cy="3770478"/>
            </a:xfrm>
            <a:prstGeom prst="rect">
              <a:avLst/>
            </a:prstGeom>
            <a:noFill/>
            <a:ln w="9525">
              <a:noFill/>
              <a:miter lim="800000"/>
              <a:headEnd/>
              <a:tailEnd/>
            </a:ln>
          </p:spPr>
        </p:pic>
        <p:pic>
          <p:nvPicPr>
            <p:cNvPr id="39942" name="Picture 5" descr="M100CphA.jpg"/>
            <p:cNvPicPr>
              <a:picLocks noChangeAspect="1"/>
            </p:cNvPicPr>
            <p:nvPr/>
          </p:nvPicPr>
          <p:blipFill>
            <a:blip r:embed="rId3"/>
            <a:srcRect/>
            <a:stretch>
              <a:fillRect/>
            </a:stretch>
          </p:blipFill>
          <p:spPr bwMode="auto">
            <a:xfrm>
              <a:off x="4161365" y="2122488"/>
              <a:ext cx="4398697" cy="3770312"/>
            </a:xfrm>
            <a:prstGeom prst="rect">
              <a:avLst/>
            </a:prstGeom>
            <a:noFill/>
            <a:ln w="9525">
              <a:noFill/>
              <a:miter lim="800000"/>
              <a:headEnd/>
              <a:tailEnd/>
            </a:ln>
          </p:spPr>
        </p:pic>
        <p:sp>
          <p:nvSpPr>
            <p:cNvPr id="7" name="TextBox 6"/>
            <p:cNvSpPr txBox="1"/>
            <p:nvPr/>
          </p:nvSpPr>
          <p:spPr>
            <a:xfrm>
              <a:off x="592666" y="5926114"/>
              <a:ext cx="2997697" cy="369885"/>
            </a:xfrm>
            <a:prstGeom prst="rect">
              <a:avLst/>
            </a:prstGeom>
            <a:noFill/>
          </p:spPr>
          <p:txBody>
            <a:bodyPr>
              <a:spAutoFit/>
            </a:bodyPr>
            <a:lstStyle/>
            <a:p>
              <a:pPr algn="ctr">
                <a:defRPr/>
              </a:pPr>
              <a:r>
                <a:rPr lang="en-US" i="1" dirty="0">
                  <a:solidFill>
                    <a:srgbClr val="EEECE1"/>
                  </a:solidFill>
                  <a:latin typeface="+mn-lt"/>
                </a:rPr>
                <a:t>Edwin Hubble’s image - 1923</a:t>
              </a:r>
            </a:p>
          </p:txBody>
        </p:sp>
        <p:sp>
          <p:nvSpPr>
            <p:cNvPr id="8" name="TextBox 7"/>
            <p:cNvSpPr txBox="1"/>
            <p:nvPr/>
          </p:nvSpPr>
          <p:spPr>
            <a:xfrm>
              <a:off x="4496975" y="5910239"/>
              <a:ext cx="3747121" cy="368298"/>
            </a:xfrm>
            <a:prstGeom prst="rect">
              <a:avLst/>
            </a:prstGeom>
            <a:noFill/>
          </p:spPr>
          <p:txBody>
            <a:bodyPr>
              <a:spAutoFit/>
            </a:bodyPr>
            <a:lstStyle/>
            <a:p>
              <a:pPr algn="ctr">
                <a:defRPr/>
              </a:pPr>
              <a:r>
                <a:rPr lang="en-US" i="1" dirty="0">
                  <a:solidFill>
                    <a:srgbClr val="EEECE1"/>
                  </a:solidFill>
                  <a:latin typeface="+mn-lt"/>
                </a:rPr>
                <a:t>Hubble Space Telescope image - 1994</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itle 3"/>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What can be learned from variable stars?</a:t>
            </a:r>
          </a:p>
        </p:txBody>
      </p:sp>
      <p:sp>
        <p:nvSpPr>
          <p:cNvPr id="7" name="TextBox 6"/>
          <p:cNvSpPr txBox="1">
            <a:spLocks noChangeArrowheads="1"/>
          </p:cNvSpPr>
          <p:nvPr/>
        </p:nvSpPr>
        <p:spPr bwMode="auto">
          <a:xfrm>
            <a:off x="1360487" y="1134974"/>
            <a:ext cx="6384925" cy="738187"/>
          </a:xfrm>
          <a:prstGeom prst="rect">
            <a:avLst/>
          </a:prstGeom>
          <a:noFill/>
          <a:ln w="9525">
            <a:noFill/>
            <a:miter lim="800000"/>
            <a:headEnd/>
            <a:tailEnd/>
          </a:ln>
        </p:spPr>
        <p:txBody>
          <a:bodyPr>
            <a:prstTxWarp prst="textNoShape">
              <a:avLst/>
            </a:prstTxWarp>
            <a:spAutoFit/>
          </a:bodyPr>
          <a:lstStyle/>
          <a:p>
            <a:pPr>
              <a:buClr>
                <a:srgbClr val="FFFF00"/>
              </a:buClr>
              <a:buFont typeface="Wingdings" charset="2"/>
              <a:buChar char="²"/>
            </a:pPr>
            <a:r>
              <a:rPr lang="en-US" sz="2400" dirty="0" smtClean="0">
                <a:solidFill>
                  <a:schemeClr val="bg2"/>
                </a:solidFill>
                <a:latin typeface="Calibri" charset="0"/>
              </a:rPr>
              <a:t> What is happening with them?</a:t>
            </a:r>
          </a:p>
          <a:p>
            <a:endParaRPr lang="en-US" dirty="0"/>
          </a:p>
        </p:txBody>
      </p:sp>
      <p:grpSp>
        <p:nvGrpSpPr>
          <p:cNvPr id="10" name="Group 9"/>
          <p:cNvGrpSpPr/>
          <p:nvPr/>
        </p:nvGrpSpPr>
        <p:grpSpPr>
          <a:xfrm>
            <a:off x="1436005" y="1843526"/>
            <a:ext cx="6433319" cy="4706759"/>
            <a:chOff x="1436005" y="1843526"/>
            <a:chExt cx="6433319" cy="4706759"/>
          </a:xfrm>
        </p:grpSpPr>
        <p:grpSp>
          <p:nvGrpSpPr>
            <p:cNvPr id="9" name="Group 8"/>
            <p:cNvGrpSpPr/>
            <p:nvPr/>
          </p:nvGrpSpPr>
          <p:grpSpPr>
            <a:xfrm>
              <a:off x="1436005" y="1843526"/>
              <a:ext cx="6233889" cy="4706759"/>
              <a:chOff x="1436005" y="1843526"/>
              <a:chExt cx="6233889" cy="4706759"/>
            </a:xfrm>
          </p:grpSpPr>
          <p:pic>
            <p:nvPicPr>
              <p:cNvPr id="5" name="Picture 4" descr="tycho_chandra.jpg"/>
              <p:cNvPicPr>
                <a:picLocks noChangeAspect="1"/>
              </p:cNvPicPr>
              <p:nvPr/>
            </p:nvPicPr>
            <p:blipFill>
              <a:blip r:embed="rId2"/>
              <a:stretch>
                <a:fillRect/>
              </a:stretch>
            </p:blipFill>
            <p:spPr>
              <a:xfrm>
                <a:off x="1638029" y="1843526"/>
                <a:ext cx="5829841" cy="3886561"/>
              </a:xfrm>
              <a:prstGeom prst="rect">
                <a:avLst/>
              </a:prstGeom>
            </p:spPr>
          </p:pic>
          <p:sp>
            <p:nvSpPr>
              <p:cNvPr id="6" name="TextBox 5"/>
              <p:cNvSpPr txBox="1"/>
              <p:nvPr/>
            </p:nvSpPr>
            <p:spPr>
              <a:xfrm>
                <a:off x="1436005" y="5811621"/>
                <a:ext cx="6233889" cy="738664"/>
              </a:xfrm>
              <a:prstGeom prst="rect">
                <a:avLst/>
              </a:prstGeom>
              <a:noFill/>
            </p:spPr>
            <p:txBody>
              <a:bodyPr wrap="square" rtlCol="0">
                <a:spAutoFit/>
              </a:bodyPr>
              <a:lstStyle/>
              <a:p>
                <a:r>
                  <a:rPr lang="en-US" sz="1400" i="1" dirty="0" smtClean="0">
                    <a:solidFill>
                      <a:srgbClr val="EEECE1"/>
                    </a:solidFill>
                    <a:latin typeface="+mn-lt"/>
                  </a:rPr>
                  <a:t>A composite of an X-ray image taken by the orbiting Chandra X-ray Observatory, an infrared image taken by the orbiting Spitzer Space Telescope, and an optical image taken by the 3.5-meter Calar Alto telescope located in southern Spain. </a:t>
                </a:r>
                <a:r>
                  <a:rPr lang="en-US" sz="1400" dirty="0" smtClean="0">
                    <a:solidFill>
                      <a:srgbClr val="EEECE1"/>
                    </a:solidFill>
                    <a:latin typeface="+mn-lt"/>
                  </a:rPr>
                  <a:t>29 Apr 2003</a:t>
                </a:r>
                <a:endParaRPr lang="en-US" sz="1400" i="1" dirty="0">
                  <a:solidFill>
                    <a:srgbClr val="EEECE1"/>
                  </a:solidFill>
                  <a:latin typeface="+mn-lt"/>
                </a:endParaRPr>
              </a:p>
            </p:txBody>
          </p:sp>
        </p:grpSp>
        <p:sp>
          <p:nvSpPr>
            <p:cNvPr id="8" name="TextBox 7"/>
            <p:cNvSpPr txBox="1"/>
            <p:nvPr/>
          </p:nvSpPr>
          <p:spPr>
            <a:xfrm>
              <a:off x="6003005" y="1866646"/>
              <a:ext cx="1866319" cy="369332"/>
            </a:xfrm>
            <a:prstGeom prst="rect">
              <a:avLst/>
            </a:prstGeom>
            <a:noFill/>
          </p:spPr>
          <p:txBody>
            <a:bodyPr wrap="square" rtlCol="0">
              <a:spAutoFit/>
            </a:bodyPr>
            <a:lstStyle/>
            <a:p>
              <a:r>
                <a:rPr lang="en-US" dirty="0" err="1" smtClean="0">
                  <a:solidFill>
                    <a:srgbClr val="EEECE1"/>
                  </a:solidFill>
                </a:rPr>
                <a:t>Tycho’s</a:t>
              </a:r>
              <a:r>
                <a:rPr lang="en-US" dirty="0" smtClean="0">
                  <a:solidFill>
                    <a:srgbClr val="EEECE1"/>
                  </a:solidFill>
                </a:rPr>
                <a:t> Star</a:t>
              </a:r>
              <a:endParaRPr lang="en-US" dirty="0">
                <a:solidFill>
                  <a:srgbClr val="EEECE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1125538" y="1447800"/>
            <a:ext cx="2892425" cy="2941638"/>
          </a:xfrm>
          <a:prstGeom prst="rect">
            <a:avLst/>
          </a:prstGeom>
          <a:noFill/>
          <a:ln w="9525">
            <a:noFill/>
            <a:miter lim="800000"/>
            <a:headEnd/>
            <a:tailEnd/>
          </a:ln>
        </p:spPr>
        <p:txBody>
          <a:bodyPr>
            <a:prstTxWarp prst="textNoShape">
              <a:avLst/>
            </a:prstTxWarp>
            <a:spAutoFit/>
          </a:bodyPr>
          <a:lstStyle/>
          <a:p>
            <a:pPr marL="417513" indent="-312738">
              <a:lnSpc>
                <a:spcPct val="90000"/>
              </a:lnSpc>
              <a:spcBef>
                <a:spcPts val="1200"/>
              </a:spcBef>
              <a:buClr>
                <a:srgbClr val="FFFF00"/>
              </a:buClr>
              <a:buSzPct val="100000"/>
              <a:buFont typeface="Wingdings" charset="2"/>
              <a:buChar char=""/>
              <a:tabLst>
                <a:tab pos="417513" algn="l"/>
                <a:tab pos="530225" algn="l"/>
                <a:tab pos="987425" algn="l"/>
                <a:tab pos="1444625" algn="l"/>
                <a:tab pos="1901825" algn="l"/>
                <a:tab pos="2359025" algn="l"/>
                <a:tab pos="2816225" algn="l"/>
                <a:tab pos="3273425" algn="l"/>
                <a:tab pos="3730625" algn="l"/>
                <a:tab pos="4187825" algn="l"/>
                <a:tab pos="4645025" algn="l"/>
                <a:tab pos="5102225" algn="l"/>
                <a:tab pos="5559425" algn="l"/>
                <a:tab pos="6016625" algn="l"/>
                <a:tab pos="6473825" algn="l"/>
                <a:tab pos="6931025" algn="l"/>
                <a:tab pos="7388225" algn="l"/>
                <a:tab pos="7845425" algn="l"/>
                <a:tab pos="8302625" algn="l"/>
                <a:tab pos="8759825" algn="l"/>
                <a:tab pos="9217025" algn="l"/>
              </a:tabLst>
            </a:pPr>
            <a:r>
              <a:rPr lang="en-US" sz="2400" dirty="0">
                <a:solidFill>
                  <a:srgbClr val="FFFFFF"/>
                </a:solidFill>
                <a:latin typeface="Calibri" charset="0"/>
              </a:rPr>
              <a:t>Pulsations</a:t>
            </a:r>
          </a:p>
          <a:p>
            <a:pPr marL="417513" indent="-312738">
              <a:lnSpc>
                <a:spcPct val="90000"/>
              </a:lnSpc>
              <a:spcBef>
                <a:spcPts val="1200"/>
              </a:spcBef>
              <a:buClr>
                <a:srgbClr val="FFFF00"/>
              </a:buClr>
              <a:buSzPct val="100000"/>
              <a:buFont typeface="Wingdings" charset="2"/>
              <a:buChar char=""/>
              <a:tabLst>
                <a:tab pos="417513" algn="l"/>
                <a:tab pos="530225" algn="l"/>
                <a:tab pos="987425" algn="l"/>
                <a:tab pos="1444625" algn="l"/>
                <a:tab pos="1901825" algn="l"/>
                <a:tab pos="2359025" algn="l"/>
                <a:tab pos="2816225" algn="l"/>
                <a:tab pos="3273425" algn="l"/>
                <a:tab pos="3730625" algn="l"/>
                <a:tab pos="4187825" algn="l"/>
                <a:tab pos="4645025" algn="l"/>
                <a:tab pos="5102225" algn="l"/>
                <a:tab pos="5559425" algn="l"/>
                <a:tab pos="6016625" algn="l"/>
                <a:tab pos="6473825" algn="l"/>
                <a:tab pos="6931025" algn="l"/>
                <a:tab pos="7388225" algn="l"/>
                <a:tab pos="7845425" algn="l"/>
                <a:tab pos="8302625" algn="l"/>
                <a:tab pos="8759825" algn="l"/>
                <a:tab pos="9217025" algn="l"/>
              </a:tabLst>
            </a:pPr>
            <a:r>
              <a:rPr lang="en-US" sz="2400" dirty="0">
                <a:solidFill>
                  <a:srgbClr val="FFFFFF"/>
                </a:solidFill>
                <a:latin typeface="Calibri" charset="0"/>
              </a:rPr>
              <a:t>Eclipses</a:t>
            </a:r>
          </a:p>
          <a:p>
            <a:pPr marL="417513" indent="-312738">
              <a:lnSpc>
                <a:spcPct val="90000"/>
              </a:lnSpc>
              <a:spcBef>
                <a:spcPts val="1200"/>
              </a:spcBef>
              <a:buClr>
                <a:srgbClr val="FFFF00"/>
              </a:buClr>
              <a:buSzPct val="100000"/>
              <a:buFont typeface="Wingdings" charset="2"/>
              <a:buChar char=""/>
              <a:tabLst>
                <a:tab pos="417513" algn="l"/>
                <a:tab pos="530225" algn="l"/>
                <a:tab pos="987425" algn="l"/>
                <a:tab pos="1444625" algn="l"/>
                <a:tab pos="1901825" algn="l"/>
                <a:tab pos="2359025" algn="l"/>
                <a:tab pos="2816225" algn="l"/>
                <a:tab pos="3273425" algn="l"/>
                <a:tab pos="3730625" algn="l"/>
                <a:tab pos="4187825" algn="l"/>
                <a:tab pos="4645025" algn="l"/>
                <a:tab pos="5102225" algn="l"/>
                <a:tab pos="5559425" algn="l"/>
                <a:tab pos="6016625" algn="l"/>
                <a:tab pos="6473825" algn="l"/>
                <a:tab pos="6931025" algn="l"/>
                <a:tab pos="7388225" algn="l"/>
                <a:tab pos="7845425" algn="l"/>
                <a:tab pos="8302625" algn="l"/>
                <a:tab pos="8759825" algn="l"/>
                <a:tab pos="9217025" algn="l"/>
              </a:tabLst>
            </a:pPr>
            <a:r>
              <a:rPr lang="en-US" sz="2400" dirty="0">
                <a:solidFill>
                  <a:srgbClr val="FFFFFF"/>
                </a:solidFill>
                <a:latin typeface="Calibri" charset="0"/>
              </a:rPr>
              <a:t>Spots</a:t>
            </a:r>
          </a:p>
          <a:p>
            <a:pPr marL="417513" indent="-312738">
              <a:lnSpc>
                <a:spcPct val="90000"/>
              </a:lnSpc>
              <a:spcBef>
                <a:spcPts val="1200"/>
              </a:spcBef>
              <a:buClr>
                <a:srgbClr val="FFFF00"/>
              </a:buClr>
              <a:buSzPct val="100000"/>
              <a:buFont typeface="Wingdings" charset="2"/>
              <a:buChar char=""/>
              <a:tabLst>
                <a:tab pos="417513" algn="l"/>
                <a:tab pos="530225" algn="l"/>
                <a:tab pos="987425" algn="l"/>
                <a:tab pos="1444625" algn="l"/>
                <a:tab pos="1901825" algn="l"/>
                <a:tab pos="2359025" algn="l"/>
                <a:tab pos="2816225" algn="l"/>
                <a:tab pos="3273425" algn="l"/>
                <a:tab pos="3730625" algn="l"/>
                <a:tab pos="4187825" algn="l"/>
                <a:tab pos="4645025" algn="l"/>
                <a:tab pos="5102225" algn="l"/>
                <a:tab pos="5559425" algn="l"/>
                <a:tab pos="6016625" algn="l"/>
                <a:tab pos="6473825" algn="l"/>
                <a:tab pos="6931025" algn="l"/>
                <a:tab pos="7388225" algn="l"/>
                <a:tab pos="7845425" algn="l"/>
                <a:tab pos="8302625" algn="l"/>
                <a:tab pos="8759825" algn="l"/>
                <a:tab pos="9217025" algn="l"/>
              </a:tabLst>
            </a:pPr>
            <a:r>
              <a:rPr lang="en-US" sz="2400" dirty="0">
                <a:solidFill>
                  <a:srgbClr val="FFFFFF"/>
                </a:solidFill>
                <a:latin typeface="Calibri" charset="0"/>
              </a:rPr>
              <a:t>Dust</a:t>
            </a:r>
          </a:p>
          <a:p>
            <a:pPr marL="417513" indent="-312738">
              <a:lnSpc>
                <a:spcPct val="90000"/>
              </a:lnSpc>
              <a:spcBef>
                <a:spcPts val="1200"/>
              </a:spcBef>
              <a:buClr>
                <a:srgbClr val="FFFF00"/>
              </a:buClr>
              <a:buSzPct val="100000"/>
              <a:buFont typeface="Wingdings" charset="2"/>
              <a:buChar char=""/>
              <a:tabLst>
                <a:tab pos="417513" algn="l"/>
                <a:tab pos="530225" algn="l"/>
                <a:tab pos="987425" algn="l"/>
                <a:tab pos="1444625" algn="l"/>
                <a:tab pos="1901825" algn="l"/>
                <a:tab pos="2359025" algn="l"/>
                <a:tab pos="2816225" algn="l"/>
                <a:tab pos="3273425" algn="l"/>
                <a:tab pos="3730625" algn="l"/>
                <a:tab pos="4187825" algn="l"/>
                <a:tab pos="4645025" algn="l"/>
                <a:tab pos="5102225" algn="l"/>
                <a:tab pos="5559425" algn="l"/>
                <a:tab pos="6016625" algn="l"/>
                <a:tab pos="6473825" algn="l"/>
                <a:tab pos="6931025" algn="l"/>
                <a:tab pos="7388225" algn="l"/>
                <a:tab pos="7845425" algn="l"/>
                <a:tab pos="8302625" algn="l"/>
                <a:tab pos="8759825" algn="l"/>
                <a:tab pos="9217025" algn="l"/>
              </a:tabLst>
            </a:pPr>
            <a:r>
              <a:rPr lang="en-US" sz="2400" dirty="0">
                <a:solidFill>
                  <a:srgbClr val="FFFFFF"/>
                </a:solidFill>
                <a:latin typeface="Calibri" charset="0"/>
              </a:rPr>
              <a:t>Eruptions</a:t>
            </a:r>
          </a:p>
          <a:p>
            <a:pPr marL="417513" indent="-312738">
              <a:lnSpc>
                <a:spcPct val="90000"/>
              </a:lnSpc>
              <a:spcBef>
                <a:spcPts val="1200"/>
              </a:spcBef>
              <a:buClr>
                <a:srgbClr val="FFFF00"/>
              </a:buClr>
              <a:buSzPct val="100000"/>
              <a:buFont typeface="Wingdings" charset="2"/>
              <a:buChar char=""/>
              <a:tabLst>
                <a:tab pos="417513" algn="l"/>
                <a:tab pos="530225" algn="l"/>
                <a:tab pos="987425" algn="l"/>
                <a:tab pos="1444625" algn="l"/>
                <a:tab pos="1901825" algn="l"/>
                <a:tab pos="2359025" algn="l"/>
                <a:tab pos="2816225" algn="l"/>
                <a:tab pos="3273425" algn="l"/>
                <a:tab pos="3730625" algn="l"/>
                <a:tab pos="4187825" algn="l"/>
                <a:tab pos="4645025" algn="l"/>
                <a:tab pos="5102225" algn="l"/>
                <a:tab pos="5559425" algn="l"/>
                <a:tab pos="6016625" algn="l"/>
                <a:tab pos="6473825" algn="l"/>
                <a:tab pos="6931025" algn="l"/>
                <a:tab pos="7388225" algn="l"/>
                <a:tab pos="7845425" algn="l"/>
                <a:tab pos="8302625" algn="l"/>
                <a:tab pos="8759825" algn="l"/>
                <a:tab pos="9217025" algn="l"/>
              </a:tabLst>
            </a:pPr>
            <a:r>
              <a:rPr lang="en-US" sz="2400" dirty="0">
                <a:solidFill>
                  <a:srgbClr val="FFFFFF"/>
                </a:solidFill>
                <a:latin typeface="Calibri" charset="0"/>
              </a:rPr>
              <a:t>Explosions</a:t>
            </a:r>
          </a:p>
        </p:txBody>
      </p:sp>
      <p:sp>
        <p:nvSpPr>
          <p:cNvPr id="43011" name="Title 3"/>
          <p:cNvSpPr>
            <a:spLocks noGrp="1"/>
          </p:cNvSpPr>
          <p:nvPr>
            <p:ph type="title"/>
          </p:nvPr>
        </p:nvSpPr>
        <p:spPr>
          <a:xfrm>
            <a:off x="438150" y="0"/>
            <a:ext cx="8229600" cy="828675"/>
          </a:xfrm>
        </p:spPr>
        <p:txBody>
          <a:bodyPr/>
          <a:lstStyle/>
          <a:p>
            <a:r>
              <a:rPr lang="en-US" smtClean="0">
                <a:ea typeface="ＭＳ Ｐゴシック" charset="-128"/>
                <a:cs typeface="ＭＳ Ｐゴシック" charset="-128"/>
              </a:rPr>
              <a:t>Why do variable stars vary?</a:t>
            </a:r>
          </a:p>
        </p:txBody>
      </p:sp>
      <p:grpSp>
        <p:nvGrpSpPr>
          <p:cNvPr id="6" name="Group 5"/>
          <p:cNvGrpSpPr/>
          <p:nvPr/>
        </p:nvGrpSpPr>
        <p:grpSpPr>
          <a:xfrm>
            <a:off x="3454400" y="1536700"/>
            <a:ext cx="5207000" cy="2730500"/>
            <a:chOff x="3454400" y="1536700"/>
            <a:chExt cx="5207000" cy="2730500"/>
          </a:xfrm>
        </p:grpSpPr>
        <p:sp>
          <p:nvSpPr>
            <p:cNvPr id="4" name="Right Brace 3"/>
            <p:cNvSpPr/>
            <p:nvPr/>
          </p:nvSpPr>
          <p:spPr>
            <a:xfrm>
              <a:off x="3454400" y="1536700"/>
              <a:ext cx="444500" cy="27305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4064000" y="2717800"/>
              <a:ext cx="4597400" cy="461665"/>
            </a:xfrm>
            <a:prstGeom prst="rect">
              <a:avLst/>
            </a:prstGeom>
            <a:noFill/>
          </p:spPr>
          <p:txBody>
            <a:bodyPr wrap="square" rtlCol="0">
              <a:spAutoFit/>
            </a:bodyPr>
            <a:lstStyle/>
            <a:p>
              <a:r>
                <a:rPr lang="en-US" sz="2400" dirty="0" smtClean="0">
                  <a:solidFill>
                    <a:srgbClr val="EEECE1"/>
                  </a:solidFill>
                  <a:latin typeface="+mn-lt"/>
                </a:rPr>
                <a:t>…or some combination of these</a:t>
              </a:r>
              <a:endParaRPr lang="en-US" sz="2400" dirty="0">
                <a:solidFill>
                  <a:srgbClr val="EEECE1"/>
                </a:solidFill>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5" name="TextBox 3"/>
          <p:cNvSpPr txBox="1">
            <a:spLocks noChangeArrowheads="1"/>
          </p:cNvSpPr>
          <p:nvPr/>
        </p:nvSpPr>
        <p:spPr bwMode="auto">
          <a:xfrm>
            <a:off x="1017997" y="1054100"/>
            <a:ext cx="7063555" cy="1815882"/>
          </a:xfrm>
          <a:prstGeom prst="rect">
            <a:avLst/>
          </a:prstGeom>
          <a:noFill/>
          <a:ln w="9525">
            <a:noFill/>
            <a:miter lim="800000"/>
            <a:headEnd/>
            <a:tailEnd/>
          </a:ln>
        </p:spPr>
        <p:txBody>
          <a:bodyPr wrap="square">
            <a:prstTxWarp prst="textNoShape">
              <a:avLst/>
            </a:prstTxWarp>
            <a:spAutoFit/>
          </a:bodyPr>
          <a:lstStyle/>
          <a:p>
            <a:pPr>
              <a:buClr>
                <a:srgbClr val="FFFF00"/>
              </a:buClr>
              <a:buFont typeface="Wingdings" charset="2"/>
              <a:buChar char=""/>
            </a:pPr>
            <a:r>
              <a:rPr lang="en-US" sz="2200" dirty="0">
                <a:solidFill>
                  <a:schemeClr val="bg1"/>
                </a:solidFill>
                <a:latin typeface="Calibri" charset="0"/>
              </a:rPr>
              <a:t> Star actually expands and contracts</a:t>
            </a:r>
          </a:p>
          <a:p>
            <a:pPr>
              <a:buClr>
                <a:srgbClr val="FFFF00"/>
              </a:buClr>
              <a:buFont typeface="Wingdings" charset="2"/>
              <a:buChar char=""/>
            </a:pPr>
            <a:r>
              <a:rPr lang="en-US" sz="2200" dirty="0">
                <a:solidFill>
                  <a:schemeClr val="bg1"/>
                </a:solidFill>
                <a:latin typeface="Calibri" charset="0"/>
              </a:rPr>
              <a:t> Many different subclasses</a:t>
            </a:r>
          </a:p>
          <a:p>
            <a:pPr>
              <a:buClr>
                <a:srgbClr val="FFFF00"/>
              </a:buClr>
              <a:buFont typeface="Wingdings" charset="2"/>
              <a:buChar char=""/>
            </a:pPr>
            <a:r>
              <a:rPr lang="en-US" sz="2200" dirty="0">
                <a:solidFill>
                  <a:schemeClr val="bg1"/>
                </a:solidFill>
                <a:latin typeface="Calibri" charset="0"/>
              </a:rPr>
              <a:t> Radial and Non-Radial modes of pulsation</a:t>
            </a:r>
          </a:p>
          <a:p>
            <a:pPr>
              <a:buClr>
                <a:srgbClr val="FFFF00"/>
              </a:buClr>
              <a:buFont typeface="Wingdings" charset="2"/>
              <a:buChar char=""/>
            </a:pPr>
            <a:r>
              <a:rPr lang="en-US" sz="2200" dirty="0">
                <a:solidFill>
                  <a:schemeClr val="bg1"/>
                </a:solidFill>
                <a:latin typeface="Calibri" charset="0"/>
              </a:rPr>
              <a:t> Period range from hours (ZZ </a:t>
            </a:r>
            <a:r>
              <a:rPr lang="en-US" sz="2200" dirty="0" err="1">
                <a:solidFill>
                  <a:schemeClr val="bg1"/>
                </a:solidFill>
                <a:latin typeface="Calibri" charset="0"/>
              </a:rPr>
              <a:t>Cet</a:t>
            </a:r>
            <a:r>
              <a:rPr lang="en-US" sz="2200" dirty="0">
                <a:solidFill>
                  <a:schemeClr val="bg1"/>
                </a:solidFill>
                <a:latin typeface="Calibri" charset="0"/>
              </a:rPr>
              <a:t>) to years (</a:t>
            </a:r>
            <a:r>
              <a:rPr lang="en-US" sz="2200" dirty="0" err="1">
                <a:solidFill>
                  <a:schemeClr val="bg1"/>
                </a:solidFill>
                <a:latin typeface="Calibri" charset="0"/>
              </a:rPr>
              <a:t>Miras</a:t>
            </a:r>
            <a:r>
              <a:rPr lang="en-US" sz="2200" dirty="0">
                <a:solidFill>
                  <a:schemeClr val="bg1"/>
                </a:solidFill>
                <a:latin typeface="Calibri" charset="0"/>
              </a:rPr>
              <a:t>)</a:t>
            </a:r>
            <a:endParaRPr lang="en-US" sz="2200" dirty="0">
              <a:latin typeface="Calibri" charset="0"/>
            </a:endParaRPr>
          </a:p>
          <a:p>
            <a:pPr>
              <a:buClr>
                <a:srgbClr val="FFFF00"/>
              </a:buClr>
              <a:buFont typeface="Wingdings" charset="2"/>
              <a:buChar char=""/>
            </a:pPr>
            <a:endParaRPr lang="en-US" sz="2400" dirty="0">
              <a:latin typeface="Calibri" charset="0"/>
            </a:endParaRPr>
          </a:p>
        </p:txBody>
      </p:sp>
      <p:sp>
        <p:nvSpPr>
          <p:cNvPr id="44036" name="Title 4"/>
          <p:cNvSpPr>
            <a:spLocks noGrp="1"/>
          </p:cNvSpPr>
          <p:nvPr>
            <p:ph type="title"/>
          </p:nvPr>
        </p:nvSpPr>
        <p:spPr>
          <a:xfrm>
            <a:off x="438150" y="0"/>
            <a:ext cx="8229600" cy="828675"/>
          </a:xfrm>
        </p:spPr>
        <p:txBody>
          <a:bodyPr/>
          <a:lstStyle/>
          <a:p>
            <a:r>
              <a:rPr lang="en-US" smtClean="0">
                <a:ea typeface="ＭＳ Ｐゴシック" charset="-128"/>
                <a:cs typeface="ＭＳ Ｐゴシック" charset="-128"/>
              </a:rPr>
              <a:t>Why do variable stars vary?  - Pulsations</a:t>
            </a:r>
          </a:p>
        </p:txBody>
      </p:sp>
      <p:sp>
        <p:nvSpPr>
          <p:cNvPr id="44034" name="TextBox 2"/>
          <p:cNvSpPr txBox="1">
            <a:spLocks noChangeArrowheads="1"/>
          </p:cNvSpPr>
          <p:nvPr/>
        </p:nvSpPr>
        <p:spPr bwMode="auto">
          <a:xfrm>
            <a:off x="4892547" y="5763905"/>
            <a:ext cx="3674916" cy="567295"/>
          </a:xfrm>
          <a:prstGeom prst="rect">
            <a:avLst/>
          </a:prstGeom>
          <a:noFill/>
          <a:ln w="9525">
            <a:noFill/>
            <a:miter lim="800000"/>
            <a:headEnd/>
            <a:tailEnd/>
          </a:ln>
        </p:spPr>
        <p:txBody>
          <a:bodyPr wrap="square">
            <a:prstTxWarp prst="textNoShape">
              <a:avLst/>
            </a:prstTxWarp>
            <a:spAutoFit/>
          </a:bodyPr>
          <a:lstStyle/>
          <a:p>
            <a:pPr algn="ctr"/>
            <a:r>
              <a:rPr lang="en-US" sz="1600" dirty="0">
                <a:solidFill>
                  <a:schemeClr val="bg1"/>
                </a:solidFill>
                <a:latin typeface="Calibri" charset="0"/>
              </a:rPr>
              <a:t> </a:t>
            </a:r>
            <a:r>
              <a:rPr lang="en-US" sz="1400" dirty="0">
                <a:solidFill>
                  <a:schemeClr val="bg1"/>
                </a:solidFill>
                <a:latin typeface="Calibri" charset="0"/>
              </a:rPr>
              <a:t>from John Moore’s University, Liverpool</a:t>
            </a:r>
            <a:br>
              <a:rPr lang="en-US" sz="1400" dirty="0">
                <a:solidFill>
                  <a:schemeClr val="bg1"/>
                </a:solidFill>
                <a:latin typeface="Calibri" charset="0"/>
              </a:rPr>
            </a:br>
            <a:r>
              <a:rPr lang="en-US" sz="1400" dirty="0">
                <a:solidFill>
                  <a:schemeClr val="bg1"/>
                </a:solidFill>
                <a:latin typeface="Calibri" charset="0"/>
              </a:rPr>
              <a:t> (http://</a:t>
            </a:r>
            <a:r>
              <a:rPr lang="en-US" sz="1400" dirty="0" err="1" smtClean="0">
                <a:solidFill>
                  <a:schemeClr val="bg1"/>
                </a:solidFill>
                <a:latin typeface="Calibri" charset="0"/>
              </a:rPr>
              <a:t>www.schoolsobservatory.org.uk</a:t>
            </a:r>
            <a:r>
              <a:rPr lang="en-US" sz="1400" dirty="0" smtClean="0">
                <a:solidFill>
                  <a:schemeClr val="bg1"/>
                </a:solidFill>
                <a:latin typeface="Calibri" charset="0"/>
              </a:rPr>
              <a:t>)</a:t>
            </a:r>
            <a:endParaRPr lang="en-US" sz="1400" dirty="0">
              <a:solidFill>
                <a:schemeClr val="bg1"/>
              </a:solidFill>
              <a:latin typeface="Calibri" charset="0"/>
            </a:endParaRPr>
          </a:p>
        </p:txBody>
      </p:sp>
      <p:pic>
        <p:nvPicPr>
          <p:cNvPr id="44037" name="Picture 5" descr="/Users/sara/Desktop/CosmosTalk/current_version/varstar.gif">
            <a:hlinkClick r:id="" action="ppaction://media"/>
          </p:cNvPr>
          <p:cNvPicPr/>
          <p:nvPr>
            <a:videoFile r:link="rId1"/>
          </p:nvPr>
        </p:nvPicPr>
        <p:blipFill>
          <a:blip r:embed="rId3"/>
          <a:srcRect/>
          <a:stretch>
            <a:fillRect/>
          </a:stretch>
        </p:blipFill>
        <p:spPr bwMode="auto">
          <a:xfrm>
            <a:off x="5214370" y="3411231"/>
            <a:ext cx="3048000" cy="2286000"/>
          </a:xfrm>
          <a:prstGeom prst="rect">
            <a:avLst/>
          </a:prstGeom>
          <a:noFill/>
          <a:ln w="9525">
            <a:noFill/>
            <a:miter lim="800000"/>
            <a:headEnd/>
            <a:tailEnd/>
          </a:ln>
        </p:spPr>
      </p:pic>
      <p:pic>
        <p:nvPicPr>
          <p:cNvPr id="6" name="Picture 5" descr="omicet.jpg"/>
          <p:cNvPicPr>
            <a:picLocks noChangeAspect="1"/>
          </p:cNvPicPr>
          <p:nvPr/>
        </p:nvPicPr>
        <p:blipFill>
          <a:blip r:embed="rId4"/>
          <a:stretch>
            <a:fillRect/>
          </a:stretch>
        </p:blipFill>
        <p:spPr>
          <a:xfrm>
            <a:off x="1032464" y="3430476"/>
            <a:ext cx="3912827" cy="22368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800" fill="hold"/>
                                        <p:tgtEl>
                                          <p:spTgt spid="440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display="0">
                  <p:stCondLst>
                    <p:cond delay="indefinite"/>
                  </p:stCondLst>
                  <p:endCondLst>
                    <p:cond evt="onNext" delay="0">
                      <p:tgtEl>
                        <p:sldTgt/>
                      </p:tgtEl>
                    </p:cond>
                    <p:cond evt="onPrev" delay="0">
                      <p:tgtEl>
                        <p:sldTgt/>
                      </p:tgtEl>
                    </p:cond>
                  </p:endCondLst>
                </p:cTn>
                <p:tgtEl>
                  <p:spTgt spid="44037"/>
                </p:tgtEl>
              </p:cMediaNode>
            </p:video>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9" name="Title 4"/>
          <p:cNvSpPr>
            <a:spLocks noGrp="1"/>
          </p:cNvSpPr>
          <p:nvPr>
            <p:ph type="title"/>
          </p:nvPr>
        </p:nvSpPr>
        <p:spPr>
          <a:xfrm>
            <a:off x="438150" y="0"/>
            <a:ext cx="8229600" cy="828675"/>
          </a:xfrm>
        </p:spPr>
        <p:txBody>
          <a:bodyPr/>
          <a:lstStyle/>
          <a:p>
            <a:r>
              <a:rPr lang="en-US" dirty="0" smtClean="0">
                <a:ea typeface="ＭＳ Ｐゴシック" charset="-128"/>
                <a:cs typeface="ＭＳ Ｐゴシック" charset="-128"/>
              </a:rPr>
              <a:t>Why do variable stars vary?  - Eclipses</a:t>
            </a:r>
          </a:p>
        </p:txBody>
      </p:sp>
      <p:sp>
        <p:nvSpPr>
          <p:cNvPr id="45058" name="Rectangle 5"/>
          <p:cNvSpPr>
            <a:spLocks noChangeArrowheads="1"/>
          </p:cNvSpPr>
          <p:nvPr/>
        </p:nvSpPr>
        <p:spPr bwMode="auto">
          <a:xfrm>
            <a:off x="294091" y="5747913"/>
            <a:ext cx="4290609" cy="523220"/>
          </a:xfrm>
          <a:prstGeom prst="rect">
            <a:avLst/>
          </a:prstGeom>
          <a:noFill/>
          <a:ln w="9525">
            <a:noFill/>
            <a:miter lim="800000"/>
            <a:headEnd/>
            <a:tailEnd/>
          </a:ln>
        </p:spPr>
        <p:txBody>
          <a:bodyPr wrap="square">
            <a:prstTxWarp prst="textNoShape">
              <a:avLst/>
            </a:prstTxWarp>
            <a:spAutoFit/>
          </a:bodyPr>
          <a:lstStyle/>
          <a:p>
            <a:pPr algn="ctr"/>
            <a:r>
              <a:rPr lang="en-US" sz="1400" i="1" dirty="0">
                <a:solidFill>
                  <a:schemeClr val="bg1"/>
                </a:solidFill>
                <a:latin typeface="Calibri" charset="0"/>
              </a:rPr>
              <a:t> from John Moore’s University, Liverpool</a:t>
            </a:r>
            <a:br>
              <a:rPr lang="en-US" sz="1400" i="1" dirty="0">
                <a:solidFill>
                  <a:schemeClr val="bg1"/>
                </a:solidFill>
                <a:latin typeface="Calibri" charset="0"/>
              </a:rPr>
            </a:br>
            <a:r>
              <a:rPr lang="en-US" sz="1400" i="1" dirty="0">
                <a:solidFill>
                  <a:schemeClr val="bg1"/>
                </a:solidFill>
                <a:latin typeface="Calibri" charset="0"/>
              </a:rPr>
              <a:t> (http://</a:t>
            </a:r>
            <a:r>
              <a:rPr lang="en-US" sz="1400" i="1" dirty="0" err="1" smtClean="0">
                <a:solidFill>
                  <a:schemeClr val="bg1"/>
                </a:solidFill>
                <a:latin typeface="Calibri" charset="0"/>
              </a:rPr>
              <a:t>www.schoolsobservatory.org.uk</a:t>
            </a:r>
            <a:r>
              <a:rPr lang="en-US" sz="1400" i="1" dirty="0" smtClean="0">
                <a:solidFill>
                  <a:schemeClr val="bg1"/>
                </a:solidFill>
                <a:latin typeface="Calibri" charset="0"/>
              </a:rPr>
              <a:t>)</a:t>
            </a:r>
            <a:endParaRPr lang="en-US" sz="1400" i="1" dirty="0">
              <a:solidFill>
                <a:schemeClr val="bg1"/>
              </a:solidFill>
              <a:latin typeface="Calibri" charset="0"/>
            </a:endParaRPr>
          </a:p>
        </p:txBody>
      </p:sp>
      <p:pic>
        <p:nvPicPr>
          <p:cNvPr id="45060" name="Picture 4" descr="/Users/sara/Desktop/CosmosTalk/current_version/binary_anim.gif">
            <a:hlinkClick r:id="" action="ppaction://media"/>
          </p:cNvPr>
          <p:cNvPicPr/>
          <p:nvPr>
            <a:videoFile r:link="rId1"/>
          </p:nvPr>
        </p:nvPicPr>
        <p:blipFill>
          <a:blip r:embed="rId3"/>
          <a:srcRect/>
          <a:stretch>
            <a:fillRect/>
          </a:stretch>
        </p:blipFill>
        <p:spPr bwMode="auto">
          <a:xfrm>
            <a:off x="752797" y="3141819"/>
            <a:ext cx="3384550" cy="2538413"/>
          </a:xfrm>
          <a:prstGeom prst="rect">
            <a:avLst/>
          </a:prstGeom>
          <a:noFill/>
          <a:ln w="9525">
            <a:noFill/>
            <a:miter lim="800000"/>
            <a:headEnd/>
            <a:tailEnd/>
          </a:ln>
        </p:spPr>
      </p:pic>
      <p:sp>
        <p:nvSpPr>
          <p:cNvPr id="5" name="TextBox 4"/>
          <p:cNvSpPr txBox="1"/>
          <p:nvPr/>
        </p:nvSpPr>
        <p:spPr>
          <a:xfrm>
            <a:off x="269875" y="1046163"/>
            <a:ext cx="8559800" cy="1138773"/>
          </a:xfrm>
          <a:prstGeom prst="rect">
            <a:avLst/>
          </a:prstGeom>
          <a:noFill/>
        </p:spPr>
        <p:txBody>
          <a:bodyPr wrap="square" rtlCol="0">
            <a:spAutoFit/>
          </a:bodyPr>
          <a:lstStyle/>
          <a:p>
            <a:pPr>
              <a:buClr>
                <a:srgbClr val="FFFF00"/>
              </a:buClr>
              <a:buFont typeface="Wingdings" charset="2"/>
              <a:buChar char="²"/>
            </a:pPr>
            <a:r>
              <a:rPr lang="en-US" sz="2400" dirty="0" smtClean="0">
                <a:solidFill>
                  <a:srgbClr val="EEECE1"/>
                </a:solidFill>
                <a:latin typeface="+mn-lt"/>
              </a:rPr>
              <a:t> </a:t>
            </a:r>
            <a:r>
              <a:rPr lang="en-US" sz="2200" dirty="0" smtClean="0">
                <a:solidFill>
                  <a:srgbClr val="EEECE1"/>
                </a:solidFill>
                <a:latin typeface="+mn-lt"/>
              </a:rPr>
              <a:t>Two or more stars rotating about one another in our line-of-sight</a:t>
            </a:r>
          </a:p>
          <a:p>
            <a:pPr>
              <a:buClr>
                <a:srgbClr val="FFFF00"/>
              </a:buClr>
              <a:buFont typeface="Wingdings" charset="2"/>
              <a:buChar char="²"/>
            </a:pPr>
            <a:r>
              <a:rPr lang="en-US" sz="2200" dirty="0" smtClean="0">
                <a:solidFill>
                  <a:srgbClr val="EEECE1"/>
                </a:solidFill>
                <a:latin typeface="+mn-lt"/>
              </a:rPr>
              <a:t> Often unequal depth eclipses</a:t>
            </a:r>
          </a:p>
          <a:p>
            <a:pPr>
              <a:buClr>
                <a:srgbClr val="FFFF00"/>
              </a:buClr>
              <a:buFont typeface="Wingdings" charset="2"/>
              <a:buChar char="²"/>
            </a:pPr>
            <a:r>
              <a:rPr lang="en-US" sz="2200" dirty="0" smtClean="0">
                <a:solidFill>
                  <a:srgbClr val="EEECE1"/>
                </a:solidFill>
                <a:latin typeface="+mn-lt"/>
              </a:rPr>
              <a:t> Can glean information on mass, period, and the size of the stars</a:t>
            </a:r>
          </a:p>
        </p:txBody>
      </p:sp>
      <p:grpSp>
        <p:nvGrpSpPr>
          <p:cNvPr id="9" name="Group 8"/>
          <p:cNvGrpSpPr/>
          <p:nvPr/>
        </p:nvGrpSpPr>
        <p:grpSpPr>
          <a:xfrm>
            <a:off x="4584700" y="3040518"/>
            <a:ext cx="3951306" cy="3014418"/>
            <a:chOff x="4584700" y="3040518"/>
            <a:chExt cx="3951306" cy="3014418"/>
          </a:xfrm>
        </p:grpSpPr>
        <p:pic>
          <p:nvPicPr>
            <p:cNvPr id="6" name="Picture 5" descr="betaper.jpg"/>
            <p:cNvPicPr>
              <a:picLocks noChangeAspect="1"/>
            </p:cNvPicPr>
            <p:nvPr/>
          </p:nvPicPr>
          <p:blipFill>
            <a:blip r:embed="rId4"/>
            <a:stretch>
              <a:fillRect/>
            </a:stretch>
          </p:blipFill>
          <p:spPr>
            <a:xfrm>
              <a:off x="4584700" y="3796107"/>
              <a:ext cx="3951306" cy="2258829"/>
            </a:xfrm>
            <a:prstGeom prst="rect">
              <a:avLst/>
            </a:prstGeom>
          </p:spPr>
        </p:pic>
        <p:sp>
          <p:nvSpPr>
            <p:cNvPr id="7" name="TextBox 6"/>
            <p:cNvSpPr txBox="1"/>
            <p:nvPr/>
          </p:nvSpPr>
          <p:spPr>
            <a:xfrm>
              <a:off x="4584700" y="3040518"/>
              <a:ext cx="3919557" cy="654287"/>
            </a:xfrm>
            <a:prstGeom prst="rect">
              <a:avLst/>
            </a:prstGeom>
            <a:noFill/>
          </p:spPr>
          <p:txBody>
            <a:bodyPr wrap="square" rtlCol="0">
              <a:spAutoFit/>
            </a:bodyPr>
            <a:lstStyle/>
            <a:p>
              <a:pPr algn="ctr"/>
              <a:r>
                <a:rPr lang="en-US" dirty="0" smtClean="0">
                  <a:solidFill>
                    <a:srgbClr val="EEECE1"/>
                  </a:solidFill>
                  <a:latin typeface="+mn-lt"/>
                </a:rPr>
                <a:t>Phase plot of beta </a:t>
              </a:r>
              <a:r>
                <a:rPr lang="en-US" dirty="0" err="1" smtClean="0">
                  <a:solidFill>
                    <a:srgbClr val="EEECE1"/>
                  </a:solidFill>
                  <a:latin typeface="+mn-lt"/>
                </a:rPr>
                <a:t>Perseus</a:t>
              </a:r>
              <a:r>
                <a:rPr lang="en-US" dirty="0" smtClean="0">
                  <a:solidFill>
                    <a:srgbClr val="EEECE1"/>
                  </a:solidFill>
                  <a:latin typeface="+mn-lt"/>
                </a:rPr>
                <a:t> </a:t>
              </a:r>
            </a:p>
            <a:p>
              <a:pPr algn="ctr"/>
              <a:r>
                <a:rPr lang="en-US" dirty="0" smtClean="0">
                  <a:solidFill>
                    <a:srgbClr val="EEECE1"/>
                  </a:solidFill>
                  <a:latin typeface="+mn-lt"/>
                </a:rPr>
                <a:t>assuming a period of 2.867 days</a:t>
              </a:r>
              <a:endParaRPr lang="en-US" dirty="0">
                <a:solidFill>
                  <a:srgbClr val="EEECE1"/>
                </a:solidFill>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600" fill="hold"/>
                                        <p:tgtEl>
                                          <p:spTgt spid="4506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display="0">
                  <p:stCondLst>
                    <p:cond delay="indefinite"/>
                  </p:stCondLst>
                  <p:endCondLst>
                    <p:cond evt="onNext" delay="0">
                      <p:tgtEl>
                        <p:sldTgt/>
                      </p:tgtEl>
                    </p:cond>
                    <p:cond evt="onPrev" delay="0">
                      <p:tgtEl>
                        <p:sldTgt/>
                      </p:tgtEl>
                    </p:cond>
                  </p:endCondLst>
                </p:cTn>
                <p:tgtEl>
                  <p:spTgt spid="45060"/>
                </p:tgtEl>
              </p:cMediaNode>
            </p:video>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TextBox 4"/>
          <p:cNvSpPr txBox="1">
            <a:spLocks noChangeArrowheads="1"/>
          </p:cNvSpPr>
          <p:nvPr/>
        </p:nvSpPr>
        <p:spPr bwMode="auto">
          <a:xfrm>
            <a:off x="1371600" y="5730875"/>
            <a:ext cx="6383338" cy="1016000"/>
          </a:xfrm>
          <a:prstGeom prst="rect">
            <a:avLst/>
          </a:prstGeom>
          <a:noFill/>
          <a:ln w="9525">
            <a:noFill/>
            <a:miter lim="800000"/>
            <a:headEnd/>
            <a:tailEnd/>
          </a:ln>
        </p:spPr>
        <p:txBody>
          <a:bodyPr>
            <a:prstTxWarp prst="textNoShape">
              <a:avLst/>
            </a:prstTxWarp>
            <a:spAutoFit/>
          </a:bodyPr>
          <a:lstStyle/>
          <a:p>
            <a:pPr algn="ctr"/>
            <a:r>
              <a:rPr lang="en-US">
                <a:solidFill>
                  <a:schemeClr val="bg1"/>
                </a:solidFill>
                <a:latin typeface="Calibri" charset="0"/>
              </a:rPr>
              <a:t>RR Lyrae stars in the globular cluster M3 </a:t>
            </a:r>
            <a:endParaRPr lang="en-US">
              <a:latin typeface="Calibri" charset="0"/>
            </a:endParaRPr>
          </a:p>
          <a:p>
            <a:pPr algn="just"/>
            <a:r>
              <a:rPr lang="en-US" sz="1400" i="1">
                <a:solidFill>
                  <a:schemeClr val="bg1"/>
                </a:solidFill>
                <a:latin typeface="Calibri" charset="0"/>
              </a:rPr>
              <a:t>Animation created using four BVRI images taken on one night by Krzysztof Stanek and Andrew Szentgyorgyi using the 1.2m telescope at the Harvard-Smithsonian Center for Astrophysics F.L. Whipple Observatory in Arizona. </a:t>
            </a:r>
          </a:p>
        </p:txBody>
      </p:sp>
      <p:sp>
        <p:nvSpPr>
          <p:cNvPr id="16387" name="Title 6"/>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Today’s view…</a:t>
            </a:r>
          </a:p>
        </p:txBody>
      </p:sp>
      <p:pic>
        <p:nvPicPr>
          <p:cNvPr id="16388" name="Picture 4" descr="/Users/sara/Desktop/CosmosTalk/current_version/M3_color3.gif">
            <a:hlinkClick r:id="" action="ppaction://media"/>
          </p:cNvPr>
          <p:cNvPicPr/>
          <p:nvPr>
            <a:videoFile r:link="rId1"/>
          </p:nvPr>
        </p:nvPicPr>
        <p:blipFill>
          <a:blip r:embed="rId3"/>
          <a:srcRect/>
          <a:stretch>
            <a:fillRect/>
          </a:stretch>
        </p:blipFill>
        <p:spPr bwMode="auto">
          <a:xfrm>
            <a:off x="1374775" y="830263"/>
            <a:ext cx="6356350" cy="4870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388"/>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1" fill="hold"/>
                                        <p:tgtEl>
                                          <p:spTgt spid="1638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showWhenStopped="0">
                <p:cTn id="9" repeatCount="5000" fill="hold" display="0">
                  <p:stCondLst>
                    <p:cond delay="indefinite"/>
                  </p:stCondLst>
                  <p:endCondLst>
                    <p:cond evt="onPrev" delay="0">
                      <p:tgtEl>
                        <p:sldTgt/>
                      </p:tgtEl>
                    </p:cond>
                  </p:endCondLst>
                </p:cTn>
                <p:tgtEl>
                  <p:spTgt spid="16388"/>
                </p:tgtEl>
              </p:cMediaNode>
            </p:video>
            <p:seq concurrent="1" nextAc="seek">
              <p:cTn id="10" restart="whenNotActive" fill="hold" evtFilter="cancelBubble" nodeType="interactiveSeq">
                <p:stCondLst>
                  <p:cond evt="onClick" delay="0">
                    <p:tgtEl>
                      <p:spTgt spid="16388"/>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16388"/>
                                        </p:tgtEl>
                                      </p:cBhvr>
                                    </p:cmd>
                                  </p:childTnLst>
                                </p:cTn>
                              </p:par>
                            </p:childTnLst>
                          </p:cTn>
                        </p:par>
                      </p:childTnLst>
                    </p:cTn>
                  </p:par>
                </p:childTnLst>
              </p:cTn>
              <p:nextCondLst>
                <p:cond evt="onClick" delay="0">
                  <p:tgtEl>
                    <p:spTgt spid="16388"/>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Title 2"/>
          <p:cNvSpPr>
            <a:spLocks noGrp="1"/>
          </p:cNvSpPr>
          <p:nvPr>
            <p:ph type="title"/>
          </p:nvPr>
        </p:nvSpPr>
        <p:spPr>
          <a:xfrm>
            <a:off x="438150" y="0"/>
            <a:ext cx="8229600" cy="828675"/>
          </a:xfrm>
        </p:spPr>
        <p:txBody>
          <a:bodyPr/>
          <a:lstStyle/>
          <a:p>
            <a:r>
              <a:rPr lang="en-US" dirty="0" smtClean="0">
                <a:ea typeface="ＭＳ Ｐゴシック" charset="-128"/>
                <a:cs typeface="ＭＳ Ｐゴシック" charset="-128"/>
              </a:rPr>
              <a:t>Why do variable stars vary?  - Spots/Flares</a:t>
            </a:r>
          </a:p>
        </p:txBody>
      </p:sp>
      <p:grpSp>
        <p:nvGrpSpPr>
          <p:cNvPr id="12" name="Group 11"/>
          <p:cNvGrpSpPr/>
          <p:nvPr/>
        </p:nvGrpSpPr>
        <p:grpSpPr>
          <a:xfrm>
            <a:off x="961263" y="2870199"/>
            <a:ext cx="3420238" cy="3560683"/>
            <a:chOff x="583575" y="2042807"/>
            <a:chExt cx="3662301" cy="4140562"/>
          </a:xfrm>
        </p:grpSpPr>
        <p:pic>
          <p:nvPicPr>
            <p:cNvPr id="10" name="Picture 9" descr="sunspot_high.jpg"/>
            <p:cNvPicPr>
              <a:picLocks noChangeAspect="1"/>
            </p:cNvPicPr>
            <p:nvPr/>
          </p:nvPicPr>
          <p:blipFill>
            <a:blip r:embed="rId2"/>
            <a:stretch>
              <a:fillRect/>
            </a:stretch>
          </p:blipFill>
          <p:spPr>
            <a:xfrm>
              <a:off x="588276" y="2042807"/>
              <a:ext cx="3657600" cy="3657600"/>
            </a:xfrm>
            <a:prstGeom prst="rect">
              <a:avLst/>
            </a:prstGeom>
          </p:spPr>
        </p:pic>
        <p:sp>
          <p:nvSpPr>
            <p:cNvPr id="11" name="TextBox 10"/>
            <p:cNvSpPr txBox="1"/>
            <p:nvPr/>
          </p:nvSpPr>
          <p:spPr>
            <a:xfrm>
              <a:off x="583575" y="5753889"/>
              <a:ext cx="3655676" cy="429480"/>
            </a:xfrm>
            <a:prstGeom prst="rect">
              <a:avLst/>
            </a:prstGeom>
            <a:noFill/>
          </p:spPr>
          <p:txBody>
            <a:bodyPr wrap="square" rtlCol="0">
              <a:spAutoFit/>
            </a:bodyPr>
            <a:lstStyle/>
            <a:p>
              <a:pPr algn="ctr"/>
              <a:r>
                <a:rPr lang="en-US" i="1" dirty="0" smtClean="0">
                  <a:solidFill>
                    <a:srgbClr val="EEECE1"/>
                  </a:solidFill>
                  <a:latin typeface="+mn-lt"/>
                </a:rPr>
                <a:t>Our sun during solar maximum</a:t>
              </a:r>
              <a:endParaRPr lang="en-US" i="1" dirty="0">
                <a:solidFill>
                  <a:srgbClr val="EEECE1"/>
                </a:solidFill>
                <a:latin typeface="+mn-lt"/>
              </a:endParaRPr>
            </a:p>
          </p:txBody>
        </p:sp>
      </p:grpSp>
      <p:sp>
        <p:nvSpPr>
          <p:cNvPr id="13" name="TextBox 12"/>
          <p:cNvSpPr txBox="1"/>
          <p:nvPr/>
        </p:nvSpPr>
        <p:spPr>
          <a:xfrm>
            <a:off x="536576" y="1046163"/>
            <a:ext cx="4378324" cy="1785104"/>
          </a:xfrm>
          <a:prstGeom prst="rect">
            <a:avLst/>
          </a:prstGeom>
          <a:noFill/>
        </p:spPr>
        <p:txBody>
          <a:bodyPr wrap="square" rtlCol="0">
            <a:spAutoFit/>
          </a:bodyPr>
          <a:lstStyle/>
          <a:p>
            <a:pPr>
              <a:buClr>
                <a:srgbClr val="FFFF00"/>
              </a:buClr>
              <a:buFont typeface="Wingdings" charset="2"/>
              <a:buChar char="²"/>
            </a:pPr>
            <a:r>
              <a:rPr lang="en-US" sz="2200" dirty="0" smtClean="0">
                <a:solidFill>
                  <a:srgbClr val="EEECE1"/>
                </a:solidFill>
                <a:latin typeface="+mn-lt"/>
              </a:rPr>
              <a:t> As star rotates, sunspots or flares come into view changing overall brightness</a:t>
            </a:r>
          </a:p>
          <a:p>
            <a:pPr>
              <a:buClr>
                <a:srgbClr val="FFFF00"/>
              </a:buClr>
              <a:buFont typeface="Wingdings" charset="2"/>
              <a:buChar char="²"/>
            </a:pPr>
            <a:r>
              <a:rPr lang="en-US" sz="2200" dirty="0" smtClean="0">
                <a:solidFill>
                  <a:srgbClr val="EEECE1"/>
                </a:solidFill>
                <a:latin typeface="+mn-lt"/>
              </a:rPr>
              <a:t> Can be used to determine </a:t>
            </a:r>
            <a:br>
              <a:rPr lang="en-US" sz="2200" dirty="0" smtClean="0">
                <a:solidFill>
                  <a:srgbClr val="EEECE1"/>
                </a:solidFill>
                <a:latin typeface="+mn-lt"/>
              </a:rPr>
            </a:br>
            <a:r>
              <a:rPr lang="en-US" sz="2200" dirty="0" smtClean="0">
                <a:solidFill>
                  <a:srgbClr val="EEECE1"/>
                </a:solidFill>
                <a:latin typeface="+mn-lt"/>
              </a:rPr>
              <a:t>rotational period of the star</a:t>
            </a:r>
            <a:endParaRPr lang="en-US" sz="2200" dirty="0">
              <a:solidFill>
                <a:srgbClr val="EEECE1"/>
              </a:solidFill>
              <a:latin typeface="+mn-lt"/>
            </a:endParaRPr>
          </a:p>
        </p:txBody>
      </p:sp>
      <p:grpSp>
        <p:nvGrpSpPr>
          <p:cNvPr id="16" name="Group 15"/>
          <p:cNvGrpSpPr/>
          <p:nvPr/>
        </p:nvGrpSpPr>
        <p:grpSpPr>
          <a:xfrm>
            <a:off x="5046405" y="1046163"/>
            <a:ext cx="3665795" cy="5594858"/>
            <a:chOff x="4741605" y="1000676"/>
            <a:chExt cx="3665795" cy="5594858"/>
          </a:xfrm>
        </p:grpSpPr>
        <p:pic>
          <p:nvPicPr>
            <p:cNvPr id="14" name="Picture 13" descr="EYDra_lc.png"/>
            <p:cNvPicPr>
              <a:picLocks noChangeAspect="1"/>
            </p:cNvPicPr>
            <p:nvPr/>
          </p:nvPicPr>
          <p:blipFill>
            <a:blip r:embed="rId3"/>
            <a:stretch>
              <a:fillRect/>
            </a:stretch>
          </p:blipFill>
          <p:spPr>
            <a:xfrm>
              <a:off x="4746763" y="1000676"/>
              <a:ext cx="3622811" cy="4894393"/>
            </a:xfrm>
            <a:prstGeom prst="rect">
              <a:avLst/>
            </a:prstGeom>
          </p:spPr>
        </p:pic>
        <p:sp>
          <p:nvSpPr>
            <p:cNvPr id="15" name="TextBox 14"/>
            <p:cNvSpPr txBox="1"/>
            <p:nvPr/>
          </p:nvSpPr>
          <p:spPr>
            <a:xfrm>
              <a:off x="4741605" y="5935565"/>
              <a:ext cx="3665795" cy="659969"/>
            </a:xfrm>
            <a:prstGeom prst="rect">
              <a:avLst/>
            </a:prstGeom>
            <a:noFill/>
          </p:spPr>
          <p:txBody>
            <a:bodyPr wrap="square" rtlCol="0">
              <a:spAutoFit/>
            </a:bodyPr>
            <a:lstStyle/>
            <a:p>
              <a:r>
                <a:rPr lang="en-US" sz="1200" i="1" dirty="0" smtClean="0">
                  <a:solidFill>
                    <a:srgbClr val="EEECE1"/>
                  </a:solidFill>
                  <a:latin typeface="+mn-lt"/>
                </a:rPr>
                <a:t>“Results of the photometry of the spotted dM1-2e star EY </a:t>
              </a:r>
              <a:r>
                <a:rPr lang="en-US" sz="1200" i="1" dirty="0" err="1" smtClean="0">
                  <a:solidFill>
                    <a:srgbClr val="EEECE1"/>
                  </a:solidFill>
                  <a:latin typeface="+mn-lt"/>
                </a:rPr>
                <a:t>Draconis</a:t>
              </a:r>
              <a:r>
                <a:rPr lang="en-US" sz="1200" i="1" dirty="0" smtClean="0">
                  <a:solidFill>
                    <a:srgbClr val="EEECE1"/>
                  </a:solidFill>
                  <a:latin typeface="+mn-lt"/>
                </a:rPr>
                <a:t>”</a:t>
              </a:r>
              <a:r>
                <a:rPr lang="en-US" sz="1200" dirty="0" smtClean="0">
                  <a:solidFill>
                    <a:srgbClr val="EEECE1"/>
                  </a:solidFill>
                  <a:latin typeface="+mn-lt"/>
                </a:rPr>
                <a:t>, K. Vida, </a:t>
              </a:r>
              <a:r>
                <a:rPr lang="en-US" sz="1200" dirty="0" err="1" smtClean="0">
                  <a:solidFill>
                    <a:srgbClr val="EEECE1"/>
                  </a:solidFill>
                  <a:latin typeface="+mn-lt"/>
                </a:rPr>
                <a:t>Konkoly</a:t>
              </a:r>
              <a:r>
                <a:rPr lang="en-US" sz="1200" dirty="0" smtClean="0">
                  <a:solidFill>
                    <a:srgbClr val="EEECE1"/>
                  </a:solidFill>
                  <a:latin typeface="+mn-lt"/>
                </a:rPr>
                <a:t> Observatory, published in </a:t>
              </a:r>
              <a:r>
                <a:rPr lang="en-US" sz="1200" i="1" dirty="0" smtClean="0">
                  <a:solidFill>
                    <a:srgbClr val="EEECE1"/>
                  </a:solidFill>
                  <a:latin typeface="+mn-lt"/>
                </a:rPr>
                <a:t>Astron. </a:t>
              </a:r>
              <a:r>
                <a:rPr lang="en-US" sz="1200" i="1" dirty="0" err="1" smtClean="0">
                  <a:solidFill>
                    <a:srgbClr val="EEECE1"/>
                  </a:solidFill>
                  <a:latin typeface="+mn-lt"/>
                </a:rPr>
                <a:t>Nachr</a:t>
              </a:r>
              <a:r>
                <a:rPr lang="en-US" sz="1200" i="1" dirty="0" smtClean="0">
                  <a:solidFill>
                    <a:srgbClr val="EEECE1"/>
                  </a:solidFill>
                  <a:latin typeface="+mn-lt"/>
                </a:rPr>
                <a:t>. / AN 999, No. 88, 789 – 793 (2006).</a:t>
              </a:r>
              <a:endParaRPr lang="en-US" sz="1200" i="1" dirty="0">
                <a:solidFill>
                  <a:srgbClr val="EEECE1"/>
                </a:solidFill>
                <a:latin typeface="+mn-lt"/>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Title 2"/>
          <p:cNvSpPr>
            <a:spLocks noGrp="1"/>
          </p:cNvSpPr>
          <p:nvPr>
            <p:ph type="title"/>
          </p:nvPr>
        </p:nvSpPr>
        <p:spPr>
          <a:xfrm>
            <a:off x="438150" y="0"/>
            <a:ext cx="8229600" cy="828675"/>
          </a:xfrm>
        </p:spPr>
        <p:txBody>
          <a:bodyPr/>
          <a:lstStyle/>
          <a:p>
            <a:r>
              <a:rPr lang="en-US" dirty="0" smtClean="0">
                <a:ea typeface="ＭＳ Ｐゴシック" charset="-128"/>
                <a:cs typeface="ＭＳ Ｐゴシック" charset="-128"/>
              </a:rPr>
              <a:t>Why do variable stars vary?  - Dust</a:t>
            </a:r>
          </a:p>
        </p:txBody>
      </p:sp>
      <p:sp>
        <p:nvSpPr>
          <p:cNvPr id="4" name="TextBox 3"/>
          <p:cNvSpPr txBox="1"/>
          <p:nvPr/>
        </p:nvSpPr>
        <p:spPr>
          <a:xfrm>
            <a:off x="965200" y="1046163"/>
            <a:ext cx="7518400" cy="2123658"/>
          </a:xfrm>
          <a:prstGeom prst="rect">
            <a:avLst/>
          </a:prstGeom>
          <a:noFill/>
        </p:spPr>
        <p:txBody>
          <a:bodyPr wrap="square" rtlCol="0">
            <a:spAutoFit/>
          </a:bodyPr>
          <a:lstStyle/>
          <a:p>
            <a:pPr>
              <a:buClr>
                <a:srgbClr val="FFFF00"/>
              </a:buClr>
              <a:buFont typeface="Wingdings" charset="2"/>
              <a:buChar char="²"/>
            </a:pPr>
            <a:r>
              <a:rPr lang="en-US" sz="2200" dirty="0" smtClean="0">
                <a:solidFill>
                  <a:srgbClr val="EEECE1"/>
                </a:solidFill>
              </a:rPr>
              <a:t> Rare, low-mass, yellow supergiant stars</a:t>
            </a:r>
          </a:p>
          <a:p>
            <a:pPr>
              <a:buClr>
                <a:srgbClr val="FFFF00"/>
              </a:buClr>
              <a:buFont typeface="Wingdings" charset="2"/>
              <a:buChar char="²"/>
            </a:pPr>
            <a:r>
              <a:rPr lang="en-US" sz="2200" dirty="0" smtClean="0">
                <a:solidFill>
                  <a:srgbClr val="EEECE1"/>
                </a:solidFill>
              </a:rPr>
              <a:t> Sudden drops in brightness usually accompanied by changes in color</a:t>
            </a:r>
          </a:p>
          <a:p>
            <a:pPr>
              <a:buClr>
                <a:srgbClr val="FFFF00"/>
              </a:buClr>
              <a:buFont typeface="Wingdings" charset="2"/>
              <a:buChar char="²"/>
            </a:pPr>
            <a:r>
              <a:rPr lang="en-US" sz="2200" dirty="0" smtClean="0">
                <a:solidFill>
                  <a:srgbClr val="EEECE1"/>
                </a:solidFill>
              </a:rPr>
              <a:t> High abundance of carbon detected</a:t>
            </a:r>
          </a:p>
          <a:p>
            <a:pPr>
              <a:buClr>
                <a:srgbClr val="FFFF00"/>
              </a:buClr>
              <a:buFont typeface="Wingdings" charset="2"/>
              <a:buChar char="²"/>
            </a:pPr>
            <a:r>
              <a:rPr lang="en-US" sz="2200" dirty="0" smtClean="0">
                <a:solidFill>
                  <a:srgbClr val="EEECE1"/>
                </a:solidFill>
              </a:rPr>
              <a:t> Current model suggests discrete clouds of soot which develop and disperse</a:t>
            </a:r>
            <a:endParaRPr lang="en-US" sz="2200" dirty="0">
              <a:solidFill>
                <a:srgbClr val="EEECE1"/>
              </a:solidFill>
            </a:endParaRPr>
          </a:p>
        </p:txBody>
      </p:sp>
      <p:pic>
        <p:nvPicPr>
          <p:cNvPr id="5" name="Picture 4" descr="RCRB-4color.png"/>
          <p:cNvPicPr>
            <a:picLocks noChangeAspect="1"/>
          </p:cNvPicPr>
          <p:nvPr/>
        </p:nvPicPr>
        <p:blipFill>
          <a:blip r:embed="rId2"/>
          <a:stretch>
            <a:fillRect/>
          </a:stretch>
        </p:blipFill>
        <p:spPr>
          <a:xfrm>
            <a:off x="2281237" y="3365306"/>
            <a:ext cx="4562475" cy="314323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3"/>
          <p:cNvSpPr>
            <a:spLocks noGrp="1"/>
          </p:cNvSpPr>
          <p:nvPr>
            <p:ph type="title"/>
          </p:nvPr>
        </p:nvSpPr>
        <p:spPr>
          <a:xfrm>
            <a:off x="438150" y="0"/>
            <a:ext cx="8229600" cy="828675"/>
          </a:xfrm>
        </p:spPr>
        <p:txBody>
          <a:bodyPr/>
          <a:lstStyle/>
          <a:p>
            <a:r>
              <a:rPr lang="en-US" dirty="0" smtClean="0">
                <a:ea typeface="ＭＳ Ｐゴシック" charset="-128"/>
                <a:cs typeface="ＭＳ Ｐゴシック" charset="-128"/>
              </a:rPr>
              <a:t>Why do variable stars vary?  - Eruptions</a:t>
            </a:r>
          </a:p>
        </p:txBody>
      </p:sp>
      <p:pic>
        <p:nvPicPr>
          <p:cNvPr id="3" name="Picture 2" descr="ugem.jpg"/>
          <p:cNvPicPr>
            <a:picLocks noChangeAspect="1"/>
          </p:cNvPicPr>
          <p:nvPr/>
        </p:nvPicPr>
        <p:blipFill>
          <a:blip r:embed="rId2"/>
          <a:stretch>
            <a:fillRect/>
          </a:stretch>
        </p:blipFill>
        <p:spPr>
          <a:xfrm>
            <a:off x="511175" y="3991091"/>
            <a:ext cx="4059725" cy="2320809"/>
          </a:xfrm>
          <a:prstGeom prst="rect">
            <a:avLst/>
          </a:prstGeom>
        </p:spPr>
      </p:pic>
      <p:sp>
        <p:nvSpPr>
          <p:cNvPr id="7" name="TextBox 6"/>
          <p:cNvSpPr txBox="1"/>
          <p:nvPr/>
        </p:nvSpPr>
        <p:spPr>
          <a:xfrm>
            <a:off x="495300" y="1046163"/>
            <a:ext cx="8496300" cy="2800766"/>
          </a:xfrm>
          <a:prstGeom prst="rect">
            <a:avLst/>
          </a:prstGeom>
          <a:noFill/>
        </p:spPr>
        <p:txBody>
          <a:bodyPr wrap="square" rtlCol="0">
            <a:spAutoFit/>
          </a:bodyPr>
          <a:lstStyle/>
          <a:p>
            <a:pPr>
              <a:buClr>
                <a:srgbClr val="FFFF00"/>
              </a:buClr>
              <a:buFont typeface="Wingdings" charset="2"/>
              <a:buChar char="²"/>
            </a:pPr>
            <a:r>
              <a:rPr lang="en-US" sz="2200" dirty="0" smtClean="0">
                <a:solidFill>
                  <a:srgbClr val="EEECE1"/>
                </a:solidFill>
                <a:latin typeface="+mn-lt"/>
              </a:rPr>
              <a:t> Close binary systems usually a white dwarf and a main sequence star</a:t>
            </a:r>
          </a:p>
          <a:p>
            <a:pPr>
              <a:buClr>
                <a:srgbClr val="FFFF00"/>
              </a:buClr>
              <a:buFont typeface="Wingdings" charset="2"/>
              <a:buChar char="²"/>
            </a:pPr>
            <a:r>
              <a:rPr lang="en-US" sz="2200" dirty="0" smtClean="0">
                <a:solidFill>
                  <a:srgbClr val="EEECE1"/>
                </a:solidFill>
                <a:latin typeface="+mn-lt"/>
              </a:rPr>
              <a:t> Matter is transferred from one star to the other forming an accretion disk around the recipient</a:t>
            </a:r>
          </a:p>
          <a:p>
            <a:pPr>
              <a:buClr>
                <a:srgbClr val="FFFF00"/>
              </a:buClr>
              <a:buFont typeface="Wingdings" charset="2"/>
              <a:buChar char="²"/>
            </a:pPr>
            <a:r>
              <a:rPr lang="en-US" sz="2200" dirty="0" smtClean="0">
                <a:solidFill>
                  <a:srgbClr val="EEECE1"/>
                </a:solidFill>
                <a:latin typeface="+mn-lt"/>
              </a:rPr>
              <a:t> Thermal instabilities in the accretion disk cause sudden and rapid brighten, typically of a few magnitudes</a:t>
            </a:r>
          </a:p>
          <a:p>
            <a:pPr>
              <a:buClr>
                <a:srgbClr val="FFFF00"/>
              </a:buClr>
              <a:buFont typeface="Wingdings" charset="2"/>
              <a:buChar char="²"/>
            </a:pPr>
            <a:r>
              <a:rPr lang="en-US" sz="2200" dirty="0" smtClean="0">
                <a:solidFill>
                  <a:srgbClr val="EEECE1"/>
                </a:solidFill>
                <a:latin typeface="+mn-lt"/>
              </a:rPr>
              <a:t> Eruptions of much greater magnitude (up to 15) may occur when material is accreted on to the surface of the white dwarf causing thermonuclear reaction</a:t>
            </a:r>
            <a:endParaRPr lang="en-US" dirty="0"/>
          </a:p>
        </p:txBody>
      </p:sp>
      <p:grpSp>
        <p:nvGrpSpPr>
          <p:cNvPr id="9" name="Group 8"/>
          <p:cNvGrpSpPr/>
          <p:nvPr/>
        </p:nvGrpSpPr>
        <p:grpSpPr>
          <a:xfrm>
            <a:off x="4577331" y="3992563"/>
            <a:ext cx="4206873" cy="2385814"/>
            <a:chOff x="4577331" y="3992563"/>
            <a:chExt cx="4206873" cy="2385814"/>
          </a:xfrm>
        </p:grpSpPr>
        <p:pic>
          <p:nvPicPr>
            <p:cNvPr id="4" name="Picture 3" descr="UGem-drawing.jpg"/>
            <p:cNvPicPr>
              <a:picLocks noChangeAspect="1"/>
            </p:cNvPicPr>
            <p:nvPr/>
          </p:nvPicPr>
          <p:blipFill>
            <a:blip r:embed="rId3"/>
            <a:stretch>
              <a:fillRect/>
            </a:stretch>
          </p:blipFill>
          <p:spPr>
            <a:xfrm>
              <a:off x="4577331" y="3992563"/>
              <a:ext cx="4206873" cy="2103437"/>
            </a:xfrm>
            <a:prstGeom prst="rect">
              <a:avLst/>
            </a:prstGeom>
          </p:spPr>
        </p:pic>
        <p:sp>
          <p:nvSpPr>
            <p:cNvPr id="8" name="TextBox 7"/>
            <p:cNvSpPr txBox="1"/>
            <p:nvPr/>
          </p:nvSpPr>
          <p:spPr>
            <a:xfrm>
              <a:off x="5092700" y="6070600"/>
              <a:ext cx="3238500" cy="307777"/>
            </a:xfrm>
            <a:prstGeom prst="rect">
              <a:avLst/>
            </a:prstGeom>
            <a:noFill/>
          </p:spPr>
          <p:txBody>
            <a:bodyPr wrap="square" rtlCol="0">
              <a:spAutoFit/>
            </a:bodyPr>
            <a:lstStyle/>
            <a:p>
              <a:pPr algn="ctr"/>
              <a:r>
                <a:rPr lang="en-US" sz="1400" i="1" dirty="0" smtClean="0">
                  <a:solidFill>
                    <a:srgbClr val="EEECE1"/>
                  </a:solidFill>
                  <a:latin typeface="+mn-lt"/>
                </a:rPr>
                <a:t>Artist’s conception of U Gem</a:t>
              </a:r>
              <a:endParaRPr lang="en-US" sz="1400" i="1" dirty="0">
                <a:solidFill>
                  <a:srgbClr val="EEECE1"/>
                </a:solidFill>
                <a:latin typeface="+mn-lt"/>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Title 2"/>
          <p:cNvSpPr>
            <a:spLocks noGrp="1"/>
          </p:cNvSpPr>
          <p:nvPr>
            <p:ph type="title"/>
          </p:nvPr>
        </p:nvSpPr>
        <p:spPr>
          <a:xfrm>
            <a:off x="438150" y="0"/>
            <a:ext cx="8229600" cy="828675"/>
          </a:xfrm>
        </p:spPr>
        <p:txBody>
          <a:bodyPr/>
          <a:lstStyle/>
          <a:p>
            <a:r>
              <a:rPr lang="en-US" dirty="0" smtClean="0">
                <a:ea typeface="ＭＳ Ｐゴシック" charset="-128"/>
                <a:cs typeface="ＭＳ Ｐゴシック" charset="-128"/>
              </a:rPr>
              <a:t>Why do variable stars vary?  - Explosions</a:t>
            </a:r>
          </a:p>
        </p:txBody>
      </p:sp>
      <p:sp>
        <p:nvSpPr>
          <p:cNvPr id="3" name="TextBox 2"/>
          <p:cNvSpPr txBox="1"/>
          <p:nvPr/>
        </p:nvSpPr>
        <p:spPr>
          <a:xfrm>
            <a:off x="1027113" y="909638"/>
            <a:ext cx="7037388" cy="2215991"/>
          </a:xfrm>
          <a:prstGeom prst="rect">
            <a:avLst/>
          </a:prstGeom>
          <a:noFill/>
        </p:spPr>
        <p:txBody>
          <a:bodyPr wrap="square" rtlCol="0">
            <a:spAutoFit/>
          </a:bodyPr>
          <a:lstStyle/>
          <a:p>
            <a:pPr>
              <a:buClr>
                <a:srgbClr val="FFFF00"/>
              </a:buClr>
              <a:buFont typeface="Wingdings" charset="2"/>
              <a:buChar char="²"/>
            </a:pPr>
            <a:r>
              <a:rPr lang="en-US" sz="2400" dirty="0" smtClean="0">
                <a:solidFill>
                  <a:schemeClr val="bg2"/>
                </a:solidFill>
                <a:latin typeface="+mn-lt"/>
              </a:rPr>
              <a:t> Supernovae – Type </a:t>
            </a:r>
            <a:r>
              <a:rPr lang="en-US" sz="2400" dirty="0" err="1" smtClean="0">
                <a:solidFill>
                  <a:schemeClr val="bg2"/>
                </a:solidFill>
                <a:latin typeface="+mn-lt"/>
              </a:rPr>
              <a:t>Ia</a:t>
            </a:r>
            <a:r>
              <a:rPr lang="en-US" sz="2400" dirty="0" smtClean="0">
                <a:solidFill>
                  <a:schemeClr val="bg2"/>
                </a:solidFill>
                <a:latin typeface="+mn-lt"/>
              </a:rPr>
              <a:t> are binary stars, the rest are</a:t>
            </a:r>
            <a:br>
              <a:rPr lang="en-US" sz="2400" dirty="0" smtClean="0">
                <a:solidFill>
                  <a:schemeClr val="bg2"/>
                </a:solidFill>
                <a:latin typeface="+mn-lt"/>
              </a:rPr>
            </a:br>
            <a:r>
              <a:rPr lang="en-US" sz="2400" dirty="0" smtClean="0">
                <a:solidFill>
                  <a:schemeClr val="bg2"/>
                </a:solidFill>
                <a:latin typeface="+mn-lt"/>
              </a:rPr>
              <a:t>         massive single stars</a:t>
            </a:r>
          </a:p>
          <a:p>
            <a:pPr>
              <a:buClr>
                <a:srgbClr val="FFFF00"/>
              </a:buClr>
              <a:buFont typeface="Wingdings" charset="2"/>
              <a:buChar char="²"/>
            </a:pPr>
            <a:r>
              <a:rPr lang="en-US" sz="2400" dirty="0" smtClean="0">
                <a:solidFill>
                  <a:schemeClr val="bg2"/>
                </a:solidFill>
                <a:latin typeface="+mn-lt"/>
              </a:rPr>
              <a:t> Star brightens by 10 – 20 magnitudes</a:t>
            </a:r>
          </a:p>
          <a:p>
            <a:pPr>
              <a:buClr>
                <a:srgbClr val="FFFF00"/>
              </a:buClr>
              <a:buFont typeface="Wingdings" charset="2"/>
              <a:buChar char="²"/>
            </a:pPr>
            <a:r>
              <a:rPr lang="en-US" sz="2400" dirty="0" smtClean="0">
                <a:solidFill>
                  <a:schemeClr val="bg2"/>
                </a:solidFill>
                <a:latin typeface="+mn-lt"/>
              </a:rPr>
              <a:t> One time only!</a:t>
            </a:r>
          </a:p>
          <a:p>
            <a:pPr>
              <a:buClr>
                <a:srgbClr val="FFFF00"/>
              </a:buClr>
              <a:buFont typeface="Wingdings" charset="2"/>
              <a:buChar char="²"/>
            </a:pPr>
            <a:endParaRPr lang="en-US" sz="2400" dirty="0" smtClean="0">
              <a:solidFill>
                <a:schemeClr val="bg2"/>
              </a:solidFill>
            </a:endParaRPr>
          </a:p>
          <a:p>
            <a:pPr>
              <a:buClr>
                <a:srgbClr val="FFFF00"/>
              </a:buClr>
              <a:buFont typeface="Wingdings" charset="2"/>
              <a:buChar char="²"/>
            </a:pPr>
            <a:endParaRPr lang="en-US" dirty="0"/>
          </a:p>
        </p:txBody>
      </p:sp>
      <p:pic>
        <p:nvPicPr>
          <p:cNvPr id="4" name="Picture 3" descr="sn1987a.jpg"/>
          <p:cNvPicPr>
            <a:picLocks noChangeAspect="1"/>
          </p:cNvPicPr>
          <p:nvPr/>
        </p:nvPicPr>
        <p:blipFill>
          <a:blip r:embed="rId3"/>
          <a:stretch>
            <a:fillRect/>
          </a:stretch>
        </p:blipFill>
        <p:spPr>
          <a:xfrm>
            <a:off x="753209" y="3180307"/>
            <a:ext cx="3794979" cy="2169463"/>
          </a:xfrm>
          <a:prstGeom prst="rect">
            <a:avLst/>
          </a:prstGeom>
        </p:spPr>
      </p:pic>
      <p:sp>
        <p:nvSpPr>
          <p:cNvPr id="7" name="TextBox 6"/>
          <p:cNvSpPr txBox="1"/>
          <p:nvPr/>
        </p:nvSpPr>
        <p:spPr>
          <a:xfrm>
            <a:off x="5271870" y="5734644"/>
            <a:ext cx="3097704" cy="523220"/>
          </a:xfrm>
          <a:prstGeom prst="rect">
            <a:avLst/>
          </a:prstGeom>
          <a:noFill/>
        </p:spPr>
        <p:txBody>
          <a:bodyPr wrap="square" rtlCol="0">
            <a:spAutoFit/>
          </a:bodyPr>
          <a:lstStyle/>
          <a:p>
            <a:pPr algn="ctr"/>
            <a:r>
              <a:rPr lang="en-US" sz="1400" i="1" dirty="0" smtClean="0">
                <a:solidFill>
                  <a:srgbClr val="EEECE1"/>
                </a:solidFill>
                <a:latin typeface="+mn-lt"/>
              </a:rPr>
              <a:t>Time-lapse animation of HST images of SN1987A from 1994 to 2009.</a:t>
            </a:r>
            <a:endParaRPr lang="en-US" sz="1400" i="1" dirty="0">
              <a:solidFill>
                <a:srgbClr val="EEECE1"/>
              </a:solidFill>
              <a:latin typeface="+mn-lt"/>
            </a:endParaRPr>
          </a:p>
        </p:txBody>
      </p:sp>
      <p:pic>
        <p:nvPicPr>
          <p:cNvPr id="8" name="sn1987ashock_hst_304.gif">
            <a:hlinkClick r:id="" action="ppaction://media"/>
          </p:cNvPr>
          <p:cNvPicPr/>
          <p:nvPr>
            <a:videoFile r:link="rId1"/>
          </p:nvPr>
        </p:nvPicPr>
        <p:blipFill>
          <a:blip r:embed="rId4"/>
          <a:stretch>
            <a:fillRect/>
          </a:stretch>
        </p:blipFill>
        <p:spPr>
          <a:xfrm>
            <a:off x="5248528" y="2506133"/>
            <a:ext cx="3133220" cy="31538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itle 3"/>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What can be learned from variable stars?</a:t>
            </a:r>
          </a:p>
        </p:txBody>
      </p:sp>
      <p:sp>
        <p:nvSpPr>
          <p:cNvPr id="51206" name="TextBox 7"/>
          <p:cNvSpPr txBox="1">
            <a:spLocks noChangeArrowheads="1"/>
          </p:cNvSpPr>
          <p:nvPr/>
        </p:nvSpPr>
        <p:spPr bwMode="auto">
          <a:xfrm>
            <a:off x="1360487" y="1120775"/>
            <a:ext cx="6384925" cy="738664"/>
          </a:xfrm>
          <a:prstGeom prst="rect">
            <a:avLst/>
          </a:prstGeom>
          <a:noFill/>
          <a:ln w="9525">
            <a:noFill/>
            <a:miter lim="800000"/>
            <a:headEnd/>
            <a:tailEnd/>
          </a:ln>
        </p:spPr>
        <p:txBody>
          <a:bodyPr>
            <a:prstTxWarp prst="textNoShape">
              <a:avLst/>
            </a:prstTxWarp>
            <a:spAutoFit/>
          </a:bodyPr>
          <a:lstStyle/>
          <a:p>
            <a:pPr>
              <a:buClr>
                <a:srgbClr val="FFFF00"/>
              </a:buClr>
              <a:buFont typeface="Wingdings" charset="2"/>
              <a:buChar char="²"/>
            </a:pPr>
            <a:r>
              <a:rPr lang="en-US" sz="2400" dirty="0">
                <a:solidFill>
                  <a:schemeClr val="bg1"/>
                </a:solidFill>
                <a:latin typeface="Calibri" charset="0"/>
              </a:rPr>
              <a:t> How do the variations change over time?</a:t>
            </a:r>
          </a:p>
          <a:p>
            <a:endParaRPr lang="en-US" dirty="0"/>
          </a:p>
        </p:txBody>
      </p:sp>
      <p:grpSp>
        <p:nvGrpSpPr>
          <p:cNvPr id="10" name="Group 9"/>
          <p:cNvGrpSpPr/>
          <p:nvPr/>
        </p:nvGrpSpPr>
        <p:grpSpPr>
          <a:xfrm>
            <a:off x="1793875" y="1701392"/>
            <a:ext cx="5537200" cy="4444039"/>
            <a:chOff x="1793875" y="1701392"/>
            <a:chExt cx="5537200" cy="4444039"/>
          </a:xfrm>
        </p:grpSpPr>
        <p:pic>
          <p:nvPicPr>
            <p:cNvPr id="8" name="Picture 7" descr="VYCMa_lc.png"/>
            <p:cNvPicPr>
              <a:picLocks noChangeAspect="1"/>
            </p:cNvPicPr>
            <p:nvPr/>
          </p:nvPicPr>
          <p:blipFill>
            <a:blip r:embed="rId2"/>
            <a:stretch>
              <a:fillRect/>
            </a:stretch>
          </p:blipFill>
          <p:spPr>
            <a:xfrm>
              <a:off x="1847455" y="1701392"/>
              <a:ext cx="5430040" cy="3744142"/>
            </a:xfrm>
            <a:prstGeom prst="rect">
              <a:avLst/>
            </a:prstGeom>
          </p:spPr>
        </p:pic>
        <p:sp>
          <p:nvSpPr>
            <p:cNvPr id="9" name="TextBox 8"/>
            <p:cNvSpPr txBox="1"/>
            <p:nvPr/>
          </p:nvSpPr>
          <p:spPr>
            <a:xfrm>
              <a:off x="1793875" y="5499100"/>
              <a:ext cx="5537200" cy="646331"/>
            </a:xfrm>
            <a:prstGeom prst="rect">
              <a:avLst/>
            </a:prstGeom>
            <a:noFill/>
          </p:spPr>
          <p:txBody>
            <a:bodyPr wrap="square" rtlCol="0">
              <a:spAutoFit/>
            </a:bodyPr>
            <a:lstStyle/>
            <a:p>
              <a:pPr>
                <a:buClr>
                  <a:srgbClr val="FFFF00"/>
                </a:buClr>
                <a:buFont typeface="Wingdings" charset="2"/>
                <a:buChar char=""/>
              </a:pPr>
              <a:r>
                <a:rPr lang="en-US" dirty="0" smtClean="0">
                  <a:solidFill>
                    <a:schemeClr val="bg2"/>
                  </a:solidFill>
                </a:rPr>
                <a:t> Fading since 1850 (2 </a:t>
              </a:r>
              <a:r>
                <a:rPr lang="en-US" dirty="0" err="1" smtClean="0">
                  <a:solidFill>
                    <a:schemeClr val="bg2"/>
                  </a:solidFill>
                </a:rPr>
                <a:t>mags</a:t>
              </a:r>
              <a:r>
                <a:rPr lang="en-US" dirty="0" smtClean="0">
                  <a:solidFill>
                    <a:schemeClr val="bg2"/>
                  </a:solidFill>
                </a:rPr>
                <a:t>/century)</a:t>
              </a:r>
            </a:p>
            <a:p>
              <a:pPr>
                <a:buClr>
                  <a:srgbClr val="FFFF00"/>
                </a:buClr>
                <a:buFont typeface="Wingdings" charset="2"/>
                <a:buChar char=""/>
              </a:pPr>
              <a:r>
                <a:rPr lang="en-US" dirty="0" smtClean="0">
                  <a:solidFill>
                    <a:schemeClr val="bg2"/>
                  </a:solidFill>
                </a:rPr>
                <a:t> Six component stars surrounded in nebulosity</a:t>
              </a:r>
              <a:endParaRPr lang="en-US" dirty="0">
                <a:solidFill>
                  <a:schemeClr val="bg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grpId="1" nodeType="clickEffect">
                                  <p:stCondLst>
                                    <p:cond delay="0"/>
                                  </p:stCondLst>
                                  <p:childTnLst>
                                    <p:set>
                                      <p:cBhvr>
                                        <p:cTn id="6" dur="1" fill="hold">
                                          <p:stCondLst>
                                            <p:cond delay="0"/>
                                          </p:stCondLst>
                                        </p:cTn>
                                        <p:tgtEl>
                                          <p:spTgt spid="51206"/>
                                        </p:tgtEl>
                                        <p:attrNameLst>
                                          <p:attrName>style.visibility</p:attrName>
                                        </p:attrNameLst>
                                      </p:cBhvr>
                                      <p:to>
                                        <p:strVal val="visible"/>
                                      </p:to>
                                    </p:set>
                                    <p:anim calcmode="lin" valueType="num">
                                      <p:cBhvr additive="base">
                                        <p:cTn id="7" dur="500" fill="hold"/>
                                        <p:tgtEl>
                                          <p:spTgt spid="51206"/>
                                        </p:tgtEl>
                                        <p:attrNameLst>
                                          <p:attrName>ppt_x</p:attrName>
                                        </p:attrNameLst>
                                      </p:cBhvr>
                                      <p:tavLst>
                                        <p:tav tm="0">
                                          <p:val>
                                            <p:strVal val="0-#ppt_w/2"/>
                                          </p:val>
                                        </p:tav>
                                        <p:tav tm="100000">
                                          <p:val>
                                            <p:strVal val="#ppt_x"/>
                                          </p:val>
                                        </p:tav>
                                      </p:tavLst>
                                    </p:anim>
                                    <p:anim calcmode="lin" valueType="num">
                                      <p:cBhvr additive="base">
                                        <p:cTn id="8" dur="500" fill="hold"/>
                                        <p:tgtEl>
                                          <p:spTgt spid="51206"/>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1"/>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0"/>
            <a:ext cx="8229600" cy="828675"/>
          </a:xfrm>
        </p:spPr>
        <p:txBody>
          <a:bodyPr/>
          <a:lstStyle/>
          <a:p>
            <a:r>
              <a:rPr lang="en-US" dirty="0" smtClean="0"/>
              <a:t>VY </a:t>
            </a:r>
            <a:r>
              <a:rPr lang="en-US" dirty="0" err="1" smtClean="0"/>
              <a:t>Canis</a:t>
            </a:r>
            <a:r>
              <a:rPr lang="en-US" dirty="0" smtClean="0"/>
              <a:t> </a:t>
            </a:r>
            <a:r>
              <a:rPr lang="en-US" dirty="0" err="1" smtClean="0"/>
              <a:t>Majoris</a:t>
            </a:r>
            <a:endParaRPr lang="en-US" dirty="0"/>
          </a:p>
        </p:txBody>
      </p:sp>
      <p:pic>
        <p:nvPicPr>
          <p:cNvPr id="3" name="Picture 2" descr="Sun_VYCMa.png"/>
          <p:cNvPicPr>
            <a:picLocks noChangeAspect="1"/>
          </p:cNvPicPr>
          <p:nvPr/>
        </p:nvPicPr>
        <p:blipFill>
          <a:blip r:embed="rId2"/>
          <a:stretch>
            <a:fillRect/>
          </a:stretch>
        </p:blipFill>
        <p:spPr>
          <a:xfrm>
            <a:off x="610235" y="838200"/>
            <a:ext cx="7904480" cy="4940300"/>
          </a:xfrm>
          <a:prstGeom prst="rect">
            <a:avLst/>
          </a:prstGeom>
        </p:spPr>
      </p:pic>
      <p:sp>
        <p:nvSpPr>
          <p:cNvPr id="4" name="TextBox 3"/>
          <p:cNvSpPr txBox="1"/>
          <p:nvPr/>
        </p:nvSpPr>
        <p:spPr>
          <a:xfrm>
            <a:off x="612775" y="5854700"/>
            <a:ext cx="7899400" cy="523220"/>
          </a:xfrm>
          <a:prstGeom prst="rect">
            <a:avLst/>
          </a:prstGeom>
          <a:noFill/>
        </p:spPr>
        <p:txBody>
          <a:bodyPr wrap="square" rtlCol="0">
            <a:spAutoFit/>
          </a:bodyPr>
          <a:lstStyle/>
          <a:p>
            <a:pPr algn="ctr"/>
            <a:r>
              <a:rPr lang="en-US" sz="1400" dirty="0" smtClean="0">
                <a:solidFill>
                  <a:srgbClr val="EEECE1"/>
                </a:solidFill>
                <a:latin typeface="+mn-lt"/>
              </a:rPr>
              <a:t>VY </a:t>
            </a:r>
            <a:r>
              <a:rPr lang="en-US" sz="1400" dirty="0" err="1" smtClean="0">
                <a:solidFill>
                  <a:srgbClr val="EEECE1"/>
                </a:solidFill>
                <a:latin typeface="+mn-lt"/>
              </a:rPr>
              <a:t>CMa</a:t>
            </a:r>
            <a:r>
              <a:rPr lang="en-US" sz="1400" dirty="0" smtClean="0">
                <a:solidFill>
                  <a:srgbClr val="EEECE1"/>
                </a:solidFill>
                <a:latin typeface="+mn-lt"/>
              </a:rPr>
              <a:t>, located 5,000 light-years away, is one of the largest most luminous evolved stars known. It is 500,000 times brighter and about 30 to 40 times more massive than the Sun.</a:t>
            </a:r>
            <a:endParaRPr lang="en-US" sz="1400" dirty="0">
              <a:solidFill>
                <a:srgbClr val="EEECE1"/>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1" descr="TUMi_lt.png"/>
          <p:cNvPicPr>
            <a:picLocks noChangeAspect="1"/>
          </p:cNvPicPr>
          <p:nvPr/>
        </p:nvPicPr>
        <p:blipFill>
          <a:blip r:embed="rId2"/>
          <a:srcRect/>
          <a:stretch>
            <a:fillRect/>
          </a:stretch>
        </p:blipFill>
        <p:spPr bwMode="auto">
          <a:xfrm>
            <a:off x="1538288" y="392113"/>
            <a:ext cx="6115050" cy="6138862"/>
          </a:xfrm>
          <a:prstGeom prst="rect">
            <a:avLst/>
          </a:prstGeom>
          <a:noFill/>
          <a:ln w="9525">
            <a:noFill/>
            <a:miter lim="800000"/>
            <a:headEnd/>
            <a:tailEnd/>
          </a:ln>
        </p:spPr>
      </p:pic>
      <p:sp>
        <p:nvSpPr>
          <p:cNvPr id="52227" name="TextBox 2"/>
          <p:cNvSpPr txBox="1">
            <a:spLocks noChangeArrowheads="1"/>
          </p:cNvSpPr>
          <p:nvPr/>
        </p:nvSpPr>
        <p:spPr bwMode="auto">
          <a:xfrm>
            <a:off x="1541463" y="373063"/>
            <a:ext cx="6111875" cy="371475"/>
          </a:xfrm>
          <a:prstGeom prst="rect">
            <a:avLst/>
          </a:prstGeom>
          <a:noFill/>
          <a:ln w="9525">
            <a:noFill/>
            <a:miter lim="800000"/>
            <a:headEnd/>
            <a:tailEnd/>
          </a:ln>
        </p:spPr>
        <p:txBody>
          <a:bodyPr>
            <a:prstTxWarp prst="textNoShape">
              <a:avLst/>
            </a:prstTxWarp>
            <a:spAutoFit/>
          </a:bodyPr>
          <a:lstStyle/>
          <a:p>
            <a:pPr algn="ctr"/>
            <a:r>
              <a:rPr lang="en-US" b="1">
                <a:latin typeface="Calibri" charset="0"/>
              </a:rPr>
              <a:t>T Ursae Majoris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TextBox 1"/>
          <p:cNvSpPr txBox="1">
            <a:spLocks noChangeArrowheads="1"/>
          </p:cNvSpPr>
          <p:nvPr/>
        </p:nvSpPr>
        <p:spPr bwMode="auto">
          <a:xfrm>
            <a:off x="573087" y="1219729"/>
            <a:ext cx="7959725" cy="4524315"/>
          </a:xfrm>
          <a:prstGeom prst="rect">
            <a:avLst/>
          </a:prstGeom>
          <a:noFill/>
          <a:ln w="9525">
            <a:noFill/>
            <a:miter lim="800000"/>
            <a:headEnd/>
            <a:tailEnd/>
          </a:ln>
        </p:spPr>
        <p:txBody>
          <a:bodyPr>
            <a:prstTxWarp prst="textNoShape">
              <a:avLst/>
            </a:prstTxWarp>
            <a:spAutoFit/>
          </a:bodyPr>
          <a:lstStyle/>
          <a:p>
            <a:pPr>
              <a:buClr>
                <a:srgbClr val="FFFF00"/>
              </a:buClr>
              <a:buSzPct val="100000"/>
              <a:buFont typeface="Wingdings" charset="2"/>
              <a:buChar char="²"/>
            </a:pPr>
            <a:r>
              <a:rPr lang="en-US" sz="2400" dirty="0" smtClean="0">
                <a:solidFill>
                  <a:schemeClr val="bg1"/>
                </a:solidFill>
                <a:latin typeface="Calibri" charset="0"/>
              </a:rPr>
              <a:t> </a:t>
            </a:r>
            <a:r>
              <a:rPr lang="en-US" sz="2400" dirty="0">
                <a:solidFill>
                  <a:schemeClr val="bg1"/>
                </a:solidFill>
                <a:latin typeface="Calibri" charset="0"/>
              </a:rPr>
              <a:t>Real-time, up-to-date information on unusual stellar </a:t>
            </a:r>
            <a:r>
              <a:rPr lang="en-US" sz="2400" dirty="0" smtClean="0">
                <a:solidFill>
                  <a:schemeClr val="bg1"/>
                </a:solidFill>
                <a:latin typeface="Calibri" charset="0"/>
              </a:rPr>
              <a:t>activity</a:t>
            </a:r>
          </a:p>
          <a:p>
            <a:pPr>
              <a:buClr>
                <a:srgbClr val="FFFF00"/>
              </a:buClr>
              <a:buSzPct val="100000"/>
              <a:buFont typeface="Wingdings" charset="2"/>
              <a:buChar char="²"/>
            </a:pPr>
            <a:endParaRPr lang="en-US" sz="2400" dirty="0" smtClean="0">
              <a:solidFill>
                <a:schemeClr val="bg1"/>
              </a:solidFill>
              <a:latin typeface="Calibri" charset="0"/>
            </a:endParaRPr>
          </a:p>
          <a:p>
            <a:pPr>
              <a:buClr>
                <a:srgbClr val="FFFF00"/>
              </a:buClr>
              <a:buSzPct val="100000"/>
              <a:buFont typeface="Wingdings" charset="2"/>
              <a:buChar char="²"/>
            </a:pPr>
            <a:r>
              <a:rPr lang="en-US" sz="2400" dirty="0">
                <a:solidFill>
                  <a:schemeClr val="bg1"/>
                </a:solidFill>
                <a:latin typeface="Calibri" charset="0"/>
              </a:rPr>
              <a:t> Assistance in scheduling and executing of variable star observing programs using earth-based large telescopes and instruments aboard </a:t>
            </a:r>
            <a:r>
              <a:rPr lang="en-US" sz="2400" dirty="0" smtClean="0">
                <a:solidFill>
                  <a:schemeClr val="bg1"/>
                </a:solidFill>
                <a:latin typeface="Calibri" charset="0"/>
              </a:rPr>
              <a:t>satellites</a:t>
            </a:r>
          </a:p>
          <a:p>
            <a:pPr>
              <a:buClr>
                <a:srgbClr val="FFFF00"/>
              </a:buClr>
              <a:buSzPct val="100000"/>
              <a:buFont typeface="Wingdings" charset="2"/>
              <a:buChar char="²"/>
            </a:pPr>
            <a:endParaRPr lang="en-US" sz="2400" dirty="0" smtClean="0">
              <a:solidFill>
                <a:schemeClr val="bg1"/>
              </a:solidFill>
              <a:latin typeface="Calibri" charset="0"/>
            </a:endParaRPr>
          </a:p>
          <a:p>
            <a:pPr>
              <a:buClr>
                <a:srgbClr val="FFFF00"/>
              </a:buClr>
              <a:buSzPct val="100000"/>
              <a:buFont typeface="Wingdings" charset="2"/>
              <a:buChar char="²"/>
            </a:pPr>
            <a:r>
              <a:rPr lang="en-US" sz="2400" dirty="0" smtClean="0">
                <a:solidFill>
                  <a:schemeClr val="bg1"/>
                </a:solidFill>
                <a:latin typeface="Calibri" charset="0"/>
              </a:rPr>
              <a:t> Correlation </a:t>
            </a:r>
            <a:r>
              <a:rPr lang="en-US" sz="2400" dirty="0">
                <a:solidFill>
                  <a:schemeClr val="bg1"/>
                </a:solidFill>
                <a:latin typeface="Calibri" charset="0"/>
              </a:rPr>
              <a:t>of optical data with spectroscopic, photometric, and </a:t>
            </a:r>
            <a:r>
              <a:rPr lang="en-US" sz="2400" dirty="0" err="1">
                <a:solidFill>
                  <a:schemeClr val="bg1"/>
                </a:solidFill>
                <a:latin typeface="Calibri" charset="0"/>
              </a:rPr>
              <a:t>polarimetric</a:t>
            </a:r>
            <a:r>
              <a:rPr lang="en-US" sz="2400" dirty="0">
                <a:solidFill>
                  <a:schemeClr val="bg1"/>
                </a:solidFill>
                <a:latin typeface="Calibri" charset="0"/>
              </a:rPr>
              <a:t> multi-wavelength </a:t>
            </a:r>
            <a:r>
              <a:rPr lang="en-US" sz="2400" dirty="0" smtClean="0">
                <a:solidFill>
                  <a:schemeClr val="bg1"/>
                </a:solidFill>
                <a:latin typeface="Calibri" charset="0"/>
              </a:rPr>
              <a:t>data</a:t>
            </a:r>
          </a:p>
          <a:p>
            <a:pPr>
              <a:buClr>
                <a:srgbClr val="FFFF00"/>
              </a:buClr>
              <a:buSzPct val="100000"/>
            </a:pPr>
            <a:endParaRPr lang="en-US" sz="2400" dirty="0" smtClean="0">
              <a:solidFill>
                <a:schemeClr val="bg1"/>
              </a:solidFill>
              <a:latin typeface="Calibri" charset="0"/>
            </a:endParaRPr>
          </a:p>
          <a:p>
            <a:pPr>
              <a:buClr>
                <a:srgbClr val="FFFF00"/>
              </a:buClr>
              <a:buSzPct val="100000"/>
              <a:buFont typeface="Wingdings" charset="2"/>
              <a:buChar char="²"/>
            </a:pPr>
            <a:r>
              <a:rPr lang="en-US" sz="2400" dirty="0">
                <a:solidFill>
                  <a:schemeClr val="bg1"/>
                </a:solidFill>
                <a:latin typeface="Calibri" charset="0"/>
              </a:rPr>
              <a:t> Collaborative statistical analysis of stellar behavior using long-term data</a:t>
            </a:r>
          </a:p>
          <a:p>
            <a:pPr>
              <a:buClr>
                <a:srgbClr val="FFFF00"/>
              </a:buClr>
              <a:buSzPct val="150000"/>
            </a:pPr>
            <a:endParaRPr lang="en-US" sz="2400" dirty="0">
              <a:solidFill>
                <a:schemeClr val="bg1"/>
              </a:solidFill>
              <a:latin typeface="Calibri" charset="0"/>
            </a:endParaRPr>
          </a:p>
        </p:txBody>
      </p:sp>
      <p:sp>
        <p:nvSpPr>
          <p:cNvPr id="3" name="Title 2"/>
          <p:cNvSpPr>
            <a:spLocks noGrp="1"/>
          </p:cNvSpPr>
          <p:nvPr>
            <p:ph type="title"/>
          </p:nvPr>
        </p:nvSpPr>
        <p:spPr>
          <a:xfrm>
            <a:off x="438150" y="0"/>
            <a:ext cx="8229600" cy="828675"/>
          </a:xfrm>
        </p:spPr>
        <p:txBody>
          <a:bodyPr/>
          <a:lstStyle/>
          <a:p>
            <a:r>
              <a:rPr lang="en-US" dirty="0" smtClean="0"/>
              <a:t>How is AAVSO data used by astronomers?</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AAVSO Observing Campaigns</a:t>
            </a:r>
            <a:endParaRPr lang="en-US" dirty="0"/>
          </a:p>
        </p:txBody>
      </p:sp>
      <p:pic>
        <p:nvPicPr>
          <p:cNvPr id="3" name="Picture 2" descr="campaigns.png"/>
          <p:cNvPicPr>
            <a:picLocks noChangeAspect="1"/>
          </p:cNvPicPr>
          <p:nvPr/>
        </p:nvPicPr>
        <p:blipFill>
          <a:blip r:embed="rId2"/>
          <a:stretch>
            <a:fillRect/>
          </a:stretch>
        </p:blipFill>
        <p:spPr>
          <a:xfrm>
            <a:off x="962025" y="1140356"/>
            <a:ext cx="7181850" cy="527363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What makes variable star observing fun?</a:t>
            </a:r>
            <a:endParaRPr lang="en-US" dirty="0"/>
          </a:p>
        </p:txBody>
      </p:sp>
      <p:sp>
        <p:nvSpPr>
          <p:cNvPr id="3" name="TextBox 2"/>
          <p:cNvSpPr txBox="1"/>
          <p:nvPr/>
        </p:nvSpPr>
        <p:spPr>
          <a:xfrm>
            <a:off x="282045" y="4884797"/>
            <a:ext cx="8535459" cy="1323439"/>
          </a:xfrm>
          <a:prstGeom prst="rect">
            <a:avLst/>
          </a:prstGeom>
          <a:noFill/>
        </p:spPr>
        <p:txBody>
          <a:bodyPr wrap="square" rtlCol="0">
            <a:spAutoFit/>
          </a:bodyPr>
          <a:lstStyle/>
          <a:p>
            <a:r>
              <a:rPr lang="en-US" sz="1600" i="1" dirty="0" smtClean="0">
                <a:solidFill>
                  <a:srgbClr val="EEECE1"/>
                </a:solidFill>
                <a:latin typeface="+mn-lt"/>
              </a:rPr>
              <a:t>"I feel it is my duty to warn others...that they approach the </a:t>
            </a:r>
            <a:r>
              <a:rPr lang="en-US" sz="1600" i="1" dirty="0" err="1" smtClean="0">
                <a:solidFill>
                  <a:srgbClr val="EEECE1"/>
                </a:solidFill>
                <a:latin typeface="+mn-lt"/>
              </a:rPr>
              <a:t>oberserving</a:t>
            </a:r>
            <a:r>
              <a:rPr lang="en-US" sz="1600" i="1" dirty="0" smtClean="0">
                <a:solidFill>
                  <a:srgbClr val="EEECE1"/>
                </a:solidFill>
                <a:latin typeface="+mn-lt"/>
              </a:rPr>
              <a:t> of variable stars with the utmost caution. It is easy to become an addict, and as usual, the longer the indulgence is continued the more difficult it becomes to make a clean break and go back to a normal life.”</a:t>
            </a:r>
          </a:p>
          <a:p>
            <a:endParaRPr lang="en-US" sz="1600" i="1" dirty="0" smtClean="0">
              <a:solidFill>
                <a:srgbClr val="EEECE1"/>
              </a:solidFill>
            </a:endParaRPr>
          </a:p>
          <a:p>
            <a:r>
              <a:rPr lang="en-US" sz="1600" i="1" dirty="0" smtClean="0">
                <a:solidFill>
                  <a:srgbClr val="EEECE1"/>
                </a:solidFill>
              </a:rPr>
              <a:t>- Leslie </a:t>
            </a:r>
            <a:r>
              <a:rPr lang="en-US" sz="1600" i="1" dirty="0" err="1" smtClean="0">
                <a:solidFill>
                  <a:srgbClr val="EEECE1"/>
                </a:solidFill>
              </a:rPr>
              <a:t>Peltier</a:t>
            </a:r>
            <a:r>
              <a:rPr lang="en-US" sz="1600" i="1" dirty="0" smtClean="0">
                <a:solidFill>
                  <a:srgbClr val="EEECE1"/>
                </a:solidFill>
              </a:rPr>
              <a:t> (1900 – 1980)</a:t>
            </a:r>
            <a:endParaRPr lang="en-US" sz="1600" dirty="0">
              <a:solidFill>
                <a:srgbClr val="EEECE1"/>
              </a:solidFill>
            </a:endParaRPr>
          </a:p>
        </p:txBody>
      </p:sp>
      <p:pic>
        <p:nvPicPr>
          <p:cNvPr id="4" name="Picture 3" descr="Leslie-Peltier.gif"/>
          <p:cNvPicPr>
            <a:picLocks noChangeAspect="1"/>
          </p:cNvPicPr>
          <p:nvPr/>
        </p:nvPicPr>
        <p:blipFill>
          <a:blip r:embed="rId2"/>
          <a:stretch>
            <a:fillRect/>
          </a:stretch>
        </p:blipFill>
        <p:spPr>
          <a:xfrm>
            <a:off x="2511425" y="1236663"/>
            <a:ext cx="4076700" cy="327817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TextBox 2"/>
          <p:cNvSpPr txBox="1">
            <a:spLocks noChangeArrowheads="1"/>
          </p:cNvSpPr>
          <p:nvPr/>
        </p:nvSpPr>
        <p:spPr bwMode="auto">
          <a:xfrm>
            <a:off x="412370" y="975574"/>
            <a:ext cx="4730750" cy="5519459"/>
          </a:xfrm>
          <a:prstGeom prst="rect">
            <a:avLst/>
          </a:prstGeom>
          <a:noFill/>
          <a:ln w="9525">
            <a:noFill/>
            <a:miter lim="800000"/>
            <a:headEnd/>
            <a:tailEnd/>
          </a:ln>
        </p:spPr>
        <p:txBody>
          <a:bodyPr>
            <a:prstTxWarp prst="textNoShape">
              <a:avLst/>
            </a:prstTxWarp>
            <a:spAutoFit/>
          </a:bodyPr>
          <a:lstStyle/>
          <a:p>
            <a:pPr marL="457200" indent="-457200">
              <a:spcAft>
                <a:spcPts val="500"/>
              </a:spcAft>
            </a:pPr>
            <a:r>
              <a:rPr lang="en-US" sz="2400" dirty="0">
                <a:solidFill>
                  <a:srgbClr val="FFFF00"/>
                </a:solidFill>
                <a:latin typeface="Calibri" charset="0"/>
              </a:rPr>
              <a:t>1572</a:t>
            </a:r>
            <a:r>
              <a:rPr lang="en-US" sz="2400" dirty="0">
                <a:solidFill>
                  <a:srgbClr val="EEECE1"/>
                </a:solidFill>
                <a:latin typeface="Calibri" charset="0"/>
              </a:rPr>
              <a:t> – </a:t>
            </a:r>
            <a:r>
              <a:rPr lang="en-US" sz="2400" dirty="0" err="1">
                <a:solidFill>
                  <a:srgbClr val="EEECE1"/>
                </a:solidFill>
                <a:latin typeface="Calibri" charset="0"/>
              </a:rPr>
              <a:t>Tycho’s</a:t>
            </a:r>
            <a:r>
              <a:rPr lang="en-US" sz="2400" dirty="0">
                <a:solidFill>
                  <a:srgbClr val="EEECE1"/>
                </a:solidFill>
                <a:latin typeface="Calibri" charset="0"/>
              </a:rPr>
              <a:t> </a:t>
            </a:r>
            <a:r>
              <a:rPr lang="en-US" sz="2400" dirty="0" smtClean="0">
                <a:solidFill>
                  <a:srgbClr val="EEECE1"/>
                </a:solidFill>
                <a:latin typeface="Calibri" charset="0"/>
              </a:rPr>
              <a:t>Star helped people to question Aristotle’s view</a:t>
            </a:r>
          </a:p>
          <a:p>
            <a:pPr marL="457200" indent="-457200">
              <a:spcAft>
                <a:spcPts val="500"/>
              </a:spcAft>
            </a:pPr>
            <a:r>
              <a:rPr lang="en-US" sz="2400" dirty="0">
                <a:solidFill>
                  <a:srgbClr val="FFFF00"/>
                </a:solidFill>
                <a:latin typeface="Calibri" charset="0"/>
              </a:rPr>
              <a:t>1596</a:t>
            </a:r>
            <a:r>
              <a:rPr lang="en-US" sz="2400" dirty="0">
                <a:solidFill>
                  <a:srgbClr val="EEECE1"/>
                </a:solidFill>
                <a:latin typeface="Calibri" charset="0"/>
              </a:rPr>
              <a:t> – David </a:t>
            </a:r>
            <a:r>
              <a:rPr lang="en-US" sz="2400" dirty="0" err="1">
                <a:solidFill>
                  <a:srgbClr val="EEECE1"/>
                </a:solidFill>
                <a:latin typeface="Calibri" charset="0"/>
              </a:rPr>
              <a:t>Fabricius</a:t>
            </a:r>
            <a:r>
              <a:rPr lang="en-US" sz="2400" dirty="0">
                <a:solidFill>
                  <a:srgbClr val="EEECE1"/>
                </a:solidFill>
                <a:latin typeface="Calibri" charset="0"/>
              </a:rPr>
              <a:t> noticed changes in Mira</a:t>
            </a:r>
          </a:p>
          <a:p>
            <a:pPr marL="457200" indent="-457200">
              <a:spcAft>
                <a:spcPts val="500"/>
              </a:spcAft>
            </a:pPr>
            <a:r>
              <a:rPr lang="en-US" sz="2400" dirty="0">
                <a:solidFill>
                  <a:srgbClr val="FFFF00"/>
                </a:solidFill>
                <a:latin typeface="Calibri" charset="0"/>
              </a:rPr>
              <a:t>1638</a:t>
            </a:r>
            <a:r>
              <a:rPr lang="en-US" sz="2400" dirty="0">
                <a:solidFill>
                  <a:srgbClr val="EEECE1"/>
                </a:solidFill>
                <a:latin typeface="Calibri" charset="0"/>
              </a:rPr>
              <a:t> – Johannes </a:t>
            </a:r>
            <a:r>
              <a:rPr lang="en-US" sz="2400" dirty="0" err="1">
                <a:solidFill>
                  <a:srgbClr val="EEECE1"/>
                </a:solidFill>
                <a:latin typeface="Calibri" charset="0"/>
              </a:rPr>
              <a:t>Holwarda</a:t>
            </a:r>
            <a:r>
              <a:rPr lang="en-US" sz="2400" dirty="0">
                <a:solidFill>
                  <a:srgbClr val="EEECE1"/>
                </a:solidFill>
                <a:latin typeface="Calibri" charset="0"/>
              </a:rPr>
              <a:t> found Mira’s period of 11 months</a:t>
            </a:r>
          </a:p>
          <a:p>
            <a:pPr marL="457200" indent="-457200">
              <a:spcAft>
                <a:spcPts val="500"/>
              </a:spcAft>
            </a:pPr>
            <a:r>
              <a:rPr lang="en-US" sz="2400" dirty="0">
                <a:solidFill>
                  <a:srgbClr val="FFFF00"/>
                </a:solidFill>
                <a:latin typeface="Calibri" charset="0"/>
              </a:rPr>
              <a:t>1669</a:t>
            </a:r>
            <a:r>
              <a:rPr lang="en-US" sz="2400" dirty="0">
                <a:solidFill>
                  <a:srgbClr val="EEECE1"/>
                </a:solidFill>
                <a:latin typeface="Calibri" charset="0"/>
              </a:rPr>
              <a:t> – </a:t>
            </a:r>
            <a:r>
              <a:rPr lang="en-US" sz="2400" dirty="0" err="1">
                <a:solidFill>
                  <a:srgbClr val="EEECE1"/>
                </a:solidFill>
                <a:latin typeface="Calibri" charset="0"/>
              </a:rPr>
              <a:t>Geminiano</a:t>
            </a:r>
            <a:r>
              <a:rPr lang="en-US" sz="2400" dirty="0">
                <a:solidFill>
                  <a:srgbClr val="EEECE1"/>
                </a:solidFill>
                <a:latin typeface="Calibri" charset="0"/>
              </a:rPr>
              <a:t> </a:t>
            </a:r>
            <a:r>
              <a:rPr lang="en-US" sz="2400" dirty="0" err="1">
                <a:solidFill>
                  <a:srgbClr val="EEECE1"/>
                </a:solidFill>
                <a:latin typeface="Calibri" charset="0"/>
              </a:rPr>
              <a:t>Montanari</a:t>
            </a:r>
            <a:r>
              <a:rPr lang="en-US" sz="2400" dirty="0">
                <a:solidFill>
                  <a:srgbClr val="EEECE1"/>
                </a:solidFill>
                <a:latin typeface="Calibri" charset="0"/>
              </a:rPr>
              <a:t> described variation of </a:t>
            </a:r>
            <a:r>
              <a:rPr lang="en-US" sz="2400" dirty="0" err="1">
                <a:solidFill>
                  <a:srgbClr val="EEECE1"/>
                </a:solidFill>
                <a:latin typeface="Calibri" charset="0"/>
              </a:rPr>
              <a:t>Algol</a:t>
            </a:r>
            <a:endParaRPr lang="en-US" sz="2400" dirty="0">
              <a:solidFill>
                <a:srgbClr val="EEECE1"/>
              </a:solidFill>
              <a:latin typeface="Calibri" charset="0"/>
            </a:endParaRPr>
          </a:p>
          <a:p>
            <a:pPr marL="457200" indent="-457200">
              <a:spcAft>
                <a:spcPts val="500"/>
              </a:spcAft>
            </a:pPr>
            <a:r>
              <a:rPr lang="en-US" sz="2400" dirty="0">
                <a:solidFill>
                  <a:srgbClr val="FFFF00"/>
                </a:solidFill>
                <a:latin typeface="Calibri" charset="0"/>
              </a:rPr>
              <a:t>1784 – 1796 </a:t>
            </a:r>
            <a:r>
              <a:rPr lang="en-US" sz="2400" dirty="0">
                <a:solidFill>
                  <a:srgbClr val="EEECE1"/>
                </a:solidFill>
                <a:latin typeface="Calibri" charset="0"/>
              </a:rPr>
              <a:t>– “The Yorkshire Astronomers” John Goodricke and Edward Piggott discovered several more variables and gave the correct explanation </a:t>
            </a:r>
            <a:r>
              <a:rPr lang="en-US" sz="2400" dirty="0" err="1">
                <a:solidFill>
                  <a:srgbClr val="EEECE1"/>
                </a:solidFill>
                <a:latin typeface="Calibri" charset="0"/>
              </a:rPr>
              <a:t>Algol’s</a:t>
            </a:r>
            <a:r>
              <a:rPr lang="en-US" sz="2400" dirty="0">
                <a:solidFill>
                  <a:srgbClr val="EEECE1"/>
                </a:solidFill>
                <a:latin typeface="Calibri" charset="0"/>
              </a:rPr>
              <a:t> variability (eclipses).</a:t>
            </a:r>
          </a:p>
        </p:txBody>
      </p:sp>
      <p:sp>
        <p:nvSpPr>
          <p:cNvPr id="17411" name="Title 3"/>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Beginnings in the West</a:t>
            </a:r>
          </a:p>
        </p:txBody>
      </p:sp>
      <p:grpSp>
        <p:nvGrpSpPr>
          <p:cNvPr id="17412" name="Group 6"/>
          <p:cNvGrpSpPr>
            <a:grpSpLocks/>
          </p:cNvGrpSpPr>
          <p:nvPr/>
        </p:nvGrpSpPr>
        <p:grpSpPr bwMode="auto">
          <a:xfrm>
            <a:off x="5326063" y="1460500"/>
            <a:ext cx="3309937" cy="4395788"/>
            <a:chOff x="5207000" y="1206500"/>
            <a:chExt cx="3310467" cy="4395230"/>
          </a:xfrm>
        </p:grpSpPr>
        <p:pic>
          <p:nvPicPr>
            <p:cNvPr id="17413" name="Picture 4" descr="Goodricke_John.jpg"/>
            <p:cNvPicPr>
              <a:picLocks noChangeAspect="1"/>
            </p:cNvPicPr>
            <p:nvPr/>
          </p:nvPicPr>
          <p:blipFill>
            <a:blip r:embed="rId2"/>
            <a:srcRect/>
            <a:stretch>
              <a:fillRect/>
            </a:stretch>
          </p:blipFill>
          <p:spPr bwMode="auto">
            <a:xfrm>
              <a:off x="5207000" y="1206500"/>
              <a:ext cx="3297446" cy="3941233"/>
            </a:xfrm>
            <a:prstGeom prst="rect">
              <a:avLst/>
            </a:prstGeom>
            <a:noFill/>
            <a:ln w="9525">
              <a:noFill/>
              <a:miter lim="800000"/>
              <a:headEnd/>
              <a:tailEnd/>
            </a:ln>
          </p:spPr>
        </p:pic>
        <p:sp>
          <p:nvSpPr>
            <p:cNvPr id="17414" name="TextBox 5"/>
            <p:cNvSpPr txBox="1">
              <a:spLocks noChangeArrowheads="1"/>
            </p:cNvSpPr>
            <p:nvPr/>
          </p:nvSpPr>
          <p:spPr bwMode="auto">
            <a:xfrm>
              <a:off x="5215467" y="5232398"/>
              <a:ext cx="3302000" cy="369332"/>
            </a:xfrm>
            <a:prstGeom prst="rect">
              <a:avLst/>
            </a:prstGeom>
            <a:noFill/>
            <a:ln w="9525">
              <a:noFill/>
              <a:miter lim="800000"/>
              <a:headEnd/>
              <a:tailEnd/>
            </a:ln>
          </p:spPr>
          <p:txBody>
            <a:bodyPr>
              <a:prstTxWarp prst="textNoShape">
                <a:avLst/>
              </a:prstTxWarp>
              <a:spAutoFit/>
            </a:bodyPr>
            <a:lstStyle/>
            <a:p>
              <a:pPr algn="ctr"/>
              <a:r>
                <a:rPr lang="en-US" i="1">
                  <a:solidFill>
                    <a:srgbClr val="EEECE1"/>
                  </a:solidFill>
                  <a:latin typeface="Calibri" charset="0"/>
                </a:rPr>
                <a:t>John Goodricke (1764-1786)</a:t>
              </a: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1.jpg"/>
          <p:cNvPicPr>
            <a:picLocks noChangeAspect="1"/>
          </p:cNvPicPr>
          <p:nvPr/>
        </p:nvPicPr>
        <p:blipFill>
          <a:blip r:embed="rId2"/>
          <a:stretch>
            <a:fillRect/>
          </a:stretch>
        </p:blipFill>
        <p:spPr>
          <a:xfrm>
            <a:off x="0" y="1337480"/>
            <a:ext cx="9144000" cy="4183039"/>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grpSp>
        <p:nvGrpSpPr>
          <p:cNvPr id="5" name="Group 4"/>
          <p:cNvGrpSpPr/>
          <p:nvPr/>
        </p:nvGrpSpPr>
        <p:grpSpPr>
          <a:xfrm>
            <a:off x="0" y="1337480"/>
            <a:ext cx="9144000" cy="4183039"/>
            <a:chOff x="0" y="1337480"/>
            <a:chExt cx="9144000" cy="4183039"/>
          </a:xfrm>
        </p:grpSpPr>
        <p:pic>
          <p:nvPicPr>
            <p:cNvPr id="3" name="Picture 2" descr="USco-1.jpg"/>
            <p:cNvPicPr>
              <a:picLocks noChangeAspect="1"/>
            </p:cNvPicPr>
            <p:nvPr/>
          </p:nvPicPr>
          <p:blipFill>
            <a:blip r:embed="rId3"/>
            <a:stretch>
              <a:fillRect/>
            </a:stretch>
          </p:blipFill>
          <p:spPr>
            <a:xfrm>
              <a:off x="0" y="1337480"/>
              <a:ext cx="9144000" cy="4183039"/>
            </a:xfrm>
            <a:prstGeom prst="rect">
              <a:avLst/>
            </a:prstGeom>
          </p:spPr>
        </p:pic>
        <p:pic>
          <p:nvPicPr>
            <p:cNvPr id="4" name="Picture 3" descr="usco-pre.jpg"/>
            <p:cNvPicPr>
              <a:picLocks noChangeAspect="1"/>
            </p:cNvPicPr>
            <p:nvPr/>
          </p:nvPicPr>
          <p:blipFill>
            <a:blip r:embed="rId4"/>
            <a:srcRect l="1180" r="3354" b="605"/>
            <a:stretch>
              <a:fillRect/>
            </a:stretch>
          </p:blipFill>
          <p:spPr>
            <a:xfrm>
              <a:off x="1244601" y="1338263"/>
              <a:ext cx="7899399" cy="4173537"/>
            </a:xfrm>
            <a:prstGeom prst="rect">
              <a:avLst/>
            </a:prstGeom>
          </p:spPr>
        </p:pic>
      </p:grpSp>
      <p:sp>
        <p:nvSpPr>
          <p:cNvPr id="6" name="Rounded Rectangular Callout 5"/>
          <p:cNvSpPr/>
          <p:nvPr/>
        </p:nvSpPr>
        <p:spPr>
          <a:xfrm>
            <a:off x="7010400" y="1828800"/>
            <a:ext cx="1193800" cy="273050"/>
          </a:xfrm>
          <a:prstGeom prst="wedgeRoundRectCallout">
            <a:avLst>
              <a:gd name="adj1" fmla="val -51096"/>
              <a:gd name="adj2" fmla="val 7989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rPr>
              <a:t>25 Feb 1999</a:t>
            </a:r>
            <a:endParaRPr lang="en-US" sz="1400" dirty="0">
              <a:solidFill>
                <a:schemeClr val="tx1"/>
              </a:solidFill>
            </a:endParaRPr>
          </a:p>
        </p:txBody>
      </p:sp>
      <p:sp>
        <p:nvSpPr>
          <p:cNvPr id="7" name="Rounded Rectangular Callout 6"/>
          <p:cNvSpPr/>
          <p:nvPr/>
        </p:nvSpPr>
        <p:spPr>
          <a:xfrm>
            <a:off x="4845050" y="2552700"/>
            <a:ext cx="1270000" cy="279400"/>
          </a:xfrm>
          <a:prstGeom prst="wedgeRoundRectCallout">
            <a:avLst>
              <a:gd name="adj1" fmla="val -51096"/>
              <a:gd name="adj2" fmla="val 7989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000000"/>
                </a:solidFill>
              </a:rPr>
              <a:t>16 May 1987</a:t>
            </a:r>
            <a:endParaRPr lang="en-US" sz="1400" dirty="0">
              <a:solidFill>
                <a:srgbClr val="000000"/>
              </a:solidFill>
            </a:endParaRPr>
          </a:p>
        </p:txBody>
      </p:sp>
      <p:sp>
        <p:nvSpPr>
          <p:cNvPr id="10" name="Rounded Rectangular Callout 9"/>
          <p:cNvSpPr/>
          <p:nvPr/>
        </p:nvSpPr>
        <p:spPr>
          <a:xfrm>
            <a:off x="3403599" y="2197100"/>
            <a:ext cx="1158875" cy="285750"/>
          </a:xfrm>
          <a:prstGeom prst="wedgeRoundRectCallout">
            <a:avLst>
              <a:gd name="adj1" fmla="val -51096"/>
              <a:gd name="adj2" fmla="val 7989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000000"/>
                </a:solidFill>
              </a:rPr>
              <a:t>24 June 1979</a:t>
            </a:r>
            <a:endParaRPr lang="en-US" sz="14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schefer05.jpg"/>
          <p:cNvPicPr>
            <a:picLocks noChangeAspect="1"/>
          </p:cNvPicPr>
          <p:nvPr/>
        </p:nvPicPr>
        <p:blipFill>
          <a:blip r:embed="rId2"/>
          <a:stretch>
            <a:fillRect/>
          </a:stretch>
        </p:blipFill>
        <p:spPr>
          <a:xfrm>
            <a:off x="0" y="949325"/>
            <a:ext cx="9144000" cy="5217644"/>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4" name="Picture 3" descr="schefer05-highlight.jpg"/>
          <p:cNvPicPr>
            <a:picLocks noChangeAspect="1"/>
          </p:cNvPicPr>
          <p:nvPr/>
        </p:nvPicPr>
        <p:blipFill>
          <a:blip r:embed="rId2"/>
          <a:stretch>
            <a:fillRect/>
          </a:stretch>
        </p:blipFill>
        <p:spPr>
          <a:xfrm>
            <a:off x="-9525" y="949325"/>
            <a:ext cx="9144000" cy="5217644"/>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1.jpg"/>
          <p:cNvPicPr>
            <a:picLocks noChangeAspect="1"/>
          </p:cNvPicPr>
          <p:nvPr/>
        </p:nvPicPr>
        <p:blipFill>
          <a:blip r:embed="rId2"/>
          <a:stretch>
            <a:fillRect/>
          </a:stretch>
        </p:blipFill>
        <p:spPr>
          <a:xfrm>
            <a:off x="0" y="1337480"/>
            <a:ext cx="9144000" cy="4183039"/>
          </a:xfrm>
          <a:prstGeom prst="rect">
            <a:avLst/>
          </a:prstGeom>
        </p:spPr>
      </p:pic>
      <p:sp>
        <p:nvSpPr>
          <p:cNvPr id="4" name="Rounded Rectangular Callout 3"/>
          <p:cNvSpPr/>
          <p:nvPr/>
        </p:nvSpPr>
        <p:spPr>
          <a:xfrm>
            <a:off x="4061883" y="3947583"/>
            <a:ext cx="1297517" cy="810683"/>
          </a:xfrm>
          <a:prstGeom prst="wedgeRoundRectCallout">
            <a:avLst>
              <a:gd name="adj1" fmla="val -77394"/>
              <a:gd name="adj2" fmla="val 39166"/>
              <a:gd name="adj3" fmla="val 16667"/>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600" dirty="0" smtClean="0">
                <a:solidFill>
                  <a:schemeClr val="tx1"/>
                </a:solidFill>
              </a:rPr>
              <a:t>HBB  </a:t>
            </a:r>
            <a:br>
              <a:rPr lang="en-US" sz="1600" dirty="0" smtClean="0">
                <a:solidFill>
                  <a:schemeClr val="tx1"/>
                </a:solidFill>
              </a:rPr>
            </a:br>
            <a:r>
              <a:rPr lang="en-US" sz="1600" dirty="0" smtClean="0">
                <a:solidFill>
                  <a:schemeClr val="tx1"/>
                </a:solidFill>
              </a:rPr>
              <a:t>27 Jan 05:48 </a:t>
            </a:r>
          </a:p>
          <a:p>
            <a:pPr algn="ctr"/>
            <a:r>
              <a:rPr lang="en-US" sz="1600" dirty="0" err="1" smtClean="0">
                <a:solidFill>
                  <a:schemeClr val="tx1"/>
                </a:solidFill>
              </a:rPr>
              <a:t>mag</a:t>
            </a:r>
            <a:r>
              <a:rPr lang="en-US" sz="1600" dirty="0" smtClean="0">
                <a:solidFill>
                  <a:schemeClr val="tx1"/>
                </a:solidFill>
              </a:rPr>
              <a:t> 18.2</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2.jpg"/>
          <p:cNvPicPr>
            <a:picLocks noChangeAspect="1"/>
          </p:cNvPicPr>
          <p:nvPr/>
        </p:nvPicPr>
        <p:blipFill>
          <a:blip r:embed="rId2"/>
          <a:stretch>
            <a:fillRect/>
          </a:stretch>
        </p:blipFill>
        <p:spPr>
          <a:xfrm>
            <a:off x="0" y="1337480"/>
            <a:ext cx="9144000" cy="4183039"/>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2.jpg"/>
          <p:cNvPicPr>
            <a:picLocks noChangeAspect="1"/>
          </p:cNvPicPr>
          <p:nvPr/>
        </p:nvPicPr>
        <p:blipFill>
          <a:blip r:embed="rId2"/>
          <a:stretch>
            <a:fillRect/>
          </a:stretch>
        </p:blipFill>
        <p:spPr>
          <a:xfrm>
            <a:off x="0" y="1337480"/>
            <a:ext cx="9144000" cy="4183039"/>
          </a:xfrm>
          <a:prstGeom prst="rect">
            <a:avLst/>
          </a:prstGeom>
        </p:spPr>
      </p:pic>
      <p:sp>
        <p:nvSpPr>
          <p:cNvPr id="6" name="Frame 5"/>
          <p:cNvSpPr/>
          <p:nvPr/>
        </p:nvSpPr>
        <p:spPr>
          <a:xfrm>
            <a:off x="3556000" y="2133600"/>
            <a:ext cx="321733" cy="3048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2.jpg"/>
          <p:cNvPicPr>
            <a:picLocks noChangeAspect="1"/>
          </p:cNvPicPr>
          <p:nvPr/>
        </p:nvPicPr>
        <p:blipFill>
          <a:blip r:embed="rId2"/>
          <a:stretch>
            <a:fillRect/>
          </a:stretch>
        </p:blipFill>
        <p:spPr>
          <a:xfrm>
            <a:off x="0" y="1337480"/>
            <a:ext cx="9144000" cy="4183039"/>
          </a:xfrm>
          <a:prstGeom prst="rect">
            <a:avLst/>
          </a:prstGeom>
        </p:spPr>
      </p:pic>
      <p:sp>
        <p:nvSpPr>
          <p:cNvPr id="6" name="Frame 5"/>
          <p:cNvSpPr/>
          <p:nvPr/>
        </p:nvSpPr>
        <p:spPr>
          <a:xfrm>
            <a:off x="3556000" y="2133600"/>
            <a:ext cx="321733" cy="3048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5" name="Picture 4" descr="USco-lc-closeup.png"/>
          <p:cNvPicPr>
            <a:picLocks noChangeAspect="1"/>
          </p:cNvPicPr>
          <p:nvPr/>
        </p:nvPicPr>
        <p:blipFill>
          <a:blip r:embed="rId3"/>
          <a:stretch>
            <a:fillRect/>
          </a:stretch>
        </p:blipFill>
        <p:spPr>
          <a:xfrm>
            <a:off x="1486653" y="1032933"/>
            <a:ext cx="7042876" cy="5469467"/>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2.jpg"/>
          <p:cNvPicPr>
            <a:picLocks noChangeAspect="1"/>
          </p:cNvPicPr>
          <p:nvPr/>
        </p:nvPicPr>
        <p:blipFill>
          <a:blip r:embed="rId2"/>
          <a:stretch>
            <a:fillRect/>
          </a:stretch>
        </p:blipFill>
        <p:spPr>
          <a:xfrm>
            <a:off x="0" y="1337480"/>
            <a:ext cx="9144000" cy="4183039"/>
          </a:xfrm>
          <a:prstGeom prst="rect">
            <a:avLst/>
          </a:prstGeom>
        </p:spPr>
      </p:pic>
      <p:sp>
        <p:nvSpPr>
          <p:cNvPr id="6" name="Frame 5"/>
          <p:cNvSpPr/>
          <p:nvPr/>
        </p:nvSpPr>
        <p:spPr>
          <a:xfrm>
            <a:off x="3556000" y="2133600"/>
            <a:ext cx="321733" cy="3048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5" name="Picture 4" descr="USco-lc-closeup.png"/>
          <p:cNvPicPr>
            <a:picLocks noChangeAspect="1"/>
          </p:cNvPicPr>
          <p:nvPr/>
        </p:nvPicPr>
        <p:blipFill>
          <a:blip r:embed="rId3"/>
          <a:stretch>
            <a:fillRect/>
          </a:stretch>
        </p:blipFill>
        <p:spPr>
          <a:xfrm>
            <a:off x="1486653" y="1032933"/>
            <a:ext cx="7042876" cy="5469467"/>
          </a:xfrm>
          <a:prstGeom prst="rect">
            <a:avLst/>
          </a:prstGeom>
          <a:ln>
            <a:solidFill>
              <a:schemeClr val="tx1"/>
            </a:solidFill>
          </a:ln>
        </p:spPr>
      </p:pic>
      <p:sp>
        <p:nvSpPr>
          <p:cNvPr id="7" name="Rounded Rectangular Callout 6"/>
          <p:cNvSpPr/>
          <p:nvPr/>
        </p:nvSpPr>
        <p:spPr>
          <a:xfrm>
            <a:off x="5867400" y="660400"/>
            <a:ext cx="1549400" cy="914400"/>
          </a:xfrm>
          <a:prstGeom prst="wedgeRoundRectCallout">
            <a:avLst>
              <a:gd name="adj1" fmla="val -78210"/>
              <a:gd name="adj2" fmla="val 5972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HBB</a:t>
            </a:r>
          </a:p>
          <a:p>
            <a:pPr algn="ctr"/>
            <a:r>
              <a:rPr lang="en-US" dirty="0" smtClean="0">
                <a:solidFill>
                  <a:schemeClr val="tx1"/>
                </a:solidFill>
              </a:rPr>
              <a:t>28 Jan 05:28</a:t>
            </a:r>
            <a:br>
              <a:rPr lang="en-US" dirty="0" smtClean="0">
                <a:solidFill>
                  <a:schemeClr val="tx1"/>
                </a:solidFill>
              </a:rPr>
            </a:br>
            <a:r>
              <a:rPr lang="en-US" dirty="0" smtClean="0">
                <a:solidFill>
                  <a:schemeClr val="tx1"/>
                </a:solidFill>
              </a:rPr>
              <a:t>7.88 !?</a:t>
            </a:r>
            <a:endParaRPr lang="en-US" dirty="0">
              <a:solidFill>
                <a:schemeClr val="tx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2.jpg"/>
          <p:cNvPicPr>
            <a:picLocks noChangeAspect="1"/>
          </p:cNvPicPr>
          <p:nvPr/>
        </p:nvPicPr>
        <p:blipFill>
          <a:blip r:embed="rId2"/>
          <a:stretch>
            <a:fillRect/>
          </a:stretch>
        </p:blipFill>
        <p:spPr>
          <a:xfrm>
            <a:off x="0" y="1337480"/>
            <a:ext cx="9144000" cy="4183039"/>
          </a:xfrm>
          <a:prstGeom prst="rect">
            <a:avLst/>
          </a:prstGeom>
        </p:spPr>
      </p:pic>
      <p:sp>
        <p:nvSpPr>
          <p:cNvPr id="6" name="Frame 5"/>
          <p:cNvSpPr/>
          <p:nvPr/>
        </p:nvSpPr>
        <p:spPr>
          <a:xfrm>
            <a:off x="3556000" y="2133600"/>
            <a:ext cx="321733" cy="3048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5" name="Picture 4" descr="USco-lc-closeup.png"/>
          <p:cNvPicPr>
            <a:picLocks noChangeAspect="1"/>
          </p:cNvPicPr>
          <p:nvPr/>
        </p:nvPicPr>
        <p:blipFill>
          <a:blip r:embed="rId3"/>
          <a:stretch>
            <a:fillRect/>
          </a:stretch>
        </p:blipFill>
        <p:spPr>
          <a:xfrm>
            <a:off x="1486653" y="1032933"/>
            <a:ext cx="7042876" cy="5469467"/>
          </a:xfrm>
          <a:prstGeom prst="rect">
            <a:avLst/>
          </a:prstGeom>
          <a:ln>
            <a:solidFill>
              <a:schemeClr val="tx1"/>
            </a:solidFill>
          </a:ln>
        </p:spPr>
      </p:pic>
      <p:sp>
        <p:nvSpPr>
          <p:cNvPr id="7" name="Rounded Rectangular Callout 6"/>
          <p:cNvSpPr/>
          <p:nvPr/>
        </p:nvSpPr>
        <p:spPr>
          <a:xfrm>
            <a:off x="6087533" y="3689350"/>
            <a:ext cx="1540933" cy="1100666"/>
          </a:xfrm>
          <a:prstGeom prst="wedgeRoundRectCallout">
            <a:avLst>
              <a:gd name="adj1" fmla="val -91397"/>
              <a:gd name="adj2" fmla="val 2972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HBB</a:t>
            </a:r>
          </a:p>
          <a:p>
            <a:pPr algn="ctr"/>
            <a:r>
              <a:rPr lang="en-US" dirty="0" smtClean="0">
                <a:solidFill>
                  <a:schemeClr val="tx1"/>
                </a:solidFill>
              </a:rPr>
              <a:t>28 Jan 05:31</a:t>
            </a:r>
            <a:br>
              <a:rPr lang="en-US" dirty="0" smtClean="0">
                <a:solidFill>
                  <a:schemeClr val="tx1"/>
                </a:solidFill>
              </a:rPr>
            </a:br>
            <a:r>
              <a:rPr lang="en-US" dirty="0" smtClean="0">
                <a:solidFill>
                  <a:schemeClr val="tx1"/>
                </a:solidFill>
              </a:rPr>
              <a:t>8.05 Outburst!</a:t>
            </a:r>
            <a:endParaRPr lang="en-US"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8434" name="Group 9"/>
          <p:cNvGrpSpPr>
            <a:grpSpLocks/>
          </p:cNvGrpSpPr>
          <p:nvPr/>
        </p:nvGrpSpPr>
        <p:grpSpPr bwMode="auto">
          <a:xfrm>
            <a:off x="520700" y="1833563"/>
            <a:ext cx="2476500" cy="3114675"/>
            <a:chOff x="5973233" y="922866"/>
            <a:chExt cx="2476500" cy="3114365"/>
          </a:xfrm>
        </p:grpSpPr>
        <p:pic>
          <p:nvPicPr>
            <p:cNvPr id="18437" name="Picture 2" descr="Argelander.jpg"/>
            <p:cNvPicPr>
              <a:picLocks noChangeAspect="1"/>
            </p:cNvPicPr>
            <p:nvPr/>
          </p:nvPicPr>
          <p:blipFill>
            <a:blip r:embed="rId2"/>
            <a:srcRect b="28378"/>
            <a:stretch>
              <a:fillRect/>
            </a:stretch>
          </p:blipFill>
          <p:spPr bwMode="auto">
            <a:xfrm>
              <a:off x="5973233" y="922866"/>
              <a:ext cx="2463304" cy="2468034"/>
            </a:xfrm>
            <a:prstGeom prst="rect">
              <a:avLst/>
            </a:prstGeom>
            <a:noFill/>
            <a:ln w="9525">
              <a:noFill/>
              <a:miter lim="800000"/>
              <a:headEnd/>
              <a:tailEnd/>
            </a:ln>
          </p:spPr>
        </p:pic>
        <p:sp>
          <p:nvSpPr>
            <p:cNvPr id="18438" name="TextBox 6"/>
            <p:cNvSpPr txBox="1">
              <a:spLocks noChangeArrowheads="1"/>
            </p:cNvSpPr>
            <p:nvPr/>
          </p:nvSpPr>
          <p:spPr bwMode="auto">
            <a:xfrm>
              <a:off x="5994399" y="3390900"/>
              <a:ext cx="2455334" cy="646331"/>
            </a:xfrm>
            <a:prstGeom prst="rect">
              <a:avLst/>
            </a:prstGeom>
            <a:noFill/>
            <a:ln w="9525">
              <a:noFill/>
              <a:miter lim="800000"/>
              <a:headEnd/>
              <a:tailEnd/>
            </a:ln>
          </p:spPr>
          <p:txBody>
            <a:bodyPr>
              <a:prstTxWarp prst="textNoShape">
                <a:avLst/>
              </a:prstTxWarp>
              <a:spAutoFit/>
            </a:bodyPr>
            <a:lstStyle/>
            <a:p>
              <a:pPr algn="ctr"/>
              <a:r>
                <a:rPr lang="en-US">
                  <a:solidFill>
                    <a:schemeClr val="bg1"/>
                  </a:solidFill>
                  <a:latin typeface="Calibri" charset="0"/>
                </a:rPr>
                <a:t>Friedrich Wilhelm Argelander (1799-1875)</a:t>
              </a:r>
              <a:endParaRPr lang="en-US">
                <a:latin typeface="Calibri" charset="0"/>
              </a:endParaRPr>
            </a:p>
          </p:txBody>
        </p:sp>
      </p:grpSp>
      <p:sp>
        <p:nvSpPr>
          <p:cNvPr id="18435" name="TextBox 7"/>
          <p:cNvSpPr txBox="1">
            <a:spLocks noChangeArrowheads="1"/>
          </p:cNvSpPr>
          <p:nvPr/>
        </p:nvSpPr>
        <p:spPr bwMode="auto">
          <a:xfrm>
            <a:off x="3370263" y="1358900"/>
            <a:ext cx="5519737" cy="4064000"/>
          </a:xfrm>
          <a:prstGeom prst="rect">
            <a:avLst/>
          </a:prstGeom>
          <a:noFill/>
          <a:ln w="9525">
            <a:noFill/>
            <a:miter lim="800000"/>
            <a:headEnd/>
            <a:tailEnd/>
          </a:ln>
        </p:spPr>
        <p:txBody>
          <a:bodyPr>
            <a:prstTxWarp prst="textNoShape">
              <a:avLst/>
            </a:prstTxWarp>
            <a:spAutoFit/>
          </a:bodyPr>
          <a:lstStyle/>
          <a:p>
            <a:endParaRPr lang="en-US" sz="2400">
              <a:solidFill>
                <a:schemeClr val="bg1"/>
              </a:solidFill>
              <a:latin typeface="Calibri" charset="0"/>
            </a:endParaRPr>
          </a:p>
          <a:p>
            <a:pPr>
              <a:buClr>
                <a:srgbClr val="FFFF00"/>
              </a:buClr>
              <a:buFont typeface="Wingdings" charset="2"/>
              <a:buChar char="²"/>
            </a:pPr>
            <a:r>
              <a:rPr lang="en-US" sz="2400">
                <a:solidFill>
                  <a:schemeClr val="bg1"/>
                </a:solidFill>
                <a:latin typeface="Calibri" charset="0"/>
              </a:rPr>
              <a:t> First astronomer to conduct a careful study of the variability of stars.</a:t>
            </a:r>
          </a:p>
          <a:p>
            <a:pPr>
              <a:buClr>
                <a:srgbClr val="FFFF00"/>
              </a:buClr>
              <a:buFont typeface="Wingdings" charset="2"/>
              <a:buChar char="²"/>
            </a:pPr>
            <a:endParaRPr lang="en-US" sz="2400">
              <a:solidFill>
                <a:schemeClr val="bg1"/>
              </a:solidFill>
              <a:latin typeface="Calibri" charset="0"/>
            </a:endParaRPr>
          </a:p>
          <a:p>
            <a:pPr>
              <a:buClr>
                <a:srgbClr val="FFFF00"/>
              </a:buClr>
              <a:buFont typeface="Wingdings" charset="2"/>
              <a:buChar char="²"/>
            </a:pPr>
            <a:r>
              <a:rPr lang="en-US" sz="2400">
                <a:solidFill>
                  <a:schemeClr val="bg1"/>
                </a:solidFill>
                <a:latin typeface="Calibri" charset="0"/>
              </a:rPr>
              <a:t> Promoted and refined William Hershel’s simple and effective system for measuring star magnitudes and positions.</a:t>
            </a:r>
          </a:p>
          <a:p>
            <a:pPr>
              <a:buClr>
                <a:srgbClr val="FFFF00"/>
              </a:buClr>
              <a:buFont typeface="Wingdings" charset="2"/>
              <a:buChar char="²"/>
            </a:pPr>
            <a:endParaRPr lang="en-US" sz="2400">
              <a:solidFill>
                <a:schemeClr val="bg1"/>
              </a:solidFill>
              <a:latin typeface="Calibri" charset="0"/>
            </a:endParaRPr>
          </a:p>
          <a:p>
            <a:pPr>
              <a:buClr>
                <a:srgbClr val="FFFF00"/>
              </a:buClr>
              <a:buFont typeface="Wingdings" charset="2"/>
              <a:buChar char="²"/>
            </a:pPr>
            <a:r>
              <a:rPr lang="en-US" sz="2400">
                <a:solidFill>
                  <a:schemeClr val="bg1"/>
                </a:solidFill>
                <a:latin typeface="Calibri" charset="0"/>
              </a:rPr>
              <a:t> Established the system of nomenclature for variable stars which is still in use today.</a:t>
            </a:r>
          </a:p>
          <a:p>
            <a:endParaRPr lang="en-US">
              <a:latin typeface="Calibri" charset="0"/>
            </a:endParaRPr>
          </a:p>
        </p:txBody>
      </p:sp>
      <p:sp>
        <p:nvSpPr>
          <p:cNvPr id="18436" name="Title 8"/>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The “Father of Variable Star Astronomy”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2.jpg"/>
          <p:cNvPicPr>
            <a:picLocks noChangeAspect="1"/>
          </p:cNvPicPr>
          <p:nvPr/>
        </p:nvPicPr>
        <p:blipFill>
          <a:blip r:embed="rId2"/>
          <a:stretch>
            <a:fillRect/>
          </a:stretch>
        </p:blipFill>
        <p:spPr>
          <a:xfrm>
            <a:off x="0" y="1337480"/>
            <a:ext cx="9144000" cy="4183039"/>
          </a:xfrm>
          <a:prstGeom prst="rect">
            <a:avLst/>
          </a:prstGeom>
        </p:spPr>
      </p:pic>
      <p:sp>
        <p:nvSpPr>
          <p:cNvPr id="6" name="Frame 5"/>
          <p:cNvSpPr/>
          <p:nvPr/>
        </p:nvSpPr>
        <p:spPr>
          <a:xfrm>
            <a:off x="3556000" y="2133600"/>
            <a:ext cx="321733" cy="3048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5" name="Picture 4" descr="USco-lc-closeup.png"/>
          <p:cNvPicPr>
            <a:picLocks noChangeAspect="1"/>
          </p:cNvPicPr>
          <p:nvPr/>
        </p:nvPicPr>
        <p:blipFill>
          <a:blip r:embed="rId3"/>
          <a:stretch>
            <a:fillRect/>
          </a:stretch>
        </p:blipFill>
        <p:spPr>
          <a:xfrm>
            <a:off x="1486653" y="1032933"/>
            <a:ext cx="7042876" cy="5469467"/>
          </a:xfrm>
          <a:prstGeom prst="rect">
            <a:avLst/>
          </a:prstGeom>
          <a:ln>
            <a:solidFill>
              <a:schemeClr val="tx1"/>
            </a:solidFill>
          </a:ln>
        </p:spPr>
      </p:pic>
      <p:sp>
        <p:nvSpPr>
          <p:cNvPr id="7" name="Rounded Rectangular Callout 6"/>
          <p:cNvSpPr/>
          <p:nvPr/>
        </p:nvSpPr>
        <p:spPr>
          <a:xfrm>
            <a:off x="5168643" y="3409950"/>
            <a:ext cx="2893085" cy="1170068"/>
          </a:xfrm>
          <a:prstGeom prst="wedgeRoundRectCallout">
            <a:avLst>
              <a:gd name="adj1" fmla="val -29420"/>
              <a:gd name="adj2" fmla="val 100292"/>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1"/>
                </a:solidFill>
              </a:rPr>
              <a:t>SCK 28 Jan 06:19</a:t>
            </a:r>
            <a:br>
              <a:rPr lang="en-US" sz="1600" dirty="0" smtClean="0">
                <a:solidFill>
                  <a:schemeClr val="tx1"/>
                </a:solidFill>
              </a:rPr>
            </a:br>
            <a:r>
              <a:rPr lang="en-US" sz="1600" dirty="0" smtClean="0">
                <a:solidFill>
                  <a:schemeClr val="tx1"/>
                </a:solidFill>
              </a:rPr>
              <a:t>8.1 </a:t>
            </a:r>
          </a:p>
          <a:p>
            <a:pPr algn="ctr"/>
            <a:r>
              <a:rPr lang="en-US" sz="1600" dirty="0" smtClean="0">
                <a:solidFill>
                  <a:schemeClr val="tx1"/>
                </a:solidFill>
              </a:rPr>
              <a:t>CONFIRMING DISCOVERY BY HBB (WHO NOTIFIED ME)</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4" name="Picture 3" descr="USco-lc.png"/>
          <p:cNvPicPr>
            <a:picLocks noChangeAspect="1"/>
          </p:cNvPicPr>
          <p:nvPr/>
        </p:nvPicPr>
        <p:blipFill>
          <a:blip r:embed="rId2"/>
          <a:stretch>
            <a:fillRect/>
          </a:stretch>
        </p:blipFill>
        <p:spPr>
          <a:xfrm>
            <a:off x="0" y="1337480"/>
            <a:ext cx="9144000" cy="4183039"/>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0"/>
            <a:ext cx="8229600" cy="828675"/>
          </a:xfrm>
        </p:spPr>
        <p:txBody>
          <a:bodyPr/>
          <a:lstStyle/>
          <a:p>
            <a:r>
              <a:rPr lang="en-US" dirty="0" smtClean="0"/>
              <a:t>The U </a:t>
            </a:r>
            <a:r>
              <a:rPr lang="en-US" dirty="0" err="1" smtClean="0"/>
              <a:t>Sco</a:t>
            </a:r>
            <a:r>
              <a:rPr lang="en-US" dirty="0" smtClean="0"/>
              <a:t> Campaign</a:t>
            </a:r>
            <a:endParaRPr lang="en-US" dirty="0"/>
          </a:p>
        </p:txBody>
      </p:sp>
      <p:pic>
        <p:nvPicPr>
          <p:cNvPr id="3" name="Picture 2" descr="U-Sco-discovery-image.jpg"/>
          <p:cNvPicPr>
            <a:picLocks noChangeAspect="1"/>
          </p:cNvPicPr>
          <p:nvPr/>
        </p:nvPicPr>
        <p:blipFill>
          <a:blip r:embed="rId2"/>
          <a:stretch>
            <a:fillRect/>
          </a:stretch>
        </p:blipFill>
        <p:spPr>
          <a:xfrm>
            <a:off x="5611171" y="1227904"/>
            <a:ext cx="2879464" cy="2871020"/>
          </a:xfrm>
          <a:prstGeom prst="rect">
            <a:avLst/>
          </a:prstGeom>
        </p:spPr>
      </p:pic>
      <p:grpSp>
        <p:nvGrpSpPr>
          <p:cNvPr id="6" name="Group 5"/>
          <p:cNvGrpSpPr/>
          <p:nvPr/>
        </p:nvGrpSpPr>
        <p:grpSpPr>
          <a:xfrm>
            <a:off x="985153" y="1257300"/>
            <a:ext cx="4403457" cy="4769701"/>
            <a:chOff x="2351221" y="1257300"/>
            <a:chExt cx="4403457" cy="4769701"/>
          </a:xfrm>
        </p:grpSpPr>
        <p:pic>
          <p:nvPicPr>
            <p:cNvPr id="4" name="Picture 3" descr="HBB.jpg"/>
            <p:cNvPicPr>
              <a:picLocks noChangeAspect="1"/>
            </p:cNvPicPr>
            <p:nvPr/>
          </p:nvPicPr>
          <p:blipFill>
            <a:blip r:embed="rId3"/>
            <a:stretch>
              <a:fillRect/>
            </a:stretch>
          </p:blipFill>
          <p:spPr>
            <a:xfrm>
              <a:off x="2387600" y="1257300"/>
              <a:ext cx="4330700" cy="4305300"/>
            </a:xfrm>
            <a:prstGeom prst="rect">
              <a:avLst/>
            </a:prstGeom>
          </p:spPr>
        </p:pic>
        <p:sp>
          <p:nvSpPr>
            <p:cNvPr id="5" name="TextBox 4"/>
            <p:cNvSpPr txBox="1"/>
            <p:nvPr/>
          </p:nvSpPr>
          <p:spPr>
            <a:xfrm>
              <a:off x="2351221" y="5657669"/>
              <a:ext cx="4403457" cy="369332"/>
            </a:xfrm>
            <a:prstGeom prst="rect">
              <a:avLst/>
            </a:prstGeom>
            <a:noFill/>
          </p:spPr>
          <p:txBody>
            <a:bodyPr wrap="square" rtlCol="0">
              <a:spAutoFit/>
            </a:bodyPr>
            <a:lstStyle/>
            <a:p>
              <a:pPr algn="ctr"/>
              <a:r>
                <a:rPr lang="en-US" dirty="0" smtClean="0">
                  <a:solidFill>
                    <a:schemeClr val="bg2"/>
                  </a:solidFill>
                </a:rPr>
                <a:t>Barbara Harris (HBB)</a:t>
              </a:r>
              <a:endParaRPr lang="en-US" dirty="0">
                <a:solidFill>
                  <a:schemeClr val="bg2"/>
                </a:solidFill>
              </a:endParaRPr>
            </a:p>
          </p:txBody>
        </p:sp>
      </p:grpSp>
      <p:sp>
        <p:nvSpPr>
          <p:cNvPr id="7" name="TextBox 6"/>
          <p:cNvSpPr txBox="1"/>
          <p:nvPr/>
        </p:nvSpPr>
        <p:spPr>
          <a:xfrm>
            <a:off x="5675918" y="4156655"/>
            <a:ext cx="2770618" cy="369332"/>
          </a:xfrm>
          <a:prstGeom prst="rect">
            <a:avLst/>
          </a:prstGeom>
          <a:noFill/>
        </p:spPr>
        <p:txBody>
          <a:bodyPr wrap="square" rtlCol="0">
            <a:spAutoFit/>
          </a:bodyPr>
          <a:lstStyle/>
          <a:p>
            <a:pPr algn="ctr"/>
            <a:r>
              <a:rPr lang="en-US" dirty="0" smtClean="0">
                <a:solidFill>
                  <a:srgbClr val="EEECE1"/>
                </a:solidFill>
              </a:rPr>
              <a:t>Discovery image</a:t>
            </a:r>
            <a:endParaRPr lang="en-US" dirty="0">
              <a:solidFill>
                <a:srgbClr val="EEECE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5298" name="Picture 1" descr="ch cyg light curve 1.jpg"/>
          <p:cNvPicPr>
            <a:picLocks noChangeAspect="1"/>
          </p:cNvPicPr>
          <p:nvPr/>
        </p:nvPicPr>
        <p:blipFill>
          <a:blip r:embed="rId2"/>
          <a:srcRect/>
          <a:stretch>
            <a:fillRect/>
          </a:stretch>
        </p:blipFill>
        <p:spPr bwMode="auto">
          <a:xfrm>
            <a:off x="220663" y="1341438"/>
            <a:ext cx="8702675" cy="4175125"/>
          </a:xfrm>
          <a:prstGeom prst="rect">
            <a:avLst/>
          </a:prstGeom>
          <a:noFill/>
          <a:ln w="9525">
            <a:noFill/>
            <a:miter lim="800000"/>
            <a:headEnd/>
            <a:tailEnd/>
          </a:ln>
        </p:spPr>
      </p:pic>
      <p:sp>
        <p:nvSpPr>
          <p:cNvPr id="3" name="Title 2"/>
          <p:cNvSpPr>
            <a:spLocks noGrp="1"/>
          </p:cNvSpPr>
          <p:nvPr>
            <p:ph type="title"/>
          </p:nvPr>
        </p:nvSpPr>
        <p:spPr>
          <a:xfrm>
            <a:off x="438150" y="0"/>
            <a:ext cx="8229600" cy="828675"/>
          </a:xfrm>
        </p:spPr>
        <p:txBody>
          <a:bodyPr/>
          <a:lstStyle/>
          <a:p>
            <a:r>
              <a:rPr lang="en-US" dirty="0" smtClean="0"/>
              <a:t>What happens next?</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1" descr="ch cyg light curve 2.jpg"/>
          <p:cNvPicPr>
            <a:picLocks noChangeAspect="1"/>
          </p:cNvPicPr>
          <p:nvPr/>
        </p:nvPicPr>
        <p:blipFill>
          <a:blip r:embed="rId2"/>
          <a:srcRect/>
          <a:stretch>
            <a:fillRect/>
          </a:stretch>
        </p:blipFill>
        <p:spPr bwMode="auto">
          <a:xfrm>
            <a:off x="220663" y="1341438"/>
            <a:ext cx="8702675" cy="4175125"/>
          </a:xfrm>
          <a:prstGeom prst="rect">
            <a:avLst/>
          </a:prstGeom>
          <a:noFill/>
          <a:ln w="9525">
            <a:noFill/>
            <a:miter lim="800000"/>
            <a:headEnd/>
            <a:tailEnd/>
          </a:ln>
        </p:spPr>
      </p:pic>
      <p:sp>
        <p:nvSpPr>
          <p:cNvPr id="4" name="Title 3"/>
          <p:cNvSpPr>
            <a:spLocks noGrp="1"/>
          </p:cNvSpPr>
          <p:nvPr>
            <p:ph type="title"/>
          </p:nvPr>
        </p:nvSpPr>
        <p:spPr>
          <a:xfrm>
            <a:off x="438150" y="0"/>
            <a:ext cx="8229600" cy="828675"/>
          </a:xfrm>
        </p:spPr>
        <p:txBody>
          <a:bodyPr/>
          <a:lstStyle/>
          <a:p>
            <a:r>
              <a:rPr lang="en-US" dirty="0" smtClean="0"/>
              <a:t>What happens next?</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346" name="Picture 2" descr="ch cyg light curve 3.jpg"/>
          <p:cNvPicPr>
            <a:picLocks noChangeAspect="1"/>
          </p:cNvPicPr>
          <p:nvPr/>
        </p:nvPicPr>
        <p:blipFill>
          <a:blip r:embed="rId2"/>
          <a:srcRect/>
          <a:stretch>
            <a:fillRect/>
          </a:stretch>
        </p:blipFill>
        <p:spPr bwMode="auto">
          <a:xfrm>
            <a:off x="220663" y="1341438"/>
            <a:ext cx="8702675" cy="4175125"/>
          </a:xfrm>
          <a:prstGeom prst="rect">
            <a:avLst/>
          </a:prstGeom>
          <a:noFill/>
          <a:ln w="9525">
            <a:noFill/>
            <a:miter lim="800000"/>
            <a:headEnd/>
            <a:tailEnd/>
          </a:ln>
        </p:spPr>
      </p:pic>
      <p:sp>
        <p:nvSpPr>
          <p:cNvPr id="3" name="Title 2"/>
          <p:cNvSpPr>
            <a:spLocks noGrp="1"/>
          </p:cNvSpPr>
          <p:nvPr>
            <p:ph type="title"/>
          </p:nvPr>
        </p:nvSpPr>
        <p:spPr>
          <a:xfrm>
            <a:off x="438150" y="0"/>
            <a:ext cx="8229600" cy="828675"/>
          </a:xfrm>
        </p:spPr>
        <p:txBody>
          <a:bodyPr/>
          <a:lstStyle/>
          <a:p>
            <a:r>
              <a:rPr lang="en-US" dirty="0" smtClean="0"/>
              <a:t>What happens next?</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8370" name="Picture 1" descr="ch cyg light curve 4.jpg"/>
          <p:cNvPicPr>
            <a:picLocks noChangeAspect="1"/>
          </p:cNvPicPr>
          <p:nvPr/>
        </p:nvPicPr>
        <p:blipFill>
          <a:blip r:embed="rId2"/>
          <a:srcRect/>
          <a:stretch>
            <a:fillRect/>
          </a:stretch>
        </p:blipFill>
        <p:spPr bwMode="auto">
          <a:xfrm>
            <a:off x="220663" y="1341438"/>
            <a:ext cx="8702675" cy="4175125"/>
          </a:xfrm>
          <a:prstGeom prst="rect">
            <a:avLst/>
          </a:prstGeom>
          <a:noFill/>
          <a:ln w="9525">
            <a:noFill/>
            <a:miter lim="800000"/>
            <a:headEnd/>
            <a:tailEnd/>
          </a:ln>
        </p:spPr>
      </p:pic>
      <p:sp>
        <p:nvSpPr>
          <p:cNvPr id="3" name="Title 2"/>
          <p:cNvSpPr>
            <a:spLocks noGrp="1"/>
          </p:cNvSpPr>
          <p:nvPr>
            <p:ph type="title"/>
          </p:nvPr>
        </p:nvSpPr>
        <p:spPr>
          <a:xfrm>
            <a:off x="438150" y="0"/>
            <a:ext cx="8229600" cy="828675"/>
          </a:xfrm>
        </p:spPr>
        <p:txBody>
          <a:bodyPr/>
          <a:lstStyle/>
          <a:p>
            <a:r>
              <a:rPr lang="en-US" dirty="0" smtClean="0"/>
              <a:t>What happens next?</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2777066"/>
            <a:ext cx="8229600" cy="828675"/>
          </a:xfrm>
        </p:spPr>
        <p:txBody>
          <a:bodyPr/>
          <a:lstStyle/>
          <a:p>
            <a:r>
              <a:rPr lang="en-US" sz="4000" dirty="0" smtClean="0">
                <a:solidFill>
                  <a:srgbClr val="FFFF00"/>
                </a:solidFill>
              </a:rPr>
              <a:t>Thank You!</a:t>
            </a:r>
            <a:endParaRPr lang="en-US" sz="4000" dirty="0">
              <a:solidFill>
                <a:srgbClr val="FFFF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Argelander’s Plea</a:t>
            </a:r>
          </a:p>
        </p:txBody>
      </p:sp>
      <p:sp>
        <p:nvSpPr>
          <p:cNvPr id="19459" name="TextBox 2"/>
          <p:cNvSpPr txBox="1">
            <a:spLocks noChangeArrowheads="1"/>
          </p:cNvSpPr>
          <p:nvPr/>
        </p:nvSpPr>
        <p:spPr bwMode="auto">
          <a:xfrm>
            <a:off x="474663" y="982663"/>
            <a:ext cx="8194675" cy="4092575"/>
          </a:xfrm>
          <a:prstGeom prst="rect">
            <a:avLst/>
          </a:prstGeom>
          <a:noFill/>
          <a:ln w="9525">
            <a:noFill/>
            <a:miter lim="800000"/>
            <a:headEnd/>
            <a:tailEnd/>
          </a:ln>
        </p:spPr>
        <p:txBody>
          <a:bodyPr>
            <a:prstTxWarp prst="textNoShape">
              <a:avLst/>
            </a:prstTxWarp>
            <a:spAutoFit/>
          </a:bodyPr>
          <a:lstStyle/>
          <a:p>
            <a:r>
              <a:rPr lang="en-US" sz="2000">
                <a:solidFill>
                  <a:schemeClr val="bg2"/>
                </a:solidFill>
                <a:latin typeface="Calibri" charset="0"/>
              </a:rPr>
              <a:t>“Could we be aided in this matter by the cooperation of a goodly number of amateurs, we would perhaps in a few years be able to discover laws in these apparent irregularities, and then in a short time accomplish more than in all the 60 years which have passed since their discovery.”</a:t>
            </a:r>
          </a:p>
          <a:p>
            <a:endParaRPr lang="en-US" sz="2000">
              <a:solidFill>
                <a:schemeClr val="bg2"/>
              </a:solidFill>
              <a:latin typeface="Calibri" charset="0"/>
            </a:endParaRPr>
          </a:p>
          <a:p>
            <a:r>
              <a:rPr lang="en-US" sz="2000">
                <a:solidFill>
                  <a:schemeClr val="bg2"/>
                </a:solidFill>
                <a:latin typeface="Calibri" charset="0"/>
              </a:rPr>
              <a:t>“Therefore do I lay these hitherto sorely neglected variables most pressingly on the heart of all lovers of the starry heavens. May you become so grateful for the pleasure which has so often rewarded your looking upward, which has constantly been offered you anew, that you will contribute your little mite towards the more exact knowledge of these stars! “</a:t>
            </a:r>
          </a:p>
          <a:p>
            <a:endParaRPr lang="en-US" sz="2000">
              <a:solidFill>
                <a:schemeClr val="bg2"/>
              </a:solidFill>
              <a:latin typeface="Calibri" charset="0"/>
            </a:endParaRPr>
          </a:p>
          <a:p>
            <a:r>
              <a:rPr lang="en-US" sz="2000">
                <a:solidFill>
                  <a:schemeClr val="bg2"/>
                </a:solidFill>
                <a:latin typeface="Calibri" charset="0"/>
              </a:rPr>
              <a:t>“… I have one request, which is this, that the observations shall be made known each year. Observations buried in a desk are no observations.”</a:t>
            </a:r>
          </a:p>
        </p:txBody>
      </p:sp>
      <p:sp>
        <p:nvSpPr>
          <p:cNvPr id="19460" name="TextBox 3"/>
          <p:cNvSpPr txBox="1">
            <a:spLocks noChangeArrowheads="1"/>
          </p:cNvSpPr>
          <p:nvPr/>
        </p:nvSpPr>
        <p:spPr bwMode="auto">
          <a:xfrm>
            <a:off x="1219200" y="5468938"/>
            <a:ext cx="6824663" cy="369887"/>
          </a:xfrm>
          <a:prstGeom prst="rect">
            <a:avLst/>
          </a:prstGeom>
          <a:noFill/>
          <a:ln w="9525">
            <a:noFill/>
            <a:miter lim="800000"/>
            <a:headEnd/>
            <a:tailEnd/>
          </a:ln>
        </p:spPr>
        <p:txBody>
          <a:bodyPr>
            <a:prstTxWarp prst="textNoShape">
              <a:avLst/>
            </a:prstTxWarp>
            <a:spAutoFit/>
          </a:bodyPr>
          <a:lstStyle/>
          <a:p>
            <a:r>
              <a:rPr lang="en-US" i="1">
                <a:solidFill>
                  <a:schemeClr val="bg2"/>
                </a:solidFill>
                <a:latin typeface="Calibri" charset="0"/>
              </a:rPr>
              <a:t>Published in Astronomisches Jarhbuch, 1844</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1498600" y="1744663"/>
            <a:ext cx="6146800" cy="460375"/>
          </a:xfrm>
          <a:prstGeom prst="rect">
            <a:avLst/>
          </a:prstGeom>
          <a:noFill/>
          <a:ln w="9525">
            <a:noFill/>
            <a:miter lim="800000"/>
            <a:headEnd/>
            <a:tailEnd/>
          </a:ln>
        </p:spPr>
        <p:txBody>
          <a:bodyPr>
            <a:prstTxWarp prst="textNoShape">
              <a:avLst/>
            </a:prstTxWarp>
            <a:spAutoFit/>
          </a:bodyPr>
          <a:lstStyle/>
          <a:p>
            <a:pPr algn="ctr"/>
            <a:r>
              <a:rPr lang="en-US" sz="2400">
                <a:solidFill>
                  <a:schemeClr val="bg1"/>
                </a:solidFill>
                <a:latin typeface="Calibri" charset="0"/>
              </a:rPr>
              <a:t> In 1844 there were </a:t>
            </a:r>
            <a:r>
              <a:rPr lang="en-US" sz="2400">
                <a:solidFill>
                  <a:srgbClr val="FFFF00"/>
                </a:solidFill>
                <a:latin typeface="Calibri" charset="0"/>
              </a:rPr>
              <a:t>30</a:t>
            </a:r>
            <a:r>
              <a:rPr lang="en-US" sz="2400">
                <a:solidFill>
                  <a:schemeClr val="bg1"/>
                </a:solidFill>
                <a:latin typeface="Calibri" charset="0"/>
              </a:rPr>
              <a:t> known variables.</a:t>
            </a:r>
            <a:endParaRPr lang="en-US" sz="2400">
              <a:latin typeface="Calibri" charset="0"/>
            </a:endParaRPr>
          </a:p>
        </p:txBody>
      </p:sp>
      <p:sp>
        <p:nvSpPr>
          <p:cNvPr id="3" name="TextBox 2"/>
          <p:cNvSpPr txBox="1">
            <a:spLocks noChangeArrowheads="1"/>
          </p:cNvSpPr>
          <p:nvPr/>
        </p:nvSpPr>
        <p:spPr bwMode="auto">
          <a:xfrm>
            <a:off x="1414463" y="3894138"/>
            <a:ext cx="6315075" cy="1231900"/>
          </a:xfrm>
          <a:prstGeom prst="rect">
            <a:avLst/>
          </a:prstGeom>
          <a:noFill/>
          <a:ln w="9525">
            <a:noFill/>
            <a:miter lim="800000"/>
            <a:headEnd/>
            <a:tailEnd/>
          </a:ln>
        </p:spPr>
        <p:txBody>
          <a:bodyPr>
            <a:prstTxWarp prst="textNoShape">
              <a:avLst/>
            </a:prstTxWarp>
            <a:spAutoFit/>
          </a:bodyPr>
          <a:lstStyle/>
          <a:p>
            <a:pPr algn="ctr"/>
            <a:r>
              <a:rPr lang="en-US" sz="2800">
                <a:solidFill>
                  <a:srgbClr val="FFFF00"/>
                </a:solidFill>
                <a:latin typeface="Calibri" charset="0"/>
              </a:rPr>
              <a:t>Most stars are variable to some degree </a:t>
            </a:r>
            <a:br>
              <a:rPr lang="en-US" sz="2800">
                <a:solidFill>
                  <a:srgbClr val="FFFF00"/>
                </a:solidFill>
                <a:latin typeface="Calibri" charset="0"/>
              </a:rPr>
            </a:br>
            <a:r>
              <a:rPr lang="en-US" sz="2800">
                <a:solidFill>
                  <a:srgbClr val="FFFF00"/>
                </a:solidFill>
                <a:latin typeface="Calibri" charset="0"/>
              </a:rPr>
              <a:t>at some point in their lives.</a:t>
            </a:r>
          </a:p>
          <a:p>
            <a:endParaRPr lang="en-US">
              <a:latin typeface="Calibri" charset="0"/>
            </a:endParaRPr>
          </a:p>
        </p:txBody>
      </p:sp>
      <p:sp>
        <p:nvSpPr>
          <p:cNvPr id="4" name="TextBox 3"/>
          <p:cNvSpPr txBox="1">
            <a:spLocks noChangeArrowheads="1"/>
          </p:cNvSpPr>
          <p:nvPr/>
        </p:nvSpPr>
        <p:spPr bwMode="auto">
          <a:xfrm>
            <a:off x="1346200" y="2652713"/>
            <a:ext cx="6451600" cy="738187"/>
          </a:xfrm>
          <a:prstGeom prst="rect">
            <a:avLst/>
          </a:prstGeom>
          <a:noFill/>
          <a:ln w="9525">
            <a:noFill/>
            <a:miter lim="800000"/>
            <a:headEnd/>
            <a:tailEnd/>
          </a:ln>
        </p:spPr>
        <p:txBody>
          <a:bodyPr>
            <a:prstTxWarp prst="textNoShape">
              <a:avLst/>
            </a:prstTxWarp>
            <a:spAutoFit/>
          </a:bodyPr>
          <a:lstStyle/>
          <a:p>
            <a:pPr algn="ctr"/>
            <a:r>
              <a:rPr lang="en-US" sz="2400">
                <a:solidFill>
                  <a:schemeClr val="bg1"/>
                </a:solidFill>
                <a:latin typeface="Calibri" charset="0"/>
              </a:rPr>
              <a:t> Today over a </a:t>
            </a:r>
            <a:r>
              <a:rPr lang="en-US" sz="2400">
                <a:solidFill>
                  <a:srgbClr val="FFFF00"/>
                </a:solidFill>
                <a:latin typeface="Calibri" charset="0"/>
              </a:rPr>
              <a:t>250,000</a:t>
            </a:r>
            <a:r>
              <a:rPr lang="en-US" sz="2400">
                <a:solidFill>
                  <a:schemeClr val="bg1"/>
                </a:solidFill>
                <a:latin typeface="Calibri" charset="0"/>
              </a:rPr>
              <a:t> have been catalogued.</a:t>
            </a:r>
          </a:p>
          <a:p>
            <a:endParaRPr lang="en-US">
              <a:latin typeface="Calibri"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828675"/>
          </a:xfrm>
        </p:spPr>
        <p:txBody>
          <a:bodyPr/>
          <a:lstStyle/>
          <a:p>
            <a:r>
              <a:rPr lang="en-US" smtClean="0">
                <a:ea typeface="ＭＳ Ｐゴシック" charset="-128"/>
                <a:cs typeface="ＭＳ Ｐゴシック" charset="-128"/>
              </a:rPr>
              <a:t>How is it done?</a:t>
            </a:r>
          </a:p>
        </p:txBody>
      </p:sp>
      <p:pic>
        <p:nvPicPr>
          <p:cNvPr id="3" name="Picture 2" descr="binocs.jpg"/>
          <p:cNvPicPr>
            <a:picLocks noChangeAspect="1"/>
          </p:cNvPicPr>
          <p:nvPr/>
        </p:nvPicPr>
        <p:blipFill>
          <a:blip r:embed="rId2"/>
          <a:srcRect t="10591"/>
          <a:stretch>
            <a:fillRect/>
          </a:stretch>
        </p:blipFill>
        <p:spPr>
          <a:xfrm>
            <a:off x="1026862" y="1236663"/>
            <a:ext cx="4231253" cy="2559922"/>
          </a:xfrm>
          <a:prstGeom prst="rect">
            <a:avLst/>
          </a:prstGeom>
        </p:spPr>
      </p:pic>
      <p:pic>
        <p:nvPicPr>
          <p:cNvPr id="4" name="Picture 3" descr="GKAscopes.jpg"/>
          <p:cNvPicPr>
            <a:picLocks noChangeAspect="1"/>
          </p:cNvPicPr>
          <p:nvPr/>
        </p:nvPicPr>
        <p:blipFill>
          <a:blip r:embed="rId3"/>
          <a:stretch>
            <a:fillRect/>
          </a:stretch>
        </p:blipFill>
        <p:spPr>
          <a:xfrm>
            <a:off x="4237167" y="3814569"/>
            <a:ext cx="3958038" cy="2656915"/>
          </a:xfrm>
          <a:prstGeom prst="rect">
            <a:avLst/>
          </a:prstGeom>
        </p:spPr>
      </p:pic>
      <p:pic>
        <p:nvPicPr>
          <p:cNvPr id="5" name="Picture 4" descr="albertjones.gif"/>
          <p:cNvPicPr>
            <a:picLocks noChangeAspect="1"/>
          </p:cNvPicPr>
          <p:nvPr/>
        </p:nvPicPr>
        <p:blipFill>
          <a:blip r:embed="rId4"/>
          <a:stretch>
            <a:fillRect/>
          </a:stretch>
        </p:blipFill>
        <p:spPr>
          <a:xfrm>
            <a:off x="5953424" y="1241977"/>
            <a:ext cx="1588813" cy="2325318"/>
          </a:xfrm>
          <a:prstGeom prst="rect">
            <a:avLst/>
          </a:prstGeom>
        </p:spPr>
      </p:pic>
      <p:pic>
        <p:nvPicPr>
          <p:cNvPr id="6" name="Picture 5" descr="MHIwithscope.jpg"/>
          <p:cNvPicPr>
            <a:picLocks noChangeAspect="1"/>
          </p:cNvPicPr>
          <p:nvPr/>
        </p:nvPicPr>
        <p:blipFill>
          <a:blip r:embed="rId5"/>
          <a:stretch>
            <a:fillRect/>
          </a:stretch>
        </p:blipFill>
        <p:spPr>
          <a:xfrm>
            <a:off x="1062058" y="4280173"/>
            <a:ext cx="2786021" cy="208951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extBox 8"/>
          <p:cNvSpPr txBox="1">
            <a:spLocks noChangeArrowheads="1"/>
          </p:cNvSpPr>
          <p:nvPr/>
        </p:nvSpPr>
        <p:spPr bwMode="auto">
          <a:xfrm>
            <a:off x="387350" y="360363"/>
            <a:ext cx="5013325" cy="369887"/>
          </a:xfrm>
          <a:prstGeom prst="rect">
            <a:avLst/>
          </a:prstGeom>
          <a:noFill/>
          <a:ln w="9525">
            <a:noFill/>
            <a:miter lim="800000"/>
            <a:headEnd/>
            <a:tailEnd/>
          </a:ln>
        </p:spPr>
        <p:txBody>
          <a:bodyPr>
            <a:prstTxWarp prst="textNoShape">
              <a:avLst/>
            </a:prstTxWarp>
            <a:spAutoFit/>
          </a:bodyPr>
          <a:lstStyle/>
          <a:p>
            <a:r>
              <a:rPr lang="en-US">
                <a:solidFill>
                  <a:schemeClr val="bg1"/>
                </a:solidFill>
                <a:latin typeface="Calibri" charset="0"/>
              </a:rPr>
              <a:t>27 November 2011</a:t>
            </a:r>
          </a:p>
        </p:txBody>
      </p:sp>
      <p:pic>
        <p:nvPicPr>
          <p:cNvPr id="22531" name="Picture 9" descr="111127-RLeo.jpg"/>
          <p:cNvPicPr>
            <a:picLocks noChangeAspect="1"/>
          </p:cNvPicPr>
          <p:nvPr/>
        </p:nvPicPr>
        <p:blipFill>
          <a:blip r:embed="rId2"/>
          <a:srcRect/>
          <a:stretch>
            <a:fillRect/>
          </a:stretch>
        </p:blipFill>
        <p:spPr bwMode="auto">
          <a:xfrm>
            <a:off x="346075" y="715963"/>
            <a:ext cx="8451850" cy="5803900"/>
          </a:xfrm>
          <a:prstGeom prst="rect">
            <a:avLst/>
          </a:prstGeom>
          <a:noFill/>
          <a:ln w="9525">
            <a:noFill/>
            <a:miter lim="800000"/>
            <a:headEnd/>
            <a:tailEnd/>
          </a:ln>
        </p:spPr>
      </p:pic>
      <p:sp>
        <p:nvSpPr>
          <p:cNvPr id="22532" name="Title 3"/>
          <p:cNvSpPr>
            <a:spLocks noGrp="1"/>
          </p:cNvSpPr>
          <p:nvPr>
            <p:ph type="title"/>
          </p:nvPr>
        </p:nvSpPr>
        <p:spPr>
          <a:xfrm>
            <a:off x="457200" y="0"/>
            <a:ext cx="8229600" cy="828675"/>
          </a:xfrm>
        </p:spPr>
        <p:txBody>
          <a:bodyPr/>
          <a:lstStyle/>
          <a:p>
            <a:pPr eaLnBrk="1" hangingPunct="1"/>
            <a:r>
              <a:rPr lang="en-US" smtClean="0">
                <a:ea typeface="ＭＳ Ｐゴシック" charset="-128"/>
                <a:cs typeface="ＭＳ Ｐゴシック" charset="-128"/>
              </a:rPr>
              <a:t>Field of R Leonis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Beck-Cosmos">
  <a:themeElements>
    <a:clrScheme name="Sara's cosmos talk">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1107</TotalTime>
  <Words>1819</Words>
  <Application>Microsoft Macintosh PowerPoint</Application>
  <PresentationFormat>On-screen Show (4:3)</PresentationFormat>
  <Paragraphs>201</Paragraphs>
  <Slides>57</Slides>
  <Notes>2</Notes>
  <HiddenSlides>0</HiddenSlides>
  <MMClips>4</MMClips>
  <ScaleCrop>false</ScaleCrop>
  <HeadingPairs>
    <vt:vector size="4" baseType="variant">
      <vt:variant>
        <vt:lpstr>Design Template</vt:lpstr>
      </vt:variant>
      <vt:variant>
        <vt:i4>1</vt:i4>
      </vt:variant>
      <vt:variant>
        <vt:lpstr>Slide Titles</vt:lpstr>
      </vt:variant>
      <vt:variant>
        <vt:i4>57</vt:i4>
      </vt:variant>
    </vt:vector>
  </HeadingPairs>
  <TitlesOfParts>
    <vt:vector size="58" baseType="lpstr">
      <vt:lpstr>SBeck-Cosmos</vt:lpstr>
      <vt:lpstr>Slide 1</vt:lpstr>
      <vt:lpstr>Aristotle’s view of the heavens</vt:lpstr>
      <vt:lpstr>Today’s view…</vt:lpstr>
      <vt:lpstr>Beginnings in the West</vt:lpstr>
      <vt:lpstr>The “Father of Variable Star Astronomy”</vt:lpstr>
      <vt:lpstr>Argelander’s Plea</vt:lpstr>
      <vt:lpstr>Slide 7</vt:lpstr>
      <vt:lpstr>How is it done?</vt:lpstr>
      <vt:lpstr>Field of R Leonis</vt:lpstr>
      <vt:lpstr>Field of R Leonis</vt:lpstr>
      <vt:lpstr>Slide 11</vt:lpstr>
      <vt:lpstr>Field of R Leonis</vt:lpstr>
      <vt:lpstr>What is a light curve?</vt:lpstr>
      <vt:lpstr>Why are so many observers needed?</vt:lpstr>
      <vt:lpstr>Add two more…</vt:lpstr>
      <vt:lpstr>3 observers</vt:lpstr>
      <vt:lpstr>679 observers</vt:lpstr>
      <vt:lpstr>Slide 18</vt:lpstr>
      <vt:lpstr>The plea was heard!</vt:lpstr>
      <vt:lpstr>What can be learned from variable stars?</vt:lpstr>
      <vt:lpstr>Cepheid Variables – stellar yardsticks</vt:lpstr>
      <vt:lpstr>Henrietta Swan Leavitt 1868-1921</vt:lpstr>
      <vt:lpstr>The computers of 1890 </vt:lpstr>
      <vt:lpstr>The Period-Luminosity Relationship</vt:lpstr>
      <vt:lpstr>Cepheid Variables – stellar yardsticks</vt:lpstr>
      <vt:lpstr>What can be learned from variable stars?</vt:lpstr>
      <vt:lpstr>Why do variable stars vary?</vt:lpstr>
      <vt:lpstr>Why do variable stars vary?  - Pulsations</vt:lpstr>
      <vt:lpstr>Why do variable stars vary?  - Eclipses</vt:lpstr>
      <vt:lpstr>Why do variable stars vary?  - Spots/Flares</vt:lpstr>
      <vt:lpstr>Why do variable stars vary?  - Dust</vt:lpstr>
      <vt:lpstr>Why do variable stars vary?  - Eruptions</vt:lpstr>
      <vt:lpstr>Why do variable stars vary?  - Explosions</vt:lpstr>
      <vt:lpstr>What can be learned from variable stars?</vt:lpstr>
      <vt:lpstr>VY Canis Majoris</vt:lpstr>
      <vt:lpstr>Slide 36</vt:lpstr>
      <vt:lpstr>How is AAVSO data used by astronomers?</vt:lpstr>
      <vt:lpstr>AAVSO Observing Campaigns</vt:lpstr>
      <vt:lpstr>What makes variable star observing fun?</vt:lpstr>
      <vt:lpstr>The U Sco Campaign</vt:lpstr>
      <vt:lpstr>The U Sco Campaign</vt:lpstr>
      <vt:lpstr>The U Sco Campaign</vt:lpstr>
      <vt:lpstr>The U Sco Campaign</vt:lpstr>
      <vt:lpstr>The U Sco Campaign</vt:lpstr>
      <vt:lpstr>The U Sco Campaign</vt:lpstr>
      <vt:lpstr>The U Sco Campaign</vt:lpstr>
      <vt:lpstr>The U Sco Campaign</vt:lpstr>
      <vt:lpstr>The U Sco Campaign</vt:lpstr>
      <vt:lpstr>The U Sco Campaign</vt:lpstr>
      <vt:lpstr>The U Sco Campaign</vt:lpstr>
      <vt:lpstr>The U Sco Campaign</vt:lpstr>
      <vt:lpstr>The U Sco Campaign</vt:lpstr>
      <vt:lpstr>What happens next?</vt:lpstr>
      <vt:lpstr>What happens next?</vt:lpstr>
      <vt:lpstr>What happens next?</vt:lpstr>
      <vt:lpstr>What happens next?</vt:lpstr>
      <vt:lpstr>Thank You!</vt:lpstr>
    </vt:vector>
  </TitlesOfParts>
  <Company>AAVSO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 Beck</dc:creator>
  <cp:lastModifiedBy>Sara Beck</cp:lastModifiedBy>
  <cp:revision>42</cp:revision>
  <dcterms:created xsi:type="dcterms:W3CDTF">2015-05-07T15:16:53Z</dcterms:created>
  <dcterms:modified xsi:type="dcterms:W3CDTF">2015-05-07T15:22:03Z</dcterms:modified>
</cp:coreProperties>
</file>