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306" r:id="rId4"/>
    <p:sldId id="305" r:id="rId5"/>
    <p:sldId id="307" r:id="rId6"/>
    <p:sldId id="259" r:id="rId7"/>
    <p:sldId id="258" r:id="rId8"/>
    <p:sldId id="260" r:id="rId9"/>
    <p:sldId id="264" r:id="rId10"/>
    <p:sldId id="265" r:id="rId11"/>
    <p:sldId id="267" r:id="rId12"/>
    <p:sldId id="269" r:id="rId13"/>
    <p:sldId id="271" r:id="rId14"/>
    <p:sldId id="308" r:id="rId15"/>
    <p:sldId id="270" r:id="rId16"/>
    <p:sldId id="272" r:id="rId17"/>
    <p:sldId id="268" r:id="rId18"/>
    <p:sldId id="275" r:id="rId19"/>
    <p:sldId id="276" r:id="rId20"/>
    <p:sldId id="315" r:id="rId21"/>
    <p:sldId id="277" r:id="rId22"/>
    <p:sldId id="278" r:id="rId23"/>
    <p:sldId id="321" r:id="rId24"/>
    <p:sldId id="313" r:id="rId25"/>
    <p:sldId id="316" r:id="rId26"/>
    <p:sldId id="317" r:id="rId27"/>
    <p:sldId id="320" r:id="rId28"/>
    <p:sldId id="324" r:id="rId29"/>
    <p:sldId id="273" r:id="rId30"/>
    <p:sldId id="274" r:id="rId31"/>
    <p:sldId id="310" r:id="rId32"/>
    <p:sldId id="311" r:id="rId33"/>
    <p:sldId id="312" r:id="rId34"/>
    <p:sldId id="319" r:id="rId35"/>
    <p:sldId id="318" r:id="rId36"/>
    <p:sldId id="325" r:id="rId37"/>
    <p:sldId id="328" r:id="rId38"/>
    <p:sldId id="327" r:id="rId39"/>
    <p:sldId id="329" r:id="rId40"/>
    <p:sldId id="279" r:id="rId41"/>
    <p:sldId id="330" r:id="rId42"/>
    <p:sldId id="323" r:id="rId43"/>
    <p:sldId id="280" r:id="rId44"/>
    <p:sldId id="300" r:id="rId45"/>
    <p:sldId id="302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00CC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2" autoAdjust="0"/>
    <p:restoredTop sz="97285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6263C0-A102-42B8-B90B-DC267A2A231E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91C77E-024A-4555-99C1-5A1685858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EBB3B4-469E-4AFE-8575-24A06C20E51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1C77E-024A-4555-99C1-5A16858585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1C77E-024A-4555-99C1-5A16858585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1C05D-F8BB-45AC-8479-1F36FD2F52E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5131-8AD6-4FFD-9515-8985B0B56CD4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3AB0-A1F4-43D5-8707-CCD34B80A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146B-8C45-450C-9B70-A77FE072E8EC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B8CD-A9C4-4920-A45E-8573EC254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5223-1AB2-4320-951B-B3D9E55841F5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3EF7-4CD1-4E53-A067-8EBD2CF5C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865D-A09B-45B3-9864-CCAC58D4D397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5A77-50E1-42D6-9443-078FB8EB4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C802-4A1A-4A9F-A995-BA79221382C6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CA8C-ECCE-42F8-A3EC-8028378D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F379-5A6D-432C-9EE5-B2AEAFA9D80C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1DB3-B693-4C85-86F2-434B6C52C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12B2-CCCE-407B-A2EE-B44C8AF1682F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4C4-5035-4A31-B41C-9AA47FF1C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6CA6-120E-4538-8842-89E69478314A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4FC2-5F54-4F8A-A586-0648931D2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DFBD-2971-42BD-8D66-BF6FCB735531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91E1-23F7-427C-8784-9B455216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C5B7-FDC3-4E14-9B2F-DF1FB7C73AEA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1837-B01D-4B84-886F-5BB95CC6A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635C-95A9-4AF5-9699-644C39617DEC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6A99-77AE-44A0-BCE8-F52E3DBBF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2A70F1-9521-47E2-8905-027F17C0D103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105E0-F709-4355-A34F-10699E322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6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3076" name="Picture 3" descr="SSCy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</a:rPr>
              <a:t> Variable Star Observing With CCD’s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590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181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Documents and Settings\Administrator\Desktop\STFwithOAGba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514600"/>
            <a:ext cx="2743201" cy="2057401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istrator\Desktop\alta_user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029200"/>
            <a:ext cx="1754266" cy="2341563"/>
          </a:xfrm>
          <a:prstGeom prst="rect">
            <a:avLst/>
          </a:prstGeom>
          <a:noFill/>
        </p:spPr>
      </p:pic>
      <p:pic>
        <p:nvPicPr>
          <p:cNvPr id="20489" name="Picture 9" descr="C:\Documents and Settings\Administrator\Desktop\SXV-H5%20-%20w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029200"/>
            <a:ext cx="2369317" cy="238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1268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903"/>
                </a:solidFill>
              </a:rPr>
              <a:t>There Is Also a Critical Need</a:t>
            </a:r>
            <a:endParaRPr lang="en-US" sz="44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81000" y="1066800"/>
            <a:ext cx="8458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8FF08"/>
                </a:solidFill>
              </a:rPr>
              <a:t>For Us To Understand &amp; Monitor The More Nasty High Energy Eruptive  Variables Such As GRB’s (Gamma Ray Bursts), Supernovae &amp; BL Lac Objects  (Blazars).</a:t>
            </a:r>
          </a:p>
        </p:txBody>
      </p:sp>
      <p:pic>
        <p:nvPicPr>
          <p:cNvPr id="11272" name="Picture 5" descr="C:\Documents and Settings\Administrator\My Documents\My Pictures\Microsoft Clip Organizer\j0433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4343400"/>
            <a:ext cx="5351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These Objects, If Nearby,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Would Be A Threat To Life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On Our Planet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4340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04800" y="0"/>
            <a:ext cx="8839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~ 260 Big “Scopes” Are Over Whelmed  With Requests For Their Limited Time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8600" y="2895600"/>
            <a:ext cx="5257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0CFF10"/>
                </a:solidFill>
              </a:rPr>
              <a:t>&amp; The </a:t>
            </a:r>
            <a:r>
              <a:rPr lang="en-US" sz="4400" b="1" i="1" dirty="0">
                <a:solidFill>
                  <a:srgbClr val="0CFF10"/>
                </a:solidFill>
              </a:rPr>
              <a:t>Humongous </a:t>
            </a:r>
          </a:p>
          <a:p>
            <a:r>
              <a:rPr lang="en-US" sz="4400" b="1" i="1" dirty="0">
                <a:solidFill>
                  <a:srgbClr val="0CFF10"/>
                </a:solidFill>
              </a:rPr>
              <a:t>Size Of Our </a:t>
            </a:r>
          </a:p>
          <a:p>
            <a:r>
              <a:rPr lang="en-US" sz="4400" b="1" i="1" dirty="0">
                <a:solidFill>
                  <a:srgbClr val="0CFF10"/>
                </a:solidFill>
              </a:rPr>
              <a:t>Universe </a:t>
            </a:r>
            <a:r>
              <a:rPr lang="en-US" sz="4400" b="1" i="1" dirty="0" smtClean="0">
                <a:solidFill>
                  <a:srgbClr val="0CFF10"/>
                </a:solidFill>
              </a:rPr>
              <a:t>With So</a:t>
            </a:r>
          </a:p>
          <a:p>
            <a:r>
              <a:rPr lang="en-US" sz="4400" b="1" i="1" dirty="0" smtClean="0">
                <a:solidFill>
                  <a:srgbClr val="0CFF10"/>
                </a:solidFill>
              </a:rPr>
              <a:t>Many Variable Stars</a:t>
            </a:r>
            <a:endParaRPr lang="en-US" sz="4400" dirty="0"/>
          </a:p>
        </p:txBody>
      </p:sp>
      <p:pic>
        <p:nvPicPr>
          <p:cNvPr id="8" name="Picture 10" descr="1.55-m Astrometric&#10;Refl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76619"/>
            <a:ext cx="3341688" cy="522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0247070">
            <a:off x="5625410" y="369394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903"/>
                </a:solidFill>
              </a:rPr>
              <a:t>1.55 Meter USNO</a:t>
            </a:r>
            <a:endParaRPr lang="en-US" sz="2400" b="1" dirty="0">
              <a:solidFill>
                <a:srgbClr val="FF09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229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14338" y="0"/>
            <a:ext cx="81740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FF00"/>
                </a:solidFill>
              </a:rPr>
              <a:t>The American Association Of </a:t>
            </a:r>
          </a:p>
          <a:p>
            <a:pPr algn="ctr"/>
            <a:r>
              <a:rPr lang="en-US" sz="4400" b="1">
                <a:solidFill>
                  <a:srgbClr val="00FF00"/>
                </a:solidFill>
              </a:rPr>
              <a:t>Variable Star Observers</a:t>
            </a:r>
          </a:p>
        </p:txBody>
      </p:sp>
      <p:pic>
        <p:nvPicPr>
          <p:cNvPr id="12294" name="Picture 6" descr="E:\AAVSO Graphics\logos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117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304800" y="1524000"/>
            <a:ext cx="6553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WWW.AAVSO.org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Celebrated it’s 100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Birthday In 2011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Has The Tools  &amp; Data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Bases For Variable Star Observers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3810000" y="6027003"/>
            <a:ext cx="7459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You Do Not Have to Be a Member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To Submit Observations.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6388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04800" y="0"/>
            <a:ext cx="84677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AAVSO Receives Frequent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Requests From Professional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Astronomers For Photometry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Data as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Well as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Educators,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Students,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&amp; Other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Amateurs</a:t>
            </a:r>
          </a:p>
        </p:txBody>
      </p:sp>
      <p:pic>
        <p:nvPicPr>
          <p:cNvPr id="6145" name="Picture 1" descr="C:\Documents and Settings\Administrator\Desktop\Data Requ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03088"/>
            <a:ext cx="3832225" cy="5058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0"/>
            <a:ext cx="9139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  The AAVSO Can Supply</a:t>
            </a:r>
          </a:p>
          <a:p>
            <a:r>
              <a:rPr lang="en-US" sz="5400" b="1" dirty="0" smtClean="0">
                <a:solidFill>
                  <a:srgbClr val="FFFF00"/>
                </a:solidFill>
              </a:rPr>
              <a:t>     A Weekly Report Of </a:t>
            </a:r>
          </a:p>
          <a:p>
            <a:r>
              <a:rPr lang="en-US" sz="5400" b="1" dirty="0" smtClean="0">
                <a:solidFill>
                  <a:srgbClr val="FFFF00"/>
                </a:solidFill>
              </a:rPr>
              <a:t>“Requests” For Your Data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        Date                        Star name    # obs.      User      Purpose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---------------------------------------------------------------------------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2011-11-28                   SN 2011FE      260     Pro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2011-11-28                   SN 2009IG        6        Pro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2011-11-29                   SN 2011FE      260     Pro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2011-11-29                    AG DRA           40      Pro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2011-12-01                   SN 2011FE      260     Am       Figure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2011-12-01                   TU CAS          2238    Stu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2011-12-02                   R AND              2        Am       Analysis</a:t>
            </a:r>
            <a:br>
              <a:rPr lang="en-US" sz="2000" dirty="0" smtClean="0">
                <a:solidFill>
                  <a:srgbClr val="00FF00"/>
                </a:solidFill>
              </a:rPr>
            </a:br>
            <a:r>
              <a:rPr lang="en-US" sz="2000" dirty="0" smtClean="0">
                <a:solidFill>
                  <a:srgbClr val="00FF00"/>
                </a:solidFill>
              </a:rPr>
              <a:t>  2011-12-02                   AX AND            4        Am    </a:t>
            </a:r>
            <a:r>
              <a:rPr lang="en-US" sz="2000" dirty="0" smtClean="0"/>
              <a:t> </a:t>
            </a:r>
            <a:r>
              <a:rPr lang="en-US" sz="2000" dirty="0" smtClean="0">
                <a:solidFill>
                  <a:srgbClr val="00FF00"/>
                </a:solidFill>
              </a:rPr>
              <a:t>  Analysis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7412" name="Picture 3" descr="SSCy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FF00"/>
                </a:solidFill>
              </a:rPr>
              <a:t>AAVSO Members &amp; Observers </a:t>
            </a:r>
            <a:r>
              <a:rPr lang="en-US" sz="4400" b="1">
                <a:solidFill>
                  <a:srgbClr val="F8FF08"/>
                </a:solidFill>
              </a:rPr>
              <a:t>Are Often Asked To Support Scientific Projects By</a:t>
            </a:r>
            <a:endParaRPr lang="en-US" sz="44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04800" y="2133600"/>
            <a:ext cx="6477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8FF08"/>
                </a:solidFill>
              </a:rPr>
              <a:t>Professional Astronomers, </a:t>
            </a:r>
          </a:p>
          <a:p>
            <a:r>
              <a:rPr lang="en-US" sz="4400" b="1">
                <a:solidFill>
                  <a:srgbClr val="F8FF08"/>
                </a:solidFill>
              </a:rPr>
              <a:t>Whether Using Land </a:t>
            </a:r>
          </a:p>
          <a:p>
            <a:r>
              <a:rPr lang="en-US" sz="4400" b="1">
                <a:solidFill>
                  <a:srgbClr val="F8FF08"/>
                </a:solidFill>
              </a:rPr>
              <a:t>or Space Based Equipment, To Make Observations Of Specific Targets</a:t>
            </a:r>
          </a:p>
        </p:txBody>
      </p:sp>
      <p:pic>
        <p:nvPicPr>
          <p:cNvPr id="17415" name="Picture 5" descr="C:\Documents and Settings\Administrator\Desktop\uh06m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963" y="4370388"/>
            <a:ext cx="2840037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SIRTF_ir_2small.jpg                                            00017EDEHardrive                       B94870A9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81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8436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81013" y="0"/>
            <a:ext cx="851867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FF00"/>
                </a:solidFill>
              </a:rPr>
              <a:t>Three Request Examples </a:t>
            </a:r>
            <a:r>
              <a:rPr lang="en-US" sz="3400" b="1" dirty="0" smtClean="0">
                <a:solidFill>
                  <a:srgbClr val="00FF00"/>
                </a:solidFill>
              </a:rPr>
              <a:t>From Fall 2011</a:t>
            </a:r>
            <a:endParaRPr lang="en-US" sz="3400" b="1" dirty="0">
              <a:solidFill>
                <a:srgbClr val="00FF00"/>
              </a:solidFill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04800" y="762000"/>
            <a:ext cx="5257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8FF08"/>
                </a:solidFill>
              </a:rPr>
              <a:t>Monitor V455 And In Support Of Hubble Observations For</a:t>
            </a:r>
          </a:p>
          <a:p>
            <a:r>
              <a:rPr lang="en-US" sz="2800" b="1" dirty="0" smtClean="0">
                <a:solidFill>
                  <a:srgbClr val="F8FF08"/>
                </a:solidFill>
              </a:rPr>
              <a:t>Dr. Paula </a:t>
            </a:r>
            <a:r>
              <a:rPr lang="en-US" sz="2800" b="1" dirty="0" err="1" smtClean="0">
                <a:solidFill>
                  <a:srgbClr val="F8FF08"/>
                </a:solidFill>
              </a:rPr>
              <a:t>Szkody</a:t>
            </a:r>
            <a:r>
              <a:rPr lang="en-US" sz="2800" b="1" dirty="0" smtClean="0">
                <a:solidFill>
                  <a:srgbClr val="F8FF08"/>
                </a:solidFill>
              </a:rPr>
              <a:t>, University of Washington</a:t>
            </a:r>
            <a:endParaRPr lang="en-US" sz="2800" dirty="0"/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3200400" y="2819400"/>
            <a:ext cx="58962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Monitor SS </a:t>
            </a:r>
            <a:r>
              <a:rPr lang="en-US" sz="2800" b="1" dirty="0" err="1" smtClean="0">
                <a:solidFill>
                  <a:srgbClr val="FFFF00"/>
                </a:solidFill>
              </a:rPr>
              <a:t>Cyg</a:t>
            </a:r>
            <a:r>
              <a:rPr lang="en-US" sz="2800" b="1" dirty="0" smtClean="0">
                <a:solidFill>
                  <a:srgbClr val="FFFF00"/>
                </a:solidFill>
              </a:rPr>
              <a:t> In Support Of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European VLBI Radio Observing</a:t>
            </a: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Pgm</a:t>
            </a:r>
            <a:r>
              <a:rPr lang="en-US" sz="2800" b="1" dirty="0" smtClean="0">
                <a:solidFill>
                  <a:srgbClr val="FFFF00"/>
                </a:solidFill>
              </a:rPr>
              <a:t> For Dr. James Miller-Jones,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Curtin University, Perth, Australia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609600"/>
            <a:ext cx="2667000" cy="20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228600" y="5041900"/>
            <a:ext cx="58528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Monitor Multiple AGN Targets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In Support Of SMARTS 1.5 Meter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Telescope, Chile, For Dr. Misty </a:t>
            </a: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Bentz</a:t>
            </a:r>
            <a:r>
              <a:rPr lang="en-US" sz="2800" b="1" dirty="0" smtClean="0">
                <a:solidFill>
                  <a:srgbClr val="FFFF00"/>
                </a:solidFill>
              </a:rPr>
              <a:t>, Georgia State University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2895600" cy="18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14899"/>
            <a:ext cx="2673228" cy="20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5364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81000" y="5334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</a:rPr>
              <a:t>Therefore, Amateur’s Are Very Important to The Data </a:t>
            </a:r>
            <a:endParaRPr lang="en-US" sz="4400" b="1" dirty="0" smtClean="0">
              <a:solidFill>
                <a:srgbClr val="00FF00"/>
              </a:solidFill>
            </a:endParaRPr>
          </a:p>
          <a:p>
            <a:r>
              <a:rPr lang="en-US" sz="4400" b="1" dirty="0" smtClean="0">
                <a:solidFill>
                  <a:srgbClr val="00FF00"/>
                </a:solidFill>
              </a:rPr>
              <a:t>Gathering Process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3048000"/>
            <a:ext cx="57606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We Play  a Critical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Role Observing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Variable Stars With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CCD’s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9460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Observing Requires A CCD Camera - Preferably One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Designed For Photometry, i.e.</a:t>
            </a:r>
          </a:p>
          <a:p>
            <a:r>
              <a:rPr lang="en-US" sz="4400" b="1" dirty="0" smtClean="0">
                <a:solidFill>
                  <a:srgbClr val="00FF00"/>
                </a:solidFill>
              </a:rPr>
              <a:t>   NAB </a:t>
            </a:r>
            <a:r>
              <a:rPr lang="en-US" sz="4400" b="1" dirty="0">
                <a:solidFill>
                  <a:srgbClr val="00FF00"/>
                </a:solidFill>
              </a:rPr>
              <a:t>(non Anti-Blooming),</a:t>
            </a:r>
          </a:p>
          <a:p>
            <a:r>
              <a:rPr lang="en-US" sz="4400" b="1" dirty="0">
                <a:solidFill>
                  <a:srgbClr val="00FF00"/>
                </a:solidFill>
              </a:rPr>
              <a:t>Monochrome &amp; Cooling Ability</a:t>
            </a:r>
            <a:endParaRPr lang="en-US" sz="4400" dirty="0">
              <a:solidFill>
                <a:srgbClr val="00FF00"/>
              </a:solidFill>
            </a:endParaRPr>
          </a:p>
        </p:txBody>
      </p:sp>
      <p:pic>
        <p:nvPicPr>
          <p:cNvPr id="19463" name="Picture 11" descr="STbodysmall.jpg (927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4304765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6248400" y="5715000"/>
            <a:ext cx="244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ST-7/8/9/10XME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2362200" y="5638800"/>
            <a:ext cx="163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ST-402ME</a:t>
            </a:r>
          </a:p>
        </p:txBody>
      </p:sp>
      <p:pic>
        <p:nvPicPr>
          <p:cNvPr id="2049" name="Picture 1" descr="C:\Documents and Settings\Administrator\Desktop\Presentations 2012\STFwithOAG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165600" cy="3124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74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STF Series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29" name="Picture 3" descr="SSCy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166688" y="0"/>
            <a:ext cx="8977312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FF00"/>
                </a:solidFill>
              </a:rPr>
              <a:t>        A Lot Of Potential Variable Star </a:t>
            </a:r>
          </a:p>
          <a:p>
            <a:r>
              <a:rPr lang="en-US" sz="3600" b="1">
                <a:solidFill>
                  <a:srgbClr val="00FF00"/>
                </a:solidFill>
              </a:rPr>
              <a:t>      Observers Already Own AB (anti-</a:t>
            </a:r>
          </a:p>
          <a:p>
            <a:r>
              <a:rPr lang="en-US" sz="3600" b="1">
                <a:solidFill>
                  <a:srgbClr val="00FF00"/>
                </a:solidFill>
              </a:rPr>
              <a:t>     Blooming) CCD’s </a:t>
            </a:r>
            <a:r>
              <a:rPr lang="en-US" sz="3600" b="1">
                <a:solidFill>
                  <a:srgbClr val="FFFF00"/>
                </a:solidFill>
              </a:rPr>
              <a:t>– </a:t>
            </a:r>
            <a:r>
              <a:rPr lang="en-US" sz="4400" b="1">
                <a:solidFill>
                  <a:srgbClr val="FF0000"/>
                </a:solidFill>
              </a:rPr>
              <a:t>‘taint no thang</a:t>
            </a:r>
          </a:p>
          <a:p>
            <a:endParaRPr lang="en-US" sz="1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FFFF00"/>
                </a:solidFill>
              </a:rPr>
              <a:t>We Can Work With That:  Either Turn AB Off,  Keep </a:t>
            </a:r>
          </a:p>
          <a:p>
            <a:r>
              <a:rPr lang="en-US" sz="3600" b="1">
                <a:solidFill>
                  <a:srgbClr val="FFFF00"/>
                </a:solidFill>
              </a:rPr>
              <a:t>Exposures to</a:t>
            </a:r>
          </a:p>
          <a:p>
            <a:r>
              <a:rPr lang="en-US" sz="3600" b="1">
                <a:solidFill>
                  <a:srgbClr val="FFFF00"/>
                </a:solidFill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½ </a:t>
            </a:r>
            <a:r>
              <a:rPr lang="en-US" sz="3600" b="1">
                <a:solidFill>
                  <a:srgbClr val="FFFF00"/>
                </a:solidFill>
              </a:rPr>
              <a:t>Full Well </a:t>
            </a:r>
          </a:p>
          <a:p>
            <a:r>
              <a:rPr lang="en-US" sz="3600" b="1">
                <a:solidFill>
                  <a:srgbClr val="FFFF00"/>
                </a:solidFill>
              </a:rPr>
              <a:t>Capacity Or </a:t>
            </a:r>
          </a:p>
          <a:p>
            <a:r>
              <a:rPr lang="en-US" sz="3600" b="1">
                <a:solidFill>
                  <a:srgbClr val="FFFF00"/>
                </a:solidFill>
              </a:rPr>
              <a:t>Plot the </a:t>
            </a:r>
          </a:p>
          <a:p>
            <a:r>
              <a:rPr lang="en-US" sz="3600" b="1">
                <a:solidFill>
                  <a:srgbClr val="FFFF00"/>
                </a:solidFill>
              </a:rPr>
              <a:t>Linearity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3352800" y="586740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A[pg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124200" y="2667000"/>
          <a:ext cx="5653088" cy="3581400"/>
        </p:xfrm>
        <a:graphic>
          <a:graphicData uri="http://schemas.openxmlformats.org/presentationml/2006/ole">
            <p:oleObj spid="_x0000_s1026" name="Chart" r:id="rId4" imgW="6705600" imgH="42482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148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90600" y="2286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FF00"/>
                </a:solidFill>
              </a:rPr>
              <a:t>What Are Variable Stars?</a:t>
            </a:r>
            <a:endParaRPr lang="en-US" sz="4800">
              <a:solidFill>
                <a:srgbClr val="00FF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1219200"/>
            <a:ext cx="9067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8FF08"/>
                </a:solidFill>
              </a:rPr>
              <a:t>Stars That Simply Vary Their Light </a:t>
            </a:r>
          </a:p>
          <a:p>
            <a:r>
              <a:rPr lang="en-US" sz="3600" b="1" dirty="0">
                <a:solidFill>
                  <a:srgbClr val="F8FF08"/>
                </a:solidFill>
              </a:rPr>
              <a:t>Output Over Time</a:t>
            </a:r>
          </a:p>
          <a:p>
            <a:endParaRPr lang="en-US" sz="3600" b="1" dirty="0">
              <a:solidFill>
                <a:srgbClr val="F8FF08"/>
              </a:solidFill>
            </a:endParaRPr>
          </a:p>
          <a:p>
            <a:endParaRPr lang="en-US" sz="3600" b="1" dirty="0">
              <a:solidFill>
                <a:srgbClr val="F8FF08"/>
              </a:solidFill>
            </a:endParaRPr>
          </a:p>
          <a:p>
            <a:endParaRPr lang="en-US" sz="3600" b="1" dirty="0">
              <a:solidFill>
                <a:srgbClr val="F8FF08"/>
              </a:solidFill>
            </a:endParaRPr>
          </a:p>
          <a:p>
            <a:endParaRPr lang="en-US" sz="3600" b="1" dirty="0">
              <a:solidFill>
                <a:srgbClr val="F8FF08"/>
              </a:solidFill>
            </a:endParaRPr>
          </a:p>
          <a:p>
            <a:endParaRPr lang="en-US" sz="3600" b="1" dirty="0">
              <a:solidFill>
                <a:srgbClr val="F8FF08"/>
              </a:solidFill>
            </a:endParaRPr>
          </a:p>
          <a:p>
            <a:endParaRPr lang="en-US" sz="3600" b="1" dirty="0">
              <a:solidFill>
                <a:srgbClr val="F8FF08"/>
              </a:solidFill>
            </a:endParaRPr>
          </a:p>
          <a:p>
            <a:r>
              <a:rPr lang="en-US" sz="3600" b="1" dirty="0">
                <a:solidFill>
                  <a:srgbClr val="F8FF08"/>
                </a:solidFill>
              </a:rPr>
              <a:t>They May Be Part Of A Double Star </a:t>
            </a:r>
          </a:p>
          <a:p>
            <a:r>
              <a:rPr lang="en-US" sz="3600" b="1" dirty="0">
                <a:solidFill>
                  <a:srgbClr val="F8FF08"/>
                </a:solidFill>
              </a:rPr>
              <a:t>System Or They May Be A Single Star</a:t>
            </a:r>
          </a:p>
        </p:txBody>
      </p:sp>
      <p:pic>
        <p:nvPicPr>
          <p:cNvPr id="6151" name="Picture 5" descr=" SSCyg.png                                                      00017EDEHardrive                       B94870A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876800" cy="29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0"/>
            <a:ext cx="5433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RED ALERT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100134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      Avoid Image Saturation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  Know Your Full Well Capacity In ADU’s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  ~ = Full Well Capacity(e-)/A/D Gain(e-/ADU)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The </a:t>
            </a:r>
            <a:r>
              <a:rPr lang="en-US" sz="3200" b="1" dirty="0" err="1" smtClean="0">
                <a:solidFill>
                  <a:srgbClr val="FFFF00"/>
                </a:solidFill>
              </a:rPr>
              <a:t>Maxium</a:t>
            </a:r>
            <a:r>
              <a:rPr lang="en-US" sz="3200" b="1" dirty="0" smtClean="0">
                <a:solidFill>
                  <a:srgbClr val="FFFF00"/>
                </a:solidFill>
              </a:rPr>
              <a:t> ADU Count With A 16 Bit CCD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                   = 65,535 ADU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600" b="1" dirty="0" smtClean="0">
              <a:solidFill>
                <a:srgbClr val="00FF00"/>
              </a:solidFill>
            </a:endParaRPr>
          </a:p>
          <a:p>
            <a:r>
              <a:rPr lang="en-US" sz="3600" b="1" dirty="0" smtClean="0">
                <a:solidFill>
                  <a:srgbClr val="00FF00"/>
                </a:solidFill>
              </a:rPr>
              <a:t>        Imaging Software Will Provide 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         Maximum Pixel Values (ADU)</a:t>
            </a:r>
            <a:endParaRPr lang="en-US" sz="3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484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57200" y="0"/>
            <a:ext cx="9585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19FE74"/>
                </a:solidFill>
              </a:rPr>
              <a:t>   </a:t>
            </a:r>
            <a:endParaRPr lang="en-US" sz="4400">
              <a:solidFill>
                <a:srgbClr val="00CC00"/>
              </a:solidFill>
            </a:endParaRPr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09600" y="54864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1A08"/>
                </a:solidFill>
              </a:rPr>
              <a:t>Notice How Much More Random Noise Is In The Hotter Image</a:t>
            </a:r>
          </a:p>
          <a:p>
            <a:endParaRPr lang="en-US" sz="3200" b="1" i="1">
              <a:solidFill>
                <a:srgbClr val="FF1A08"/>
              </a:solidFill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85800" y="4419600"/>
            <a:ext cx="3614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FD0D"/>
                </a:solidFill>
              </a:rPr>
              <a:t>+ 25C Dark Image</a:t>
            </a:r>
            <a:endParaRPr lang="en-US" sz="3200" b="1" i="1">
              <a:solidFill>
                <a:srgbClr val="FF1A08"/>
              </a:solidFill>
            </a:endParaRP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876800" y="4495800"/>
            <a:ext cx="351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FD0D"/>
                </a:solidFill>
              </a:rPr>
              <a:t>- 25C Dark Image</a:t>
            </a:r>
            <a:endParaRPr lang="en-US" sz="3200" b="1" i="1">
              <a:solidFill>
                <a:srgbClr val="FF1A08"/>
              </a:solidFill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990600" y="0"/>
            <a:ext cx="7146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00"/>
                </a:solidFill>
              </a:rPr>
              <a:t>CCD’s Need To Be Cooled</a:t>
            </a:r>
            <a:endParaRPr lang="en-US" sz="4400">
              <a:solidFill>
                <a:srgbClr val="00FF00"/>
              </a:solidFill>
            </a:endParaRPr>
          </a:p>
        </p:txBody>
      </p:sp>
      <p:pic>
        <p:nvPicPr>
          <p:cNvPr id="20492" name="Picture 18" descr="C:\Documents and Settings\Administrator\Local Settings\Temporary Internet Files\Content.IE5\BXI236UK\MCj041230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0"/>
            <a:ext cx="10318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1508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V Fl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81000" y="0"/>
            <a:ext cx="8458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FF00"/>
                </a:solidFill>
              </a:rPr>
              <a:t>        While Mentioning Darks</a:t>
            </a:r>
            <a:endParaRPr lang="en-US" sz="1600" b="1">
              <a:solidFill>
                <a:srgbClr val="00FF00"/>
              </a:solidFill>
            </a:endParaRPr>
          </a:p>
          <a:p>
            <a:endParaRPr lang="en-US" sz="1200" b="1">
              <a:solidFill>
                <a:srgbClr val="00FF00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Photometry Requires That Images Be Calibrated:  Subtract Darks &amp; Flats!</a:t>
            </a:r>
            <a:endParaRPr lang="en-US" sz="1200" b="1">
              <a:solidFill>
                <a:srgbClr val="FF0000"/>
              </a:solidFill>
            </a:endParaRPr>
          </a:p>
          <a:p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0" y="4419600"/>
            <a:ext cx="441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Flats Contain Light Path“Artifacts” Within The Optical “Train.”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2209800"/>
            <a:ext cx="449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Darks Contain The Random Electronic</a:t>
            </a:r>
          </a:p>
          <a:p>
            <a:r>
              <a:rPr lang="en-US" sz="3200" b="1">
                <a:solidFill>
                  <a:srgbClr val="FFFF00"/>
                </a:solidFill>
              </a:rPr>
              <a:t>Noise Inherent Within The CCD.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33800" y="4876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601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RED ALERT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77996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Calibrate Images (Darks &amp; Flats)  ONLY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</a:t>
            </a:r>
            <a:r>
              <a:rPr lang="en-US" sz="4800" b="1" dirty="0" smtClean="0">
                <a:solidFill>
                  <a:srgbClr val="FF0000"/>
                </a:solidFill>
              </a:rPr>
              <a:t>NO OTHER IMAGE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      MANIPULATION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8302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FF00"/>
                </a:solidFill>
              </a:rPr>
              <a:t>Keep Your Paws Off  Your Pretty Picture Software</a:t>
            </a: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Image Manipulation Will Bugger Your Photometry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Administrator\Desktop\Meade 12 i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1828800" cy="2745945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istrator\Desktop\Celestron 11 i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76800"/>
            <a:ext cx="1310481" cy="2396309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istrator\Desktop\Presentations 2012\alta_use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927490"/>
            <a:ext cx="1446311" cy="1930510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istrator\Desktop\Presentations 2012\STFwithOAG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953000"/>
            <a:ext cx="2032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16002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You Need To Match Your Equipment &amp; Your Local Seeing (</a:t>
            </a:r>
            <a:r>
              <a:rPr lang="en-US" sz="2800" b="1" dirty="0" err="1" smtClean="0">
                <a:solidFill>
                  <a:srgbClr val="00FF00"/>
                </a:solidFill>
              </a:rPr>
              <a:t>Arcsecs</a:t>
            </a:r>
            <a:r>
              <a:rPr lang="en-US" sz="2800" b="1" dirty="0" smtClean="0">
                <a:solidFill>
                  <a:srgbClr val="00FF00"/>
                </a:solidFill>
              </a:rPr>
              <a:t> ) So That Your  Image Scale (</a:t>
            </a:r>
            <a:r>
              <a:rPr lang="en-US" sz="2800" b="1" dirty="0" err="1" smtClean="0">
                <a:solidFill>
                  <a:srgbClr val="00FF00"/>
                </a:solidFill>
              </a:rPr>
              <a:t>Arcsec</a:t>
            </a:r>
            <a:r>
              <a:rPr lang="en-US" sz="2800" b="1" dirty="0" smtClean="0">
                <a:solidFill>
                  <a:srgbClr val="00FF00"/>
                </a:solidFill>
              </a:rPr>
              <a:t>/Pixel) Spreads The Light Over 2-3 Pixels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(More is OK-BUT NOT LESS: Under Sampling Will Bugger Your Photometry)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0"/>
            <a:ext cx="60167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RED ALERT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Administrator\Desktop\CCD 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5257800" cy="64648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335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Determining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Image Scale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00FF00"/>
                </a:solidFill>
              </a:rPr>
              <a:t>Google 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“CCD Calculator”</a:t>
            </a:r>
          </a:p>
          <a:p>
            <a:endParaRPr lang="en-US" sz="3600" b="1" dirty="0" smtClean="0">
              <a:solidFill>
                <a:srgbClr val="00FF00"/>
              </a:solidFill>
            </a:endParaRPr>
          </a:p>
          <a:p>
            <a:r>
              <a:rPr lang="en-US" sz="3600" b="1" dirty="0" smtClean="0">
                <a:solidFill>
                  <a:srgbClr val="00FF00"/>
                </a:solidFill>
              </a:rPr>
              <a:t>Let It Do The Work</a:t>
            </a:r>
          </a:p>
          <a:p>
            <a:endParaRPr lang="en-US" sz="3600" b="1" dirty="0" smtClean="0">
              <a:solidFill>
                <a:srgbClr val="00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It’s A Freebie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18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24200" y="4038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30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Determining Local “Seeing”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85800"/>
            <a:ext cx="730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smtClean="0">
                <a:solidFill>
                  <a:srgbClr val="00FF00"/>
                </a:solidFill>
              </a:rPr>
              <a:t>Best Initial Way Is To Ask Another Local Astronomer</a:t>
            </a:r>
          </a:p>
          <a:p>
            <a:endParaRPr lang="en-US" sz="4400" b="1" dirty="0" smtClean="0">
              <a:solidFill>
                <a:srgbClr val="00FF00"/>
              </a:solidFill>
            </a:endParaRPr>
          </a:p>
          <a:p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endParaRPr lang="en-US" sz="4400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057400"/>
            <a:ext cx="663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     </a:t>
            </a:r>
            <a:r>
              <a:rPr lang="en-US" sz="3600" b="1" dirty="0" smtClean="0">
                <a:solidFill>
                  <a:srgbClr val="FFFF00"/>
                </a:solidFill>
              </a:rPr>
              <a:t>Or Work It Out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Seeing = FWHM* Image Scale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FHWM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9388"/>
            <a:ext cx="3603366" cy="258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35052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FWHM</a:t>
            </a:r>
            <a:r>
              <a:rPr lang="en-US" sz="3200" b="1" dirty="0" smtClean="0">
                <a:solidFill>
                  <a:srgbClr val="FFFF00"/>
                </a:solidFill>
              </a:rPr>
              <a:t> Is The Diameter Of A Star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On Your Image At one-Half Of It’s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Maximum Pixel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Value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822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Your Photometry PGM Should Calculate FWHM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6488668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Ron </a:t>
            </a:r>
            <a:r>
              <a:rPr lang="en-US" b="1" dirty="0" err="1" smtClean="0">
                <a:solidFill>
                  <a:srgbClr val="00B050"/>
                </a:solidFill>
              </a:rPr>
              <a:t>Wodaski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0724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With The Objective of A System That Will Spread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   Seeing Out Over 2-3 Pixels: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    Divide Seeing (</a:t>
            </a:r>
            <a:r>
              <a:rPr lang="en-US" sz="2400" b="1" dirty="0" err="1" smtClean="0">
                <a:solidFill>
                  <a:srgbClr val="FFFF00"/>
                </a:solidFill>
              </a:rPr>
              <a:t>Arcsec</a:t>
            </a:r>
            <a:r>
              <a:rPr lang="en-US" sz="2400" b="1" dirty="0" smtClean="0">
                <a:solidFill>
                  <a:srgbClr val="FFFF00"/>
                </a:solidFill>
              </a:rPr>
              <a:t>) by Image Scale (</a:t>
            </a:r>
            <a:r>
              <a:rPr lang="en-US" sz="2400" b="1" dirty="0" err="1" smtClean="0">
                <a:solidFill>
                  <a:srgbClr val="FFFF00"/>
                </a:solidFill>
              </a:rPr>
              <a:t>Arcsec</a:t>
            </a:r>
            <a:r>
              <a:rPr lang="en-US" sz="2400" b="1" dirty="0" smtClean="0">
                <a:solidFill>
                  <a:srgbClr val="FFFF00"/>
                </a:solidFill>
              </a:rPr>
              <a:t>/Pixel)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56795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                                   Image Scale Objective 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 Seeing (</a:t>
            </a:r>
            <a:r>
              <a:rPr lang="en-US" sz="2800" b="1" dirty="0" err="1" smtClean="0">
                <a:solidFill>
                  <a:srgbClr val="00FF00"/>
                </a:solidFill>
              </a:rPr>
              <a:t>ArcSec</a:t>
            </a:r>
            <a:r>
              <a:rPr lang="en-US" sz="2800" b="1" dirty="0" smtClean="0">
                <a:solidFill>
                  <a:srgbClr val="00FF00"/>
                </a:solidFill>
              </a:rPr>
              <a:t>)	 Range-</a:t>
            </a:r>
            <a:r>
              <a:rPr lang="en-US" sz="2800" b="1" dirty="0" err="1" smtClean="0">
                <a:solidFill>
                  <a:srgbClr val="00FF00"/>
                </a:solidFill>
              </a:rPr>
              <a:t>Arcsec</a:t>
            </a:r>
            <a:r>
              <a:rPr lang="en-US" sz="2800" b="1" dirty="0" smtClean="0">
                <a:solidFill>
                  <a:srgbClr val="00FF00"/>
                </a:solidFill>
              </a:rPr>
              <a:t>/Pixel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			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                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2 Pixels    3 Pixels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	  5		          2.5           1.66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	  4                         2.0           1.33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	  3		          1.5            1.00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          2                         1.0              .66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          1                           .5              .33 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			</a:t>
            </a:r>
            <a:endParaRPr lang="en-US" sz="2800" b="1" dirty="0">
              <a:solidFill>
                <a:srgbClr val="00FF00"/>
              </a:solidFill>
            </a:endParaRPr>
          </a:p>
        </p:txBody>
      </p:sp>
      <p:pic>
        <p:nvPicPr>
          <p:cNvPr id="58369" name="Picture 1" descr="C:\Documents and Settings\Administrator\Local Settings\Temporary Internet Files\Content.IE5\GEMZAC05\MP9003028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125018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Administrator\Desktop\Presentations 2012\Insert Stuff\CCD 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1552575"/>
            <a:ext cx="4314825" cy="5305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492416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If You Find Yourself With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This Equipment Setup &amp;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Excellent  Seeing Of 2 </a:t>
            </a:r>
          </a:p>
          <a:p>
            <a:r>
              <a:rPr lang="en-US" sz="2800" b="1" dirty="0" err="1" smtClean="0">
                <a:solidFill>
                  <a:srgbClr val="00FF00"/>
                </a:solidFill>
              </a:rPr>
              <a:t>Arcsec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Then You Would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Be Under Sampled</a:t>
            </a:r>
            <a:r>
              <a:rPr lang="en-US" sz="2800" b="1" dirty="0" smtClean="0">
                <a:solidFill>
                  <a:srgbClr val="00FF00"/>
                </a:solidFill>
              </a:rPr>
              <a:t> With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the Seeing  Spread Out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Only Over ~ 1.46 Pixels </a:t>
            </a:r>
          </a:p>
          <a:p>
            <a:r>
              <a:rPr lang="en-US" sz="2400" b="1" dirty="0" smtClean="0">
                <a:solidFill>
                  <a:srgbClr val="00FF00"/>
                </a:solidFill>
              </a:rPr>
              <a:t>(2 </a:t>
            </a:r>
            <a:r>
              <a:rPr lang="en-US" sz="2400" b="1" dirty="0" err="1" smtClean="0">
                <a:solidFill>
                  <a:srgbClr val="00FF00"/>
                </a:solidFill>
              </a:rPr>
              <a:t>Arcsec</a:t>
            </a:r>
            <a:r>
              <a:rPr lang="en-US" sz="2400" b="1" dirty="0" smtClean="0">
                <a:solidFill>
                  <a:srgbClr val="00FF00"/>
                </a:solidFill>
              </a:rPr>
              <a:t>/1.37 </a:t>
            </a:r>
            <a:r>
              <a:rPr lang="en-US" sz="2400" b="1" dirty="0" err="1" smtClean="0">
                <a:solidFill>
                  <a:srgbClr val="00FF00"/>
                </a:solidFill>
              </a:rPr>
              <a:t>Arcsec</a:t>
            </a:r>
            <a:r>
              <a:rPr lang="en-US" sz="2400" b="1" dirty="0" smtClean="0">
                <a:solidFill>
                  <a:srgbClr val="00FF00"/>
                </a:solidFill>
              </a:rPr>
              <a:t>/Pixel</a:t>
            </a:r>
            <a:r>
              <a:rPr lang="en-US" sz="2400" dirty="0" smtClean="0">
                <a:solidFill>
                  <a:srgbClr val="00FF00"/>
                </a:solidFill>
              </a:rPr>
              <a:t>).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Work Around: </a:t>
            </a:r>
            <a:r>
              <a:rPr lang="en-US" sz="4000" b="1" dirty="0" smtClean="0">
                <a:solidFill>
                  <a:srgbClr val="FF0000"/>
                </a:solidFill>
              </a:rPr>
              <a:t>Defocus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&amp; Spread Seeing Out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Over More Pixels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09600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Option If Under Sampled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253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133600"/>
            <a:ext cx="39608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28600" y="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FF00"/>
                </a:solidFill>
              </a:rPr>
              <a:t>Different Models of CCD Chips Have Different Spectral Responses</a:t>
            </a:r>
            <a:endParaRPr lang="en-US" sz="4400">
              <a:solidFill>
                <a:srgbClr val="00FF00"/>
              </a:solidFill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2333625"/>
            <a:ext cx="586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8FF08"/>
                </a:solidFill>
              </a:rPr>
              <a:t>Each Of The Three Popular</a:t>
            </a:r>
          </a:p>
          <a:p>
            <a:r>
              <a:rPr lang="en-US" sz="3200" b="1">
                <a:solidFill>
                  <a:srgbClr val="F8FF08"/>
                </a:solidFill>
              </a:rPr>
              <a:t>Chips Shown Has A Different </a:t>
            </a:r>
          </a:p>
          <a:p>
            <a:r>
              <a:rPr lang="en-US" sz="3200" b="1">
                <a:solidFill>
                  <a:srgbClr val="F8FF08"/>
                </a:solidFill>
              </a:rPr>
              <a:t>Spectral Response In The </a:t>
            </a:r>
          </a:p>
          <a:p>
            <a:r>
              <a:rPr lang="en-US" sz="3200" b="1">
                <a:solidFill>
                  <a:srgbClr val="F8FF08"/>
                </a:solidFill>
              </a:rPr>
              <a:t>Region Of A Star’s Light. </a:t>
            </a:r>
          </a:p>
          <a:p>
            <a:endParaRPr lang="en-US" sz="3200" b="1">
              <a:solidFill>
                <a:srgbClr val="F8FF08"/>
              </a:solidFill>
            </a:endParaRPr>
          </a:p>
          <a:p>
            <a:r>
              <a:rPr lang="en-US" sz="3200" b="1">
                <a:solidFill>
                  <a:srgbClr val="F8FF08"/>
                </a:solidFill>
              </a:rPr>
              <a:t>If Unfiltered Observations</a:t>
            </a:r>
          </a:p>
          <a:p>
            <a:r>
              <a:rPr lang="en-US" sz="3200" b="1">
                <a:solidFill>
                  <a:srgbClr val="F8FF08"/>
                </a:solidFill>
              </a:rPr>
              <a:t>Were Made With Each Then </a:t>
            </a:r>
          </a:p>
          <a:p>
            <a:r>
              <a:rPr lang="en-US" sz="3200" b="1">
                <a:solidFill>
                  <a:srgbClr val="F8FF08"/>
                </a:solidFill>
              </a:rPr>
              <a:t>The Reported Magnitudes </a:t>
            </a:r>
          </a:p>
          <a:p>
            <a:r>
              <a:rPr lang="en-US" sz="3200" b="1">
                <a:solidFill>
                  <a:srgbClr val="F8FF08"/>
                </a:solidFill>
              </a:rPr>
              <a:t>Would Be Wildly Different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696200" cy="37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304800"/>
            <a:ext cx="7443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Variable Star U Gem </a:t>
            </a:r>
          </a:p>
          <a:p>
            <a:pPr algn="ctr"/>
            <a:r>
              <a:rPr lang="en-US" sz="3600" b="1" dirty="0" smtClean="0"/>
              <a:t>In Its Bright State (Left) </a:t>
            </a:r>
          </a:p>
          <a:p>
            <a:pPr algn="ctr"/>
            <a:r>
              <a:rPr lang="en-US" sz="3600" b="1" dirty="0" smtClean="0"/>
              <a:t>And Its Faint State (Right)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943600"/>
            <a:ext cx="247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 Magnitude 9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800600" y="5943600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~ Magnitude 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3556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25" y="3352800"/>
            <a:ext cx="5311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81000" y="304800"/>
            <a:ext cx="8534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One Of The Strengths Of CCD’s Is That When We Use The “Right” Filter We Can Equalize The Passbands Of The Various Types Of Ccd’s. </a:t>
            </a:r>
          </a:p>
          <a:p>
            <a:r>
              <a:rPr lang="en-US" sz="3600" b="1">
                <a:solidFill>
                  <a:srgbClr val="FF0000"/>
                </a:solidFill>
              </a:rPr>
              <a:t>        </a:t>
            </a:r>
            <a:r>
              <a:rPr lang="en-US" sz="4400" b="1">
                <a:solidFill>
                  <a:srgbClr val="00FF00"/>
                </a:solidFill>
              </a:rPr>
              <a:t>Observe With “V” Filter!</a:t>
            </a:r>
            <a:endParaRPr lang="en-US" sz="4400">
              <a:solidFill>
                <a:srgbClr val="00FF00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3810000"/>
            <a:ext cx="358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8FF08"/>
                </a:solidFill>
              </a:rPr>
              <a:t>The Johnson-Cousins </a:t>
            </a:r>
          </a:p>
          <a:p>
            <a:r>
              <a:rPr lang="en-US" sz="3600" b="1">
                <a:solidFill>
                  <a:srgbClr val="F8FF08"/>
                </a:solidFill>
              </a:rPr>
              <a:t>Filter</a:t>
            </a:r>
            <a:br>
              <a:rPr lang="en-US" sz="3600" b="1">
                <a:solidFill>
                  <a:srgbClr val="F8FF08"/>
                </a:solidFill>
              </a:rPr>
            </a:br>
            <a:r>
              <a:rPr lang="en-US" sz="3600" b="1">
                <a:solidFill>
                  <a:srgbClr val="F8FF08"/>
                </a:solidFill>
              </a:rPr>
              <a:t>Standard System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Administrator\Desktop\cfw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144723" cy="3386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38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If You Want to Do “Advanced” Observing Then Add A Filter Wheel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28800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V Filter Is The Minimum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Complete The Johnson/Cousins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Filter Set By Adding the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en-US" sz="3600" b="1" dirty="0" smtClean="0">
                <a:solidFill>
                  <a:srgbClr val="FF0000"/>
                </a:solidFill>
              </a:rPr>
              <a:t>R </a:t>
            </a:r>
            <a:r>
              <a:rPr lang="en-US" sz="3600" b="1" dirty="0" smtClean="0">
                <a:solidFill>
                  <a:srgbClr val="FFFF00"/>
                </a:solidFill>
              </a:rPr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I</a:t>
            </a:r>
            <a:r>
              <a:rPr lang="en-US" sz="3600" b="1" dirty="0" smtClean="0">
                <a:solidFill>
                  <a:srgbClr val="FFFF00"/>
                </a:solidFill>
              </a:rPr>
              <a:t> Photometric Filters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929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Two Most Frequently Asked Questions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en-US" sz="3600" b="1" dirty="0" smtClean="0">
                <a:solidFill>
                  <a:srgbClr val="00FF00"/>
                </a:solidFill>
              </a:rPr>
              <a:t>What Should I Observe</a:t>
            </a:r>
          </a:p>
          <a:p>
            <a:pPr marL="514350" indent="-514350">
              <a:buAutoNum type="arabicParenR"/>
            </a:pPr>
            <a:endParaRPr lang="en-US" sz="3600" b="1" dirty="0" smtClean="0">
              <a:solidFill>
                <a:srgbClr val="00FF00"/>
              </a:solidFill>
            </a:endParaRPr>
          </a:p>
          <a:p>
            <a:pPr marL="514350" indent="-514350">
              <a:buAutoNum type="arabicParenR" startAt="2"/>
            </a:pPr>
            <a:r>
              <a:rPr lang="en-US" sz="3600" b="1" dirty="0" smtClean="0">
                <a:solidFill>
                  <a:srgbClr val="00FF00"/>
                </a:solidFill>
              </a:rPr>
              <a:t>How Long Should My </a:t>
            </a:r>
          </a:p>
          <a:p>
            <a:pPr marL="514350" indent="-514350"/>
            <a:r>
              <a:rPr lang="en-US" sz="3600" b="1" dirty="0" smtClean="0">
                <a:solidFill>
                  <a:srgbClr val="00FF00"/>
                </a:solidFill>
              </a:rPr>
              <a:t>    Exposure Be</a:t>
            </a:r>
          </a:p>
        </p:txBody>
      </p:sp>
      <p:pic>
        <p:nvPicPr>
          <p:cNvPr id="38916" name="Picture 4" descr="C:\Documents and Settings\Administrator\My Documents\My Pictures\Microsoft Clip Organizer\j02838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590800" cy="35425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44196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Short Answer Is That both Questions Are mutually Dependent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92250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Comfortable Approach is to Start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With Targets Whose Magnitudes Will 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Allow You to Achieve Uncertainties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(photometry </a:t>
            </a:r>
            <a:r>
              <a:rPr lang="en-US" sz="3600" b="1" dirty="0" err="1" smtClean="0">
                <a:solidFill>
                  <a:srgbClr val="FFFF00"/>
                </a:solidFill>
              </a:rPr>
              <a:t>pgm</a:t>
            </a:r>
            <a:r>
              <a:rPr lang="en-US" sz="3600" b="1" dirty="0" smtClean="0">
                <a:solidFill>
                  <a:srgbClr val="FFFF00"/>
                </a:solidFill>
              </a:rPr>
              <a:t>) ~ .01 Magnitude In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Your Measurements </a:t>
            </a:r>
            <a:r>
              <a:rPr lang="en-US" sz="3600" b="1" dirty="0" smtClean="0">
                <a:solidFill>
                  <a:srgbClr val="00FF00"/>
                </a:solidFill>
              </a:rPr>
              <a:t>With 30 Second 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Exposures. 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Most Equipment Configurations Will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Allow Tracking For This Period Of Time.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8915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1952625" cy="2076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4038600"/>
            <a:ext cx="3009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Never Expose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&lt; 10 Seconds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69172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     30 Second Exposure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	         V Filter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Range of ~.001-.01 Uncertainty</a:t>
            </a:r>
          </a:p>
          <a:p>
            <a:endParaRPr lang="en-US" sz="3600" b="1" dirty="0" smtClean="0">
              <a:solidFill>
                <a:srgbClr val="00FF00"/>
              </a:solidFill>
            </a:endParaRPr>
          </a:p>
          <a:p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    </a:t>
            </a:r>
            <a:r>
              <a:rPr lang="en-US" sz="3600" b="1" dirty="0" smtClean="0">
                <a:solidFill>
                  <a:srgbClr val="FFFF00"/>
                </a:solidFill>
              </a:rPr>
              <a:t>Scope Size         Magnitude Range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					</a:t>
            </a:r>
            <a:r>
              <a:rPr lang="en-US" sz="2800" b="1" dirty="0" smtClean="0">
                <a:solidFill>
                  <a:srgbClr val="00FF00"/>
                </a:solidFill>
              </a:rPr>
              <a:t>      V Filter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		8”			~ 8.5 -11.0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	      12”			~ 9.0 -12.5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24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For Bright Targets (~ 5 - 8 magnitude)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Use A “Mask” To Reduce Scope Size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Documents and Settings\Administrator\Desktop\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241801" cy="3181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403187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12” Scope Reduced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To ~ 3.5” Scope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(Used A 2 hole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Hartman Focus Mask)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638800"/>
            <a:ext cx="810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Originally Used To Observe ~ 5.5 V </a:t>
            </a:r>
            <a:r>
              <a:rPr lang="en-US" sz="2800" b="1" dirty="0" err="1" smtClean="0">
                <a:solidFill>
                  <a:srgbClr val="00FF00"/>
                </a:solidFill>
              </a:rPr>
              <a:t>Mag</a:t>
            </a:r>
            <a:r>
              <a:rPr lang="en-US" sz="2800" b="1" dirty="0" smtClean="0">
                <a:solidFill>
                  <a:srgbClr val="00FF00"/>
                </a:solidFill>
              </a:rPr>
              <a:t> Target</a:t>
            </a:r>
            <a:endParaRPr lang="en-US" sz="2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5491" y="304800"/>
            <a:ext cx="93794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4400" b="1" dirty="0" smtClean="0"/>
              <a:t>         For Fainter Targets</a:t>
            </a:r>
          </a:p>
          <a:p>
            <a:r>
              <a:rPr lang="en-US" sz="4400" b="1" dirty="0" smtClean="0"/>
              <a:t>  Stack Multiple 30 Second Images</a:t>
            </a:r>
            <a:endParaRPr lang="en-US" sz="4400" b="1" dirty="0"/>
          </a:p>
        </p:txBody>
      </p:sp>
      <p:pic>
        <p:nvPicPr>
          <p:cNvPr id="38914" name="Picture 2" descr="C:\Documents and Settings\Administrator\Desktop\V391 Lyr Si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343400" cy="4343400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istrator\Desktop\V391 Lyr Sum Stack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343400" cy="4343400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istrator\Desktop\V391 Lyr Ch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1"/>
            <a:ext cx="2105025" cy="2233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943600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AAVSO Chart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029200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V391 </a:t>
            </a:r>
            <a:r>
              <a:rPr lang="en-US" b="1" dirty="0" err="1" smtClean="0">
                <a:solidFill>
                  <a:srgbClr val="FF0000"/>
                </a:solidFill>
              </a:rPr>
              <a:t>Lyr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378796">
            <a:off x="5528490" y="29996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V391 </a:t>
            </a:r>
            <a:r>
              <a:rPr lang="en-US" b="1" dirty="0" err="1" smtClean="0">
                <a:solidFill>
                  <a:srgbClr val="FF0000"/>
                </a:solidFill>
              </a:rPr>
              <a:t>Lyr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>
              <a:solidFill>
                <a:srgbClr val="00FF00"/>
              </a:solidFill>
            </a:endParaRPr>
          </a:p>
          <a:p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Documents and Settings\Administrator\Desktop\Easy Observe S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74132"/>
            <a:ext cx="5552960" cy="55838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0"/>
            <a:ext cx="494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Observing Options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762000"/>
            <a:ext cx="489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http://www.aavso.org/easy-stars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57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Stars Easy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to Observe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8915" name="Picture 3" descr="C:\Documents and Settings\Administrator\Desktop\telescope-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217331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8646208">
            <a:off x="5410200" y="42672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Partial Listing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>
              <a:solidFill>
                <a:srgbClr val="00FF00"/>
              </a:solidFill>
            </a:endParaRPr>
          </a:p>
          <a:p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9938" name="Picture 2" descr="C:\Documents and Settings\Administrator\Desktop\Observing S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688" y="3200400"/>
            <a:ext cx="6888830" cy="4080079"/>
          </a:xfrm>
          <a:prstGeom prst="rect">
            <a:avLst/>
          </a:prstGeom>
          <a:noFill/>
        </p:spPr>
      </p:pic>
      <p:pic>
        <p:nvPicPr>
          <p:cNvPr id="39939" name="Picture 3" descr="C:\Documents and Settings\Administrator\Desktop\Small AAVSO HM 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57200"/>
            <a:ext cx="6592222" cy="2667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3171290">
            <a:off x="5104747" y="653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466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www.AAVSO.org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>
              <a:solidFill>
                <a:srgbClr val="00FF00"/>
              </a:solidFill>
            </a:endParaRPr>
          </a:p>
          <a:p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Administrator\Desktop\Small AAVSO HM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"/>
            <a:ext cx="6592222" cy="26670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3347288">
            <a:off x="5091641" y="-6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371600"/>
            <a:ext cx="4669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www.AAVSO.org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76594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   </a:t>
            </a:r>
            <a:r>
              <a:rPr lang="en-US" sz="4800" b="1" dirty="0" smtClean="0">
                <a:solidFill>
                  <a:srgbClr val="00FF00"/>
                </a:solidFill>
              </a:rPr>
              <a:t>Alerts &amp; Special Notices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(Sign Up To Receive These)</a:t>
            </a:r>
          </a:p>
          <a:p>
            <a:endParaRPr lang="en-US" sz="3600" b="1" dirty="0" smtClean="0">
              <a:solidFill>
                <a:srgbClr val="00FF00"/>
              </a:solidFill>
            </a:endParaRPr>
          </a:p>
          <a:p>
            <a:r>
              <a:rPr lang="en-US" sz="4800" b="1" dirty="0" smtClean="0">
                <a:solidFill>
                  <a:srgbClr val="00FF00"/>
                </a:solidFill>
              </a:rPr>
              <a:t>    Observing Campaigns</a:t>
            </a:r>
            <a:endParaRPr lang="en-US" sz="4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088" y="457200"/>
            <a:ext cx="881016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Brightness Changes Of These Stars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Can Range From A Thousandth Of A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Magnitude To As Much As Twenty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Magnitudes 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Changes Occur Over Periods Of A Fraction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Of A Second To Years, Depending On The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Type Of  Variable Star. 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Over 100,000 Variable Stars Are Known And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Catalogued.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3492" name="Picture 4" descr="C:\Documents and Settings\Administrator\My Documents\My Pictures\Microsoft Clip Organizer\j03682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1589088" cy="14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4580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28600" y="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</a:rPr>
              <a:t>   </a:t>
            </a:r>
            <a:r>
              <a:rPr lang="en-US" sz="3600" b="1" dirty="0" smtClean="0">
                <a:solidFill>
                  <a:srgbClr val="00FF00"/>
                </a:solidFill>
              </a:rPr>
              <a:t>        To </a:t>
            </a:r>
            <a:r>
              <a:rPr lang="en-US" sz="3600" b="1" dirty="0">
                <a:solidFill>
                  <a:srgbClr val="00FF00"/>
                </a:solidFill>
              </a:rPr>
              <a:t>Find A Chart For The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      FOV You Are Going To Observe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886200" y="4191000"/>
            <a:ext cx="475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600200" y="13716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WWW.AAVSO.ORG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685800" y="38862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Enter Target Name Here To Find The VSP</a:t>
            </a:r>
          </a:p>
        </p:txBody>
      </p:sp>
      <p:pic>
        <p:nvPicPr>
          <p:cNvPr id="39938" name="Picture 2" descr="C:\Documents and Settings\Administrator\Desktop\AAVSO Main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2514600"/>
            <a:ext cx="9191625" cy="4105275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 rot="2984451">
            <a:off x="2526461" y="2345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8253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Then Select Variable Star Charts Then Variable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Star Plotter (VSP)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4580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28600" y="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</a:rPr>
              <a:t>   </a:t>
            </a:r>
            <a:r>
              <a:rPr lang="en-US" sz="3600" b="1" dirty="0" smtClean="0">
                <a:solidFill>
                  <a:srgbClr val="00FF00"/>
                </a:solidFill>
              </a:rPr>
              <a:t>        To </a:t>
            </a:r>
            <a:r>
              <a:rPr lang="en-US" sz="3600" b="1" dirty="0">
                <a:solidFill>
                  <a:srgbClr val="00FF00"/>
                </a:solidFill>
              </a:rPr>
              <a:t>Find A Chart For The</a:t>
            </a:r>
          </a:p>
          <a:p>
            <a:r>
              <a:rPr lang="en-US" sz="3600" b="1" dirty="0" smtClean="0">
                <a:solidFill>
                  <a:srgbClr val="00FF00"/>
                </a:solidFill>
              </a:rPr>
              <a:t>      FOV You Are Going To Observe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886200" y="4191000"/>
            <a:ext cx="475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600200" y="13716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WWW.AAVSO.ORG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685800" y="38862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Enter Target Name Here To Find The VSP</a:t>
            </a:r>
          </a:p>
        </p:txBody>
      </p:sp>
      <p:pic>
        <p:nvPicPr>
          <p:cNvPr id="39938" name="Picture 2" descr="C:\Documents and Settings\Administrator\Desktop\AAVSO Main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2514600"/>
            <a:ext cx="9191625" cy="4105275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 rot="2984451">
            <a:off x="2526461" y="2345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8253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Then Select Variable Star Charts Then Variable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Star Plotter (VSP)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9073593" cy="68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Documents and Settings\Administrator\Desktop\VS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400855" cy="6096000"/>
          </a:xfrm>
          <a:prstGeom prst="rect">
            <a:avLst/>
          </a:prstGeom>
          <a:noFill/>
        </p:spPr>
      </p:pic>
      <p:pic>
        <p:nvPicPr>
          <p:cNvPr id="40963" name="Picture 3" descr="C:\Documents and Settings\Administrator\Desktop\VSP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114801" cy="6100193"/>
          </a:xfrm>
          <a:prstGeom prst="rect">
            <a:avLst/>
          </a:prstGeom>
          <a:noFill/>
        </p:spPr>
      </p:pic>
      <p:sp>
        <p:nvSpPr>
          <p:cNvPr id="9" name="Left-Up Arrow 8"/>
          <p:cNvSpPr/>
          <p:nvPr/>
        </p:nvSpPr>
        <p:spPr>
          <a:xfrm rot="16200000">
            <a:off x="2362200" y="198120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190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447800" y="1143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-Up Arrow 12"/>
          <p:cNvSpPr/>
          <p:nvPr/>
        </p:nvSpPr>
        <p:spPr>
          <a:xfrm rot="16200000">
            <a:off x="7772400" y="350520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4724400"/>
            <a:ext cx="246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 Also Enter</a:t>
            </a:r>
          </a:p>
          <a:p>
            <a:r>
              <a:rPr lang="en-US" b="1" dirty="0" smtClean="0"/>
              <a:t>Target’s Coordinates</a:t>
            </a:r>
          </a:p>
        </p:txBody>
      </p:sp>
      <p:sp>
        <p:nvSpPr>
          <p:cNvPr id="15" name="Down Arrow 14"/>
          <p:cNvSpPr/>
          <p:nvPr/>
        </p:nvSpPr>
        <p:spPr>
          <a:xfrm rot="5400000">
            <a:off x="3675888" y="51633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5604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477000" y="381000"/>
            <a:ext cx="156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Target Name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410200" y="23622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FOV Scale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5257800" y="2971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FOV Scale In Arc Minutes</a:t>
            </a:r>
          </a:p>
          <a:p>
            <a:endParaRPr lang="en-US"/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5410200" y="4419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11" name="TextBox 10"/>
          <p:cNvSpPr txBox="1">
            <a:spLocks noChangeArrowheads="1"/>
          </p:cNvSpPr>
          <p:nvPr/>
        </p:nvSpPr>
        <p:spPr bwMode="auto">
          <a:xfrm>
            <a:off x="5257800" y="4038600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Magnitude Limit</a:t>
            </a:r>
          </a:p>
        </p:txBody>
      </p:sp>
      <p:sp>
        <p:nvSpPr>
          <p:cNvPr id="25612" name="TextBox 11"/>
          <p:cNvSpPr txBox="1">
            <a:spLocks noChangeArrowheads="1"/>
          </p:cNvSpPr>
          <p:nvPr/>
        </p:nvSpPr>
        <p:spPr bwMode="auto">
          <a:xfrm>
            <a:off x="5638800" y="4724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FOV Orientation</a:t>
            </a:r>
          </a:p>
        </p:txBody>
      </p:sp>
      <p:sp>
        <p:nvSpPr>
          <p:cNvPr id="25613" name="TextBox 12"/>
          <p:cNvSpPr txBox="1">
            <a:spLocks noChangeArrowheads="1"/>
          </p:cNvSpPr>
          <p:nvPr/>
        </p:nvSpPr>
        <p:spPr bwMode="auto">
          <a:xfrm>
            <a:off x="5715000" y="5181600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Use DSS Image</a:t>
            </a:r>
          </a:p>
        </p:txBody>
      </p:sp>
      <p:pic>
        <p:nvPicPr>
          <p:cNvPr id="40962" name="Picture 2" descr="C:\Documents and Settings\Administrator\Desktop\V391 Lyr 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14798"/>
            <a:ext cx="5046465" cy="63432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381000"/>
            <a:ext cx="35795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Magnitudes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Shown On The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Charts Are Visual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Values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743200"/>
            <a:ext cx="35531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For CCD Values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Choose The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“Photometry Table”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Option From The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Main  VSP Page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14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GC6397-dimmer2.jpg                                            002F8DFFHardrive                       B94870A9: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374650" y="-1644650"/>
            <a:ext cx="9893300" cy="101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Moon.jpg                                                       00017EDEHardrive                       B94870A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51054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0"/>
            <a:ext cx="4038600" cy="2362200"/>
          </a:xfrm>
        </p:spPr>
        <p:txBody>
          <a:bodyPr/>
          <a:lstStyle/>
          <a:p>
            <a:r>
              <a:rPr lang="en-US" sz="6000" b="1" smtClean="0">
                <a:solidFill>
                  <a:srgbClr val="FF0903"/>
                </a:solidFill>
                <a:latin typeface="Arial" charset="0"/>
              </a:rPr>
              <a:t>Best Kept Secret OF</a:t>
            </a:r>
            <a:br>
              <a:rPr lang="en-US" sz="6000" b="1" smtClean="0">
                <a:solidFill>
                  <a:srgbClr val="FF0903"/>
                </a:solidFill>
                <a:latin typeface="Arial" charset="0"/>
              </a:rPr>
            </a:br>
            <a:r>
              <a:rPr lang="en-US" sz="6000" b="1" smtClean="0">
                <a:solidFill>
                  <a:srgbClr val="FF0903"/>
                </a:solidFill>
                <a:latin typeface="Arial" charset="0"/>
              </a:rPr>
              <a:t>Variable</a:t>
            </a:r>
            <a:br>
              <a:rPr lang="en-US" sz="6000" b="1" smtClean="0">
                <a:solidFill>
                  <a:srgbClr val="FF0903"/>
                </a:solidFill>
                <a:latin typeface="Arial" charset="0"/>
              </a:rPr>
            </a:br>
            <a:r>
              <a:rPr lang="en-US" sz="6000" b="1" smtClean="0">
                <a:solidFill>
                  <a:srgbClr val="FF0903"/>
                </a:solidFill>
                <a:latin typeface="Arial" charset="0"/>
              </a:rPr>
              <a:t>Star </a:t>
            </a:r>
            <a:br>
              <a:rPr lang="en-US" sz="6000" b="1" smtClean="0">
                <a:solidFill>
                  <a:srgbClr val="FF0903"/>
                </a:solidFill>
                <a:latin typeface="Arial" charset="0"/>
              </a:rPr>
            </a:br>
            <a:r>
              <a:rPr lang="en-US" sz="6000" b="1" smtClean="0">
                <a:solidFill>
                  <a:srgbClr val="FF0903"/>
                </a:solidFill>
                <a:latin typeface="Arial" charset="0"/>
              </a:rPr>
              <a:t>Observing</a:t>
            </a:r>
            <a:endParaRPr lang="en-US" b="1" smtClean="0">
              <a:solidFill>
                <a:srgbClr val="FF0903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426075"/>
            <a:ext cx="84851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8FF08"/>
                </a:solidFill>
              </a:rPr>
              <a:t>You Can Do CCD Observing In </a:t>
            </a:r>
          </a:p>
          <a:p>
            <a:r>
              <a:rPr lang="en-US" sz="4400" b="1">
                <a:solidFill>
                  <a:srgbClr val="F8FF08"/>
                </a:solidFill>
              </a:rPr>
              <a:t>Spite Of Mr. Moon!</a:t>
            </a:r>
            <a:endParaRPr lang="en-US"/>
          </a:p>
        </p:txBody>
      </p:sp>
      <p:pic>
        <p:nvPicPr>
          <p:cNvPr id="44038" name="Picture 1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3564">
            <a:off x="4648200" y="304800"/>
            <a:ext cx="20288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GC6397.jpg                                                    00017EDEHardrive                       B94870A9: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381000" y="-1676400"/>
            <a:ext cx="9893300" cy="101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8FF08"/>
                </a:solidFill>
              </a:rPr>
              <a:t>Logo</a:t>
            </a:r>
          </a:p>
        </p:txBody>
      </p:sp>
      <p:pic>
        <p:nvPicPr>
          <p:cNvPr id="45060" name="Picture 4" descr="E:\AAVSO Graphics\logos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457200"/>
            <a:ext cx="51768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0"/>
            <a:ext cx="4343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</a:rPr>
              <a:t>Contribute</a:t>
            </a:r>
          </a:p>
          <a:p>
            <a:r>
              <a:rPr lang="en-US" sz="4400" b="1" dirty="0">
                <a:solidFill>
                  <a:srgbClr val="00FF00"/>
                </a:solidFill>
              </a:rPr>
              <a:t>To Science By Observing</a:t>
            </a:r>
          </a:p>
          <a:p>
            <a:r>
              <a:rPr lang="en-US" sz="4400" b="1" dirty="0">
                <a:solidFill>
                  <a:srgbClr val="00FF00"/>
                </a:solidFill>
              </a:rPr>
              <a:t>Variable </a:t>
            </a:r>
          </a:p>
          <a:p>
            <a:r>
              <a:rPr lang="en-US" sz="4400" b="1" dirty="0">
                <a:solidFill>
                  <a:srgbClr val="00FF00"/>
                </a:solidFill>
              </a:rPr>
              <a:t>Stars!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" y="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7200"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-92075" y="37179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64" name="Picture 2" descr="C:\Documents and Settings\Administrator\My Documents\My Pictures\Microsoft Clip Organizer\j041471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4288"/>
            <a:ext cx="459898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stant.JPG                                                    000B25CAHardrive                       B94870A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3"/>
          <p:cNvSpPr>
            <a:spLocks noChangeArrowheads="1" noChangeShapeType="1"/>
          </p:cNvSpPr>
          <p:nvPr/>
        </p:nvSpPr>
        <p:spPr bwMode="auto">
          <a:xfrm>
            <a:off x="3733800" y="685800"/>
            <a:ext cx="4711700" cy="275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Arch Cape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4343400" y="1676400"/>
            <a:ext cx="35108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Observatory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038600" y="2514600"/>
            <a:ext cx="4089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/>
              <a:t> Presentation</a:t>
            </a:r>
            <a:endParaRPr lang="en-US" sz="4800" b="1" dirty="0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733800" y="3429000"/>
            <a:ext cx="4643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FF00"/>
                </a:solidFill>
              </a:rPr>
              <a:t> Tim </a:t>
            </a:r>
            <a:r>
              <a:rPr lang="en-US" sz="3200" b="1" i="1" dirty="0">
                <a:solidFill>
                  <a:srgbClr val="00FF00"/>
                </a:solidFill>
              </a:rPr>
              <a:t>R Crawford - CTX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608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Oregon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1295400" y="5410200"/>
            <a:ext cx="6696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8FF08"/>
                </a:solidFill>
              </a:rPr>
              <a:t>tcarchcape@yahoo.com</a:t>
            </a:r>
            <a:endParaRPr lang="en-US"/>
          </a:p>
        </p:txBody>
      </p:sp>
      <p:pic>
        <p:nvPicPr>
          <p:cNvPr id="46089" name="Picture 10" descr="MainUsed49.JPG                                                 000F2647Hardrive                       B94870A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524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4495800"/>
            <a:ext cx="6121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www.arch-cape.com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0"/>
            <a:ext cx="792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There Are A Number Of Reasons Why Variable Stars Change Their Brightness. Pulsating Variables, For Example, Swell  And Shrink Due To Internal Forces. 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An Eclipsing Binary Will Dim When It Is Eclipsed By A Faint Companion, And Then Brighten When The Occulting Star Moves Out Of The Way. 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Some Variable Stars Are Actually Extremely Close Pairs Of Stars, Exchanging Mass As One Star Strips The Atmosphere From The Other.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&#10;cv_ip_mov.gif                                                  003522E8Hardrive                       B94870A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4191000"/>
            <a:ext cx="363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B05"/>
                </a:solidFill>
              </a:rPr>
              <a:t> </a:t>
            </a:r>
            <a:r>
              <a:rPr lang="en-US" i="1" dirty="0" smtClean="0">
                <a:solidFill>
                  <a:srgbClr val="1BDCE1"/>
                </a:solidFill>
              </a:rPr>
              <a:t>Visualization by Andy Beardmore</a:t>
            </a:r>
            <a:endParaRPr lang="en-US" i="1" dirty="0">
              <a:solidFill>
                <a:srgbClr val="1BDC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8196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09600" y="0"/>
            <a:ext cx="855186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</a:rPr>
              <a:t>There Are Various Classifications for</a:t>
            </a:r>
          </a:p>
          <a:p>
            <a:r>
              <a:rPr lang="en-US" sz="3600" b="1" dirty="0">
                <a:solidFill>
                  <a:srgbClr val="00FF00"/>
                </a:solidFill>
              </a:rPr>
              <a:t>Variable Stars.  A Few Examples: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Cepheids</a:t>
            </a:r>
            <a:r>
              <a:rPr lang="en-US" sz="3600" b="1" dirty="0">
                <a:solidFill>
                  <a:srgbClr val="FFFF00"/>
                </a:solidFill>
              </a:rPr>
              <a:t>: Period ~ 1 - 70 Days, Vary ~ .1 -2.0 Magnitudes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RR </a:t>
            </a:r>
            <a:r>
              <a:rPr lang="en-US" sz="3600" b="1" dirty="0" err="1">
                <a:solidFill>
                  <a:srgbClr val="FF0000"/>
                </a:solidFill>
              </a:rPr>
              <a:t>Lyrae</a:t>
            </a:r>
            <a:r>
              <a:rPr lang="en-US" sz="3600" b="1" dirty="0">
                <a:solidFill>
                  <a:srgbClr val="FF0000"/>
                </a:solidFill>
              </a:rPr>
              <a:t> Stars</a:t>
            </a:r>
            <a:r>
              <a:rPr lang="en-US" sz="3600" b="1" dirty="0">
                <a:solidFill>
                  <a:srgbClr val="FFFF00"/>
                </a:solidFill>
              </a:rPr>
              <a:t>: Period ~ .2 - 1 Day, Vary ~ .3 – 2.0 Magnitudes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Long Period Variables</a:t>
            </a:r>
            <a:r>
              <a:rPr lang="en-US" sz="3600" b="1" dirty="0">
                <a:solidFill>
                  <a:srgbClr val="FFFF00"/>
                </a:solidFill>
              </a:rPr>
              <a:t>: Period ~ 80-1000 Days, Vary ~ 2.5 – 5 Magnitudes</a:t>
            </a:r>
          </a:p>
        </p:txBody>
      </p:sp>
      <p:pic>
        <p:nvPicPr>
          <p:cNvPr id="17410" name="Picture 2" descr="C:\Documents and Settings\Administrator\My Documents\My Pictures\Microsoft Clip Organizer\j0441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0"/>
            <a:ext cx="1219200" cy="1219200"/>
          </a:xfrm>
          <a:prstGeom prst="rect">
            <a:avLst/>
          </a:prstGeom>
          <a:noFill/>
        </p:spPr>
      </p:pic>
      <p:pic>
        <p:nvPicPr>
          <p:cNvPr id="17411" name="Picture 3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905256" cy="87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9220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686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0" y="0"/>
            <a:ext cx="388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FF00"/>
                </a:solidFill>
              </a:rPr>
              <a:t>    </a:t>
            </a:r>
            <a:r>
              <a:rPr lang="en-US" sz="4000" b="1">
                <a:solidFill>
                  <a:srgbClr val="FF0000"/>
                </a:solidFill>
              </a:rPr>
              <a:t>V368 Peg  </a:t>
            </a:r>
          </a:p>
          <a:p>
            <a:r>
              <a:rPr lang="en-US" sz="4000" b="1">
                <a:solidFill>
                  <a:srgbClr val="00FF00"/>
                </a:solidFill>
              </a:rPr>
              <a:t>Super Outburst</a:t>
            </a:r>
          </a:p>
          <a:p>
            <a:r>
              <a:rPr lang="en-US" sz="4000" b="1">
                <a:solidFill>
                  <a:srgbClr val="00FF00"/>
                </a:solidFill>
              </a:rPr>
              <a:t>With Humping</a:t>
            </a:r>
          </a:p>
          <a:p>
            <a:r>
              <a:rPr lang="en-US" sz="4000" b="1">
                <a:solidFill>
                  <a:srgbClr val="00FF00"/>
                </a:solidFill>
              </a:rPr>
              <a:t>10/05/09 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609600" y="4419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0" y="3441700"/>
            <a:ext cx="9426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Su Ursae Majoris Types of Cataclysmic</a:t>
            </a:r>
          </a:p>
          <a:p>
            <a:r>
              <a:rPr lang="en-US" sz="3600" b="1">
                <a:solidFill>
                  <a:srgbClr val="FFFF00"/>
                </a:solidFill>
              </a:rPr>
              <a:t>Variables: Frequent &amp; Short Outbursts</a:t>
            </a:r>
          </a:p>
          <a:p>
            <a:r>
              <a:rPr lang="en-US" sz="3600" b="1">
                <a:solidFill>
                  <a:srgbClr val="FFFF00"/>
                </a:solidFill>
              </a:rPr>
              <a:t>Lasting ~ 1 - 2 Days. Occasionally Super</a:t>
            </a:r>
          </a:p>
          <a:p>
            <a:r>
              <a:rPr lang="en-US" sz="3600" b="1">
                <a:solidFill>
                  <a:srgbClr val="FFFF00"/>
                </a:solidFill>
              </a:rPr>
              <a:t>Outbursts Lasting ~ 10 – 20 Days With</a:t>
            </a:r>
          </a:p>
          <a:p>
            <a:r>
              <a:rPr lang="en-US" sz="3600" b="1">
                <a:solidFill>
                  <a:srgbClr val="FFFF00"/>
                </a:solidFill>
              </a:rPr>
              <a:t>Small Periodic Modulations Called</a:t>
            </a:r>
          </a:p>
          <a:p>
            <a:r>
              <a:rPr lang="en-US" sz="3600" b="1">
                <a:solidFill>
                  <a:srgbClr val="FFFF00"/>
                </a:solidFill>
              </a:rPr>
              <a:t>Superhumps.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3" descr="SSCy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81200" y="533400"/>
            <a:ext cx="5301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Planet Transits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7409" name="Picture 1" descr="C:\Documents and Settings\Administrator\Desktop\Planet Trans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76400"/>
            <a:ext cx="6477000" cy="42465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14800" y="6211669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Nature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(2011)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doi:10.1038/nature10780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244" name="Picture 3" descr="SSCy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200" y="0"/>
            <a:ext cx="815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FF00"/>
                </a:solidFill>
              </a:rPr>
              <a:t>Why Observe Variable Stars?</a:t>
            </a:r>
            <a:endParaRPr lang="en-US" sz="4400">
              <a:solidFill>
                <a:srgbClr val="00FF00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04800" y="9906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The Data Is Very Important to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Astronomers &amp; Astrophysicists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505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04800" y="38862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8FF08"/>
                </a:solidFill>
              </a:rPr>
              <a:t>Variable Star </a:t>
            </a:r>
            <a:r>
              <a:rPr lang="en-US" sz="3600" b="1" dirty="0" smtClean="0">
                <a:solidFill>
                  <a:srgbClr val="F8FF08"/>
                </a:solidFill>
              </a:rPr>
              <a:t>Research</a:t>
            </a:r>
          </a:p>
          <a:p>
            <a:r>
              <a:rPr lang="en-US" sz="3600" b="1" dirty="0" smtClean="0">
                <a:solidFill>
                  <a:srgbClr val="F8FF08"/>
                </a:solidFill>
              </a:rPr>
              <a:t>Data</a:t>
            </a:r>
            <a:r>
              <a:rPr lang="en-US" sz="3600" b="1" dirty="0">
                <a:solidFill>
                  <a:srgbClr val="F8FF08"/>
                </a:solidFill>
              </a:rPr>
              <a:t>, </a:t>
            </a:r>
            <a:r>
              <a:rPr lang="en-US" sz="3600" b="1" dirty="0" smtClean="0">
                <a:solidFill>
                  <a:srgbClr val="F8FF08"/>
                </a:solidFill>
              </a:rPr>
              <a:t>Dependent </a:t>
            </a:r>
            <a:r>
              <a:rPr lang="en-US" sz="3600" b="1" dirty="0">
                <a:solidFill>
                  <a:srgbClr val="F8FF08"/>
                </a:solidFill>
              </a:rPr>
              <a:t>Upon </a:t>
            </a:r>
            <a:r>
              <a:rPr lang="en-US" sz="3600" b="1" dirty="0" smtClean="0">
                <a:solidFill>
                  <a:srgbClr val="F8FF08"/>
                </a:solidFill>
              </a:rPr>
              <a:t>Star Type</a:t>
            </a:r>
            <a:r>
              <a:rPr lang="en-US" sz="3600" b="1" dirty="0">
                <a:solidFill>
                  <a:srgbClr val="F8FF08"/>
                </a:solidFill>
              </a:rPr>
              <a:t>, Can Be Used To Determine</a:t>
            </a:r>
            <a:r>
              <a:rPr lang="en-US" sz="3600" b="1" dirty="0" smtClean="0">
                <a:solidFill>
                  <a:srgbClr val="F8FF08"/>
                </a:solidFill>
              </a:rPr>
              <a:t>: Mass, Radius, luminosity, Temperature, Composition, Period, Rotation Rate and Distance.</a:t>
            </a:r>
            <a:endParaRPr lang="en-US" sz="3600" b="1" dirty="0">
              <a:solidFill>
                <a:srgbClr val="F8FF08"/>
              </a:solidFill>
            </a:endParaRPr>
          </a:p>
        </p:txBody>
      </p:sp>
      <p:pic>
        <p:nvPicPr>
          <p:cNvPr id="10249" name="Picture 8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100763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1484</Words>
  <Application>Microsoft Office PowerPoint</Application>
  <PresentationFormat>On-screen Show (4:3)</PresentationFormat>
  <Paragraphs>342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Best Kept Secret OF Variable Star  Observing</vt:lpstr>
      <vt:lpstr>Logo</vt:lpstr>
      <vt:lpstr>Oregon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Crawford</dc:creator>
  <cp:lastModifiedBy>Tim Crawford</cp:lastModifiedBy>
  <cp:revision>283</cp:revision>
  <dcterms:created xsi:type="dcterms:W3CDTF">2010-01-19T19:25:47Z</dcterms:created>
  <dcterms:modified xsi:type="dcterms:W3CDTF">2012-04-19T22:10:43Z</dcterms:modified>
</cp:coreProperties>
</file>