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94" r:id="rId3"/>
    <p:sldId id="257" r:id="rId4"/>
    <p:sldId id="258" r:id="rId5"/>
    <p:sldId id="270" r:id="rId6"/>
    <p:sldId id="282" r:id="rId7"/>
    <p:sldId id="283" r:id="rId8"/>
    <p:sldId id="284" r:id="rId9"/>
    <p:sldId id="263" r:id="rId10"/>
    <p:sldId id="264" r:id="rId11"/>
    <p:sldId id="265" r:id="rId12"/>
    <p:sldId id="266" r:id="rId13"/>
    <p:sldId id="268" r:id="rId14"/>
    <p:sldId id="267" r:id="rId15"/>
    <p:sldId id="269" r:id="rId16"/>
    <p:sldId id="281" r:id="rId17"/>
    <p:sldId id="259" r:id="rId18"/>
    <p:sldId id="260" r:id="rId19"/>
    <p:sldId id="261" r:id="rId20"/>
    <p:sldId id="285" r:id="rId21"/>
    <p:sldId id="286" r:id="rId22"/>
    <p:sldId id="287" r:id="rId23"/>
    <p:sldId id="288" r:id="rId24"/>
    <p:sldId id="289" r:id="rId25"/>
    <p:sldId id="290" r:id="rId26"/>
    <p:sldId id="291" r:id="rId27"/>
    <p:sldId id="262" r:id="rId28"/>
    <p:sldId id="272" r:id="rId29"/>
    <p:sldId id="273" r:id="rId30"/>
    <p:sldId id="292" r:id="rId31"/>
    <p:sldId id="293" r:id="rId32"/>
    <p:sldId id="279" r:id="rId33"/>
    <p:sldId id="280" r:id="rId34"/>
    <p:sldId id="271"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20" autoAdjust="0"/>
    <p:restoredTop sz="94660"/>
  </p:normalViewPr>
  <p:slideViewPr>
    <p:cSldViewPr snapToGrid="0">
      <p:cViewPr varScale="1">
        <p:scale>
          <a:sx n="114" d="100"/>
          <a:sy n="114" d="100"/>
        </p:scale>
        <p:origin x="414"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19893D-A08B-4B65-9E40-3D6B0B3BAC3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CA3D6A6-B2D4-454B-B6C0-D54B1B071A0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967681C-EE7C-4952-A9C9-4368AC69F18E}"/>
              </a:ext>
            </a:extLst>
          </p:cNvPr>
          <p:cNvSpPr>
            <a:spLocks noGrp="1"/>
          </p:cNvSpPr>
          <p:nvPr>
            <p:ph type="dt" sz="half" idx="10"/>
          </p:nvPr>
        </p:nvSpPr>
        <p:spPr/>
        <p:txBody>
          <a:bodyPr/>
          <a:lstStyle/>
          <a:p>
            <a:fld id="{B9074213-9759-4328-A0CC-667A40368A36}" type="datetimeFigureOut">
              <a:rPr lang="en-US" smtClean="0"/>
              <a:t>9/16/2019</a:t>
            </a:fld>
            <a:endParaRPr lang="en-US" dirty="0"/>
          </a:p>
        </p:txBody>
      </p:sp>
      <p:sp>
        <p:nvSpPr>
          <p:cNvPr id="5" name="Footer Placeholder 4">
            <a:extLst>
              <a:ext uri="{FF2B5EF4-FFF2-40B4-BE49-F238E27FC236}">
                <a16:creationId xmlns:a16="http://schemas.microsoft.com/office/drawing/2014/main" id="{93716F59-8C3B-4C86-B11D-005EFC19D394}"/>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D0058AA7-37F7-4F29-958D-478877A95977}"/>
              </a:ext>
            </a:extLst>
          </p:cNvPr>
          <p:cNvSpPr>
            <a:spLocks noGrp="1"/>
          </p:cNvSpPr>
          <p:nvPr>
            <p:ph type="sldNum" sz="quarter" idx="12"/>
          </p:nvPr>
        </p:nvSpPr>
        <p:spPr/>
        <p:txBody>
          <a:bodyPr/>
          <a:lstStyle/>
          <a:p>
            <a:fld id="{4B848389-D6D5-4380-A147-A3A3CD6FCB5D}" type="slidenum">
              <a:rPr lang="en-US" smtClean="0"/>
              <a:t>‹#›</a:t>
            </a:fld>
            <a:endParaRPr lang="en-US" dirty="0"/>
          </a:p>
        </p:txBody>
      </p:sp>
    </p:spTree>
    <p:extLst>
      <p:ext uri="{BB962C8B-B14F-4D97-AF65-F5344CB8AC3E}">
        <p14:creationId xmlns:p14="http://schemas.microsoft.com/office/powerpoint/2010/main" val="32619073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B113C5-3B4A-4E35-BF0D-E30F3ED8992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4454317-D240-45CE-A0F4-4302F4CF333E}"/>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4D6CF4A-B3AC-407F-9EBC-ADA4EFD22CB4}"/>
              </a:ext>
            </a:extLst>
          </p:cNvPr>
          <p:cNvSpPr>
            <a:spLocks noGrp="1"/>
          </p:cNvSpPr>
          <p:nvPr>
            <p:ph type="dt" sz="half" idx="10"/>
          </p:nvPr>
        </p:nvSpPr>
        <p:spPr/>
        <p:txBody>
          <a:bodyPr/>
          <a:lstStyle/>
          <a:p>
            <a:fld id="{B9074213-9759-4328-A0CC-667A40368A36}" type="datetimeFigureOut">
              <a:rPr lang="en-US" smtClean="0"/>
              <a:t>9/16/2019</a:t>
            </a:fld>
            <a:endParaRPr lang="en-US" dirty="0"/>
          </a:p>
        </p:txBody>
      </p:sp>
      <p:sp>
        <p:nvSpPr>
          <p:cNvPr id="5" name="Footer Placeholder 4">
            <a:extLst>
              <a:ext uri="{FF2B5EF4-FFF2-40B4-BE49-F238E27FC236}">
                <a16:creationId xmlns:a16="http://schemas.microsoft.com/office/drawing/2014/main" id="{1E932794-12A5-4BFF-9690-5AEAAF0DE32A}"/>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4B72E7A0-E2F1-4F26-92A0-3D6B9FA1CB86}"/>
              </a:ext>
            </a:extLst>
          </p:cNvPr>
          <p:cNvSpPr>
            <a:spLocks noGrp="1"/>
          </p:cNvSpPr>
          <p:nvPr>
            <p:ph type="sldNum" sz="quarter" idx="12"/>
          </p:nvPr>
        </p:nvSpPr>
        <p:spPr/>
        <p:txBody>
          <a:bodyPr/>
          <a:lstStyle/>
          <a:p>
            <a:fld id="{4B848389-D6D5-4380-A147-A3A3CD6FCB5D}" type="slidenum">
              <a:rPr lang="en-US" smtClean="0"/>
              <a:t>‹#›</a:t>
            </a:fld>
            <a:endParaRPr lang="en-US" dirty="0"/>
          </a:p>
        </p:txBody>
      </p:sp>
    </p:spTree>
    <p:extLst>
      <p:ext uri="{BB962C8B-B14F-4D97-AF65-F5344CB8AC3E}">
        <p14:creationId xmlns:p14="http://schemas.microsoft.com/office/powerpoint/2010/main" val="22767706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91683F2-687B-4B99-9D7C-608863705E9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71E343C-7140-40E0-BCCA-BD35AD922742}"/>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9CB4B8C-3C2B-44F5-B591-C7B176EEDC7D}"/>
              </a:ext>
            </a:extLst>
          </p:cNvPr>
          <p:cNvSpPr>
            <a:spLocks noGrp="1"/>
          </p:cNvSpPr>
          <p:nvPr>
            <p:ph type="dt" sz="half" idx="10"/>
          </p:nvPr>
        </p:nvSpPr>
        <p:spPr/>
        <p:txBody>
          <a:bodyPr/>
          <a:lstStyle/>
          <a:p>
            <a:fld id="{B9074213-9759-4328-A0CC-667A40368A36}" type="datetimeFigureOut">
              <a:rPr lang="en-US" smtClean="0"/>
              <a:t>9/16/2019</a:t>
            </a:fld>
            <a:endParaRPr lang="en-US" dirty="0"/>
          </a:p>
        </p:txBody>
      </p:sp>
      <p:sp>
        <p:nvSpPr>
          <p:cNvPr id="5" name="Footer Placeholder 4">
            <a:extLst>
              <a:ext uri="{FF2B5EF4-FFF2-40B4-BE49-F238E27FC236}">
                <a16:creationId xmlns:a16="http://schemas.microsoft.com/office/drawing/2014/main" id="{6460D954-1590-4012-A739-9E0748AD9831}"/>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847A875D-EB17-4A96-9A58-044B92DE4FD3}"/>
              </a:ext>
            </a:extLst>
          </p:cNvPr>
          <p:cNvSpPr>
            <a:spLocks noGrp="1"/>
          </p:cNvSpPr>
          <p:nvPr>
            <p:ph type="sldNum" sz="quarter" idx="12"/>
          </p:nvPr>
        </p:nvSpPr>
        <p:spPr/>
        <p:txBody>
          <a:bodyPr/>
          <a:lstStyle/>
          <a:p>
            <a:fld id="{4B848389-D6D5-4380-A147-A3A3CD6FCB5D}" type="slidenum">
              <a:rPr lang="en-US" smtClean="0"/>
              <a:t>‹#›</a:t>
            </a:fld>
            <a:endParaRPr lang="en-US" dirty="0"/>
          </a:p>
        </p:txBody>
      </p:sp>
    </p:spTree>
    <p:extLst>
      <p:ext uri="{BB962C8B-B14F-4D97-AF65-F5344CB8AC3E}">
        <p14:creationId xmlns:p14="http://schemas.microsoft.com/office/powerpoint/2010/main" val="7617892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20D481-559F-404E-8B18-9AC71843287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6DA6E76-FC94-4787-85EF-9D704120D2ED}"/>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810DD6E-C2F6-4854-AE50-9B5715B84BF2}"/>
              </a:ext>
            </a:extLst>
          </p:cNvPr>
          <p:cNvSpPr>
            <a:spLocks noGrp="1"/>
          </p:cNvSpPr>
          <p:nvPr>
            <p:ph type="dt" sz="half" idx="10"/>
          </p:nvPr>
        </p:nvSpPr>
        <p:spPr/>
        <p:txBody>
          <a:bodyPr/>
          <a:lstStyle/>
          <a:p>
            <a:fld id="{B9074213-9759-4328-A0CC-667A40368A36}" type="datetimeFigureOut">
              <a:rPr lang="en-US" smtClean="0"/>
              <a:t>9/16/2019</a:t>
            </a:fld>
            <a:endParaRPr lang="en-US" dirty="0"/>
          </a:p>
        </p:txBody>
      </p:sp>
      <p:sp>
        <p:nvSpPr>
          <p:cNvPr id="5" name="Footer Placeholder 4">
            <a:extLst>
              <a:ext uri="{FF2B5EF4-FFF2-40B4-BE49-F238E27FC236}">
                <a16:creationId xmlns:a16="http://schemas.microsoft.com/office/drawing/2014/main" id="{B4DE871F-C66D-4015-BC01-B2FEA728C5D4}"/>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24BDF7B3-EAC2-42D6-A56B-ECBA00F61C2F}"/>
              </a:ext>
            </a:extLst>
          </p:cNvPr>
          <p:cNvSpPr>
            <a:spLocks noGrp="1"/>
          </p:cNvSpPr>
          <p:nvPr>
            <p:ph type="sldNum" sz="quarter" idx="12"/>
          </p:nvPr>
        </p:nvSpPr>
        <p:spPr/>
        <p:txBody>
          <a:bodyPr/>
          <a:lstStyle/>
          <a:p>
            <a:fld id="{4B848389-D6D5-4380-A147-A3A3CD6FCB5D}" type="slidenum">
              <a:rPr lang="en-US" smtClean="0"/>
              <a:t>‹#›</a:t>
            </a:fld>
            <a:endParaRPr lang="en-US" dirty="0"/>
          </a:p>
        </p:txBody>
      </p:sp>
    </p:spTree>
    <p:extLst>
      <p:ext uri="{BB962C8B-B14F-4D97-AF65-F5344CB8AC3E}">
        <p14:creationId xmlns:p14="http://schemas.microsoft.com/office/powerpoint/2010/main" val="42214219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70556D-D40D-46DF-BF2D-519A4DE4424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982CBF9-F501-4835-990C-A91652E8054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7D4EF0F9-D381-437B-A4C0-EABF5FECB5C4}"/>
              </a:ext>
            </a:extLst>
          </p:cNvPr>
          <p:cNvSpPr>
            <a:spLocks noGrp="1"/>
          </p:cNvSpPr>
          <p:nvPr>
            <p:ph type="dt" sz="half" idx="10"/>
          </p:nvPr>
        </p:nvSpPr>
        <p:spPr/>
        <p:txBody>
          <a:bodyPr/>
          <a:lstStyle/>
          <a:p>
            <a:fld id="{B9074213-9759-4328-A0CC-667A40368A36}" type="datetimeFigureOut">
              <a:rPr lang="en-US" smtClean="0"/>
              <a:t>9/16/2019</a:t>
            </a:fld>
            <a:endParaRPr lang="en-US" dirty="0"/>
          </a:p>
        </p:txBody>
      </p:sp>
      <p:sp>
        <p:nvSpPr>
          <p:cNvPr id="5" name="Footer Placeholder 4">
            <a:extLst>
              <a:ext uri="{FF2B5EF4-FFF2-40B4-BE49-F238E27FC236}">
                <a16:creationId xmlns:a16="http://schemas.microsoft.com/office/drawing/2014/main" id="{B1D5B042-D186-4FD2-B347-64EE85AD744C}"/>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229D59D1-950C-458A-AAD5-5A86E4271A66}"/>
              </a:ext>
            </a:extLst>
          </p:cNvPr>
          <p:cNvSpPr>
            <a:spLocks noGrp="1"/>
          </p:cNvSpPr>
          <p:nvPr>
            <p:ph type="sldNum" sz="quarter" idx="12"/>
          </p:nvPr>
        </p:nvSpPr>
        <p:spPr/>
        <p:txBody>
          <a:bodyPr/>
          <a:lstStyle/>
          <a:p>
            <a:fld id="{4B848389-D6D5-4380-A147-A3A3CD6FCB5D}" type="slidenum">
              <a:rPr lang="en-US" smtClean="0"/>
              <a:t>‹#›</a:t>
            </a:fld>
            <a:endParaRPr lang="en-US" dirty="0"/>
          </a:p>
        </p:txBody>
      </p:sp>
    </p:spTree>
    <p:extLst>
      <p:ext uri="{BB962C8B-B14F-4D97-AF65-F5344CB8AC3E}">
        <p14:creationId xmlns:p14="http://schemas.microsoft.com/office/powerpoint/2010/main" val="31720736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A1A625-8BED-46F9-87B5-A102331A4F4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0B27E0F-D388-4F4C-8DE4-D6267273A061}"/>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CA4646C-7956-4267-9CD1-BA419276F626}"/>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95F24ED-0C7D-4164-AEBB-2470B261E208}"/>
              </a:ext>
            </a:extLst>
          </p:cNvPr>
          <p:cNvSpPr>
            <a:spLocks noGrp="1"/>
          </p:cNvSpPr>
          <p:nvPr>
            <p:ph type="dt" sz="half" idx="10"/>
          </p:nvPr>
        </p:nvSpPr>
        <p:spPr/>
        <p:txBody>
          <a:bodyPr/>
          <a:lstStyle/>
          <a:p>
            <a:fld id="{B9074213-9759-4328-A0CC-667A40368A36}" type="datetimeFigureOut">
              <a:rPr lang="en-US" smtClean="0"/>
              <a:t>9/16/2019</a:t>
            </a:fld>
            <a:endParaRPr lang="en-US" dirty="0"/>
          </a:p>
        </p:txBody>
      </p:sp>
      <p:sp>
        <p:nvSpPr>
          <p:cNvPr id="6" name="Footer Placeholder 5">
            <a:extLst>
              <a:ext uri="{FF2B5EF4-FFF2-40B4-BE49-F238E27FC236}">
                <a16:creationId xmlns:a16="http://schemas.microsoft.com/office/drawing/2014/main" id="{379325A5-E3DC-430D-AF91-AE282E15C3C1}"/>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209CB00C-E1D4-4BF3-8AAD-5EC9515EA122}"/>
              </a:ext>
            </a:extLst>
          </p:cNvPr>
          <p:cNvSpPr>
            <a:spLocks noGrp="1"/>
          </p:cNvSpPr>
          <p:nvPr>
            <p:ph type="sldNum" sz="quarter" idx="12"/>
          </p:nvPr>
        </p:nvSpPr>
        <p:spPr/>
        <p:txBody>
          <a:bodyPr/>
          <a:lstStyle/>
          <a:p>
            <a:fld id="{4B848389-D6D5-4380-A147-A3A3CD6FCB5D}" type="slidenum">
              <a:rPr lang="en-US" smtClean="0"/>
              <a:t>‹#›</a:t>
            </a:fld>
            <a:endParaRPr lang="en-US" dirty="0"/>
          </a:p>
        </p:txBody>
      </p:sp>
    </p:spTree>
    <p:extLst>
      <p:ext uri="{BB962C8B-B14F-4D97-AF65-F5344CB8AC3E}">
        <p14:creationId xmlns:p14="http://schemas.microsoft.com/office/powerpoint/2010/main" val="9946903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7F073D-72A9-45FA-AACB-4EF97C53CF4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E9F9C2B-1318-4CE2-928B-67AFCA29DC0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784393B8-2493-4159-BDA9-9EA173D546A1}"/>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E76F309-30F7-4D55-980D-614719483B2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E664D0E4-FAAD-48CC-A6DD-1AC8C50B6434}"/>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6D1E677-3DA1-46FA-8A45-B9FE94D21D65}"/>
              </a:ext>
            </a:extLst>
          </p:cNvPr>
          <p:cNvSpPr>
            <a:spLocks noGrp="1"/>
          </p:cNvSpPr>
          <p:nvPr>
            <p:ph type="dt" sz="half" idx="10"/>
          </p:nvPr>
        </p:nvSpPr>
        <p:spPr/>
        <p:txBody>
          <a:bodyPr/>
          <a:lstStyle/>
          <a:p>
            <a:fld id="{B9074213-9759-4328-A0CC-667A40368A36}" type="datetimeFigureOut">
              <a:rPr lang="en-US" smtClean="0"/>
              <a:t>9/16/2019</a:t>
            </a:fld>
            <a:endParaRPr lang="en-US" dirty="0"/>
          </a:p>
        </p:txBody>
      </p:sp>
      <p:sp>
        <p:nvSpPr>
          <p:cNvPr id="8" name="Footer Placeholder 7">
            <a:extLst>
              <a:ext uri="{FF2B5EF4-FFF2-40B4-BE49-F238E27FC236}">
                <a16:creationId xmlns:a16="http://schemas.microsoft.com/office/drawing/2014/main" id="{BC0DDCD8-C69F-4844-86F5-3D37CE68AE82}"/>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92BE598B-5C3D-45F6-B869-CFF7E11B0223}"/>
              </a:ext>
            </a:extLst>
          </p:cNvPr>
          <p:cNvSpPr>
            <a:spLocks noGrp="1"/>
          </p:cNvSpPr>
          <p:nvPr>
            <p:ph type="sldNum" sz="quarter" idx="12"/>
          </p:nvPr>
        </p:nvSpPr>
        <p:spPr/>
        <p:txBody>
          <a:bodyPr/>
          <a:lstStyle/>
          <a:p>
            <a:fld id="{4B848389-D6D5-4380-A147-A3A3CD6FCB5D}" type="slidenum">
              <a:rPr lang="en-US" smtClean="0"/>
              <a:t>‹#›</a:t>
            </a:fld>
            <a:endParaRPr lang="en-US" dirty="0"/>
          </a:p>
        </p:txBody>
      </p:sp>
    </p:spTree>
    <p:extLst>
      <p:ext uri="{BB962C8B-B14F-4D97-AF65-F5344CB8AC3E}">
        <p14:creationId xmlns:p14="http://schemas.microsoft.com/office/powerpoint/2010/main" val="36244162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A7995D-52EB-460E-BA1A-6665B4EC50E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CB745D5-4808-4356-ACB9-A0AD9D985EA0}"/>
              </a:ext>
            </a:extLst>
          </p:cNvPr>
          <p:cNvSpPr>
            <a:spLocks noGrp="1"/>
          </p:cNvSpPr>
          <p:nvPr>
            <p:ph type="dt" sz="half" idx="10"/>
          </p:nvPr>
        </p:nvSpPr>
        <p:spPr/>
        <p:txBody>
          <a:bodyPr/>
          <a:lstStyle/>
          <a:p>
            <a:fld id="{B9074213-9759-4328-A0CC-667A40368A36}" type="datetimeFigureOut">
              <a:rPr lang="en-US" smtClean="0"/>
              <a:t>9/16/2019</a:t>
            </a:fld>
            <a:endParaRPr lang="en-US" dirty="0"/>
          </a:p>
        </p:txBody>
      </p:sp>
      <p:sp>
        <p:nvSpPr>
          <p:cNvPr id="4" name="Footer Placeholder 3">
            <a:extLst>
              <a:ext uri="{FF2B5EF4-FFF2-40B4-BE49-F238E27FC236}">
                <a16:creationId xmlns:a16="http://schemas.microsoft.com/office/drawing/2014/main" id="{989EB922-FCFE-427F-A37A-FB04A739D6E0}"/>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B1E19186-A891-4419-9391-D6A8B5407866}"/>
              </a:ext>
            </a:extLst>
          </p:cNvPr>
          <p:cNvSpPr>
            <a:spLocks noGrp="1"/>
          </p:cNvSpPr>
          <p:nvPr>
            <p:ph type="sldNum" sz="quarter" idx="12"/>
          </p:nvPr>
        </p:nvSpPr>
        <p:spPr/>
        <p:txBody>
          <a:bodyPr/>
          <a:lstStyle/>
          <a:p>
            <a:fld id="{4B848389-D6D5-4380-A147-A3A3CD6FCB5D}" type="slidenum">
              <a:rPr lang="en-US" smtClean="0"/>
              <a:t>‹#›</a:t>
            </a:fld>
            <a:endParaRPr lang="en-US" dirty="0"/>
          </a:p>
        </p:txBody>
      </p:sp>
    </p:spTree>
    <p:extLst>
      <p:ext uri="{BB962C8B-B14F-4D97-AF65-F5344CB8AC3E}">
        <p14:creationId xmlns:p14="http://schemas.microsoft.com/office/powerpoint/2010/main" val="28517782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B580DB9-67FC-45BB-B7C4-932D1F152DB0}"/>
              </a:ext>
            </a:extLst>
          </p:cNvPr>
          <p:cNvSpPr>
            <a:spLocks noGrp="1"/>
          </p:cNvSpPr>
          <p:nvPr>
            <p:ph type="dt" sz="half" idx="10"/>
          </p:nvPr>
        </p:nvSpPr>
        <p:spPr/>
        <p:txBody>
          <a:bodyPr/>
          <a:lstStyle/>
          <a:p>
            <a:fld id="{B9074213-9759-4328-A0CC-667A40368A36}" type="datetimeFigureOut">
              <a:rPr lang="en-US" smtClean="0"/>
              <a:t>9/16/2019</a:t>
            </a:fld>
            <a:endParaRPr lang="en-US" dirty="0"/>
          </a:p>
        </p:txBody>
      </p:sp>
      <p:sp>
        <p:nvSpPr>
          <p:cNvPr id="3" name="Footer Placeholder 2">
            <a:extLst>
              <a:ext uri="{FF2B5EF4-FFF2-40B4-BE49-F238E27FC236}">
                <a16:creationId xmlns:a16="http://schemas.microsoft.com/office/drawing/2014/main" id="{75D3611A-EBB3-464B-80A1-1FEAC949DB4F}"/>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989FC380-DE0A-4336-9AAD-53DEF2947421}"/>
              </a:ext>
            </a:extLst>
          </p:cNvPr>
          <p:cNvSpPr>
            <a:spLocks noGrp="1"/>
          </p:cNvSpPr>
          <p:nvPr>
            <p:ph type="sldNum" sz="quarter" idx="12"/>
          </p:nvPr>
        </p:nvSpPr>
        <p:spPr/>
        <p:txBody>
          <a:bodyPr/>
          <a:lstStyle/>
          <a:p>
            <a:fld id="{4B848389-D6D5-4380-A147-A3A3CD6FCB5D}" type="slidenum">
              <a:rPr lang="en-US" smtClean="0"/>
              <a:t>‹#›</a:t>
            </a:fld>
            <a:endParaRPr lang="en-US" dirty="0"/>
          </a:p>
        </p:txBody>
      </p:sp>
    </p:spTree>
    <p:extLst>
      <p:ext uri="{BB962C8B-B14F-4D97-AF65-F5344CB8AC3E}">
        <p14:creationId xmlns:p14="http://schemas.microsoft.com/office/powerpoint/2010/main" val="6750443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29E85D-9F5F-4181-9428-C4025263933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A79C27D-8840-467B-9EE5-87D742F78C1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233F782-0614-4852-8BC2-E660A8D3D37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7B5210E9-4308-4ABE-A6A9-C46A8E48BFDD}"/>
              </a:ext>
            </a:extLst>
          </p:cNvPr>
          <p:cNvSpPr>
            <a:spLocks noGrp="1"/>
          </p:cNvSpPr>
          <p:nvPr>
            <p:ph type="dt" sz="half" idx="10"/>
          </p:nvPr>
        </p:nvSpPr>
        <p:spPr/>
        <p:txBody>
          <a:bodyPr/>
          <a:lstStyle/>
          <a:p>
            <a:fld id="{B9074213-9759-4328-A0CC-667A40368A36}" type="datetimeFigureOut">
              <a:rPr lang="en-US" smtClean="0"/>
              <a:t>9/16/2019</a:t>
            </a:fld>
            <a:endParaRPr lang="en-US" dirty="0"/>
          </a:p>
        </p:txBody>
      </p:sp>
      <p:sp>
        <p:nvSpPr>
          <p:cNvPr id="6" name="Footer Placeholder 5">
            <a:extLst>
              <a:ext uri="{FF2B5EF4-FFF2-40B4-BE49-F238E27FC236}">
                <a16:creationId xmlns:a16="http://schemas.microsoft.com/office/drawing/2014/main" id="{4344B07A-824E-43BC-8250-5E3DFED9FB5C}"/>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D74CC63C-538A-4FC1-99F4-27DBC40B014A}"/>
              </a:ext>
            </a:extLst>
          </p:cNvPr>
          <p:cNvSpPr>
            <a:spLocks noGrp="1"/>
          </p:cNvSpPr>
          <p:nvPr>
            <p:ph type="sldNum" sz="quarter" idx="12"/>
          </p:nvPr>
        </p:nvSpPr>
        <p:spPr/>
        <p:txBody>
          <a:bodyPr/>
          <a:lstStyle/>
          <a:p>
            <a:fld id="{4B848389-D6D5-4380-A147-A3A3CD6FCB5D}" type="slidenum">
              <a:rPr lang="en-US" smtClean="0"/>
              <a:t>‹#›</a:t>
            </a:fld>
            <a:endParaRPr lang="en-US" dirty="0"/>
          </a:p>
        </p:txBody>
      </p:sp>
    </p:spTree>
    <p:extLst>
      <p:ext uri="{BB962C8B-B14F-4D97-AF65-F5344CB8AC3E}">
        <p14:creationId xmlns:p14="http://schemas.microsoft.com/office/powerpoint/2010/main" val="34391193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69ABC4-DFA7-4CA2-851E-E7750CA3DC6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E651942-6102-47E7-B8FF-01A7C1E1DAE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7705E5D6-5D77-40DC-B706-4B6887F18EE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80D68A41-6D95-46A6-9078-97FDA684B7A3}"/>
              </a:ext>
            </a:extLst>
          </p:cNvPr>
          <p:cNvSpPr>
            <a:spLocks noGrp="1"/>
          </p:cNvSpPr>
          <p:nvPr>
            <p:ph type="dt" sz="half" idx="10"/>
          </p:nvPr>
        </p:nvSpPr>
        <p:spPr/>
        <p:txBody>
          <a:bodyPr/>
          <a:lstStyle/>
          <a:p>
            <a:fld id="{B9074213-9759-4328-A0CC-667A40368A36}" type="datetimeFigureOut">
              <a:rPr lang="en-US" smtClean="0"/>
              <a:t>9/16/2019</a:t>
            </a:fld>
            <a:endParaRPr lang="en-US" dirty="0"/>
          </a:p>
        </p:txBody>
      </p:sp>
      <p:sp>
        <p:nvSpPr>
          <p:cNvPr id="6" name="Footer Placeholder 5">
            <a:extLst>
              <a:ext uri="{FF2B5EF4-FFF2-40B4-BE49-F238E27FC236}">
                <a16:creationId xmlns:a16="http://schemas.microsoft.com/office/drawing/2014/main" id="{72835C1D-D4AB-4770-B434-EC04ED8CA660}"/>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42CCAF04-395E-498F-9AC0-A63249B2911F}"/>
              </a:ext>
            </a:extLst>
          </p:cNvPr>
          <p:cNvSpPr>
            <a:spLocks noGrp="1"/>
          </p:cNvSpPr>
          <p:nvPr>
            <p:ph type="sldNum" sz="quarter" idx="12"/>
          </p:nvPr>
        </p:nvSpPr>
        <p:spPr/>
        <p:txBody>
          <a:bodyPr/>
          <a:lstStyle/>
          <a:p>
            <a:fld id="{4B848389-D6D5-4380-A147-A3A3CD6FCB5D}" type="slidenum">
              <a:rPr lang="en-US" smtClean="0"/>
              <a:t>‹#›</a:t>
            </a:fld>
            <a:endParaRPr lang="en-US" dirty="0"/>
          </a:p>
        </p:txBody>
      </p:sp>
    </p:spTree>
    <p:extLst>
      <p:ext uri="{BB962C8B-B14F-4D97-AF65-F5344CB8AC3E}">
        <p14:creationId xmlns:p14="http://schemas.microsoft.com/office/powerpoint/2010/main" val="3027170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45D16CC-98D3-4B7E-945E-545C208B187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A0D92E2E-59DE-4249-B285-DF55F03CAA2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026561F-41F5-464E-ADD4-A75D0121D6B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9074213-9759-4328-A0CC-667A40368A36}" type="datetimeFigureOut">
              <a:rPr lang="en-US" smtClean="0"/>
              <a:t>9/16/2019</a:t>
            </a:fld>
            <a:endParaRPr lang="en-US" dirty="0"/>
          </a:p>
        </p:txBody>
      </p:sp>
      <p:sp>
        <p:nvSpPr>
          <p:cNvPr id="5" name="Footer Placeholder 4">
            <a:extLst>
              <a:ext uri="{FF2B5EF4-FFF2-40B4-BE49-F238E27FC236}">
                <a16:creationId xmlns:a16="http://schemas.microsoft.com/office/drawing/2014/main" id="{255DAEA2-5D82-4D48-8E26-E96E7992174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AEF2E315-5A18-4ECD-9B95-D2D9ADB10EB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848389-D6D5-4380-A147-A3A3CD6FCB5D}" type="slidenum">
              <a:rPr lang="en-US" smtClean="0"/>
              <a:t>‹#›</a:t>
            </a:fld>
            <a:endParaRPr lang="en-US" dirty="0"/>
          </a:p>
        </p:txBody>
      </p:sp>
    </p:spTree>
    <p:extLst>
      <p:ext uri="{BB962C8B-B14F-4D97-AF65-F5344CB8AC3E}">
        <p14:creationId xmlns:p14="http://schemas.microsoft.com/office/powerpoint/2010/main" val="46138686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Arial Black" panose="020B0A040201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image" Target="../media/image30.jpg"/><Relationship Id="rId1" Type="http://schemas.openxmlformats.org/officeDocument/2006/relationships/slideLayout" Target="../slideLayouts/slideLayout7.xml"/><Relationship Id="rId4" Type="http://schemas.openxmlformats.org/officeDocument/2006/relationships/image" Target="../media/image32.jpg"/></Relationships>
</file>

<file path=ppt/slides/_rels/slide2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FD34DD-3B47-4FE3-A017-0FA3FA62A892}"/>
              </a:ext>
            </a:extLst>
          </p:cNvPr>
          <p:cNvSpPr>
            <a:spLocks noGrp="1"/>
          </p:cNvSpPr>
          <p:nvPr>
            <p:ph type="ctrTitle"/>
          </p:nvPr>
        </p:nvSpPr>
        <p:spPr/>
        <p:txBody>
          <a:bodyPr>
            <a:normAutofit fontScale="90000"/>
          </a:bodyPr>
          <a:lstStyle/>
          <a:p>
            <a:r>
              <a:rPr lang="en-US" dirty="0"/>
              <a:t>Let’s Do Some Science!</a:t>
            </a:r>
            <a:br>
              <a:rPr lang="en-US" dirty="0"/>
            </a:br>
            <a:r>
              <a:rPr lang="en-US" dirty="0"/>
              <a:t>AAVSO</a:t>
            </a:r>
            <a:br>
              <a:rPr lang="en-US" dirty="0"/>
            </a:br>
            <a:r>
              <a:rPr lang="en-US" dirty="0"/>
              <a:t>Variable Star Programs for Citizen Scientists</a:t>
            </a:r>
          </a:p>
        </p:txBody>
      </p:sp>
      <p:sp>
        <p:nvSpPr>
          <p:cNvPr id="3" name="Subtitle 2">
            <a:extLst>
              <a:ext uri="{FF2B5EF4-FFF2-40B4-BE49-F238E27FC236}">
                <a16:creationId xmlns:a16="http://schemas.microsoft.com/office/drawing/2014/main" id="{1F8E51B9-7676-4755-B80B-2FD3975D35FF}"/>
              </a:ext>
            </a:extLst>
          </p:cNvPr>
          <p:cNvSpPr>
            <a:spLocks noGrp="1"/>
          </p:cNvSpPr>
          <p:nvPr>
            <p:ph type="subTitle" idx="1"/>
          </p:nvPr>
        </p:nvSpPr>
        <p:spPr>
          <a:xfrm>
            <a:off x="1524000" y="4014125"/>
            <a:ext cx="9144000" cy="1655762"/>
          </a:xfrm>
        </p:spPr>
        <p:txBody>
          <a:bodyPr/>
          <a:lstStyle/>
          <a:p>
            <a:r>
              <a:rPr lang="en-US" dirty="0">
                <a:latin typeface="Arial Black" panose="020B0A04020102020204" pitchFamily="34" charset="0"/>
              </a:rPr>
              <a:t>Real Science Opportunities for Amateurs</a:t>
            </a:r>
          </a:p>
          <a:p>
            <a:r>
              <a:rPr lang="en-US" dirty="0">
                <a:latin typeface="Arial Black" panose="020B0A04020102020204" pitchFamily="34" charset="0"/>
              </a:rPr>
              <a:t>Ed Wiley</a:t>
            </a:r>
          </a:p>
          <a:p>
            <a:r>
              <a:rPr lang="en-US" dirty="0">
                <a:latin typeface="Arial Black" panose="020B0A04020102020204" pitchFamily="34" charset="0"/>
              </a:rPr>
              <a:t>AAVSO code name: WEY</a:t>
            </a:r>
          </a:p>
        </p:txBody>
      </p:sp>
    </p:spTree>
    <p:extLst>
      <p:ext uri="{BB962C8B-B14F-4D97-AF65-F5344CB8AC3E}">
        <p14:creationId xmlns:p14="http://schemas.microsoft.com/office/powerpoint/2010/main" val="23058714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04827-B6FB-416B-81AE-FCD61C9083A4}"/>
              </a:ext>
            </a:extLst>
          </p:cNvPr>
          <p:cNvSpPr>
            <a:spLocks noGrp="1"/>
          </p:cNvSpPr>
          <p:nvPr>
            <p:ph type="title"/>
          </p:nvPr>
        </p:nvSpPr>
        <p:spPr/>
        <p:txBody>
          <a:bodyPr/>
          <a:lstStyle/>
          <a:p>
            <a:r>
              <a:rPr lang="en-US" dirty="0"/>
              <a:t>Long Period Variables (LPV)</a:t>
            </a:r>
          </a:p>
        </p:txBody>
      </p:sp>
      <p:sp>
        <p:nvSpPr>
          <p:cNvPr id="3" name="Content Placeholder 2">
            <a:extLst>
              <a:ext uri="{FF2B5EF4-FFF2-40B4-BE49-F238E27FC236}">
                <a16:creationId xmlns:a16="http://schemas.microsoft.com/office/drawing/2014/main" id="{BF71CCFA-B972-46DE-9C96-702460733183}"/>
              </a:ext>
            </a:extLst>
          </p:cNvPr>
          <p:cNvSpPr>
            <a:spLocks noGrp="1"/>
          </p:cNvSpPr>
          <p:nvPr>
            <p:ph idx="1"/>
          </p:nvPr>
        </p:nvSpPr>
        <p:spPr>
          <a:xfrm>
            <a:off x="838200" y="1825625"/>
            <a:ext cx="10515600" cy="857285"/>
          </a:xfrm>
        </p:spPr>
        <p:txBody>
          <a:bodyPr>
            <a:noAutofit/>
          </a:bodyPr>
          <a:lstStyle/>
          <a:p>
            <a:r>
              <a:rPr lang="en-US" dirty="0">
                <a:latin typeface="Arial" panose="020B0604020202020204" pitchFamily="34" charset="0"/>
                <a:cs typeface="Arial" panose="020B0604020202020204" pitchFamily="34" charset="0"/>
              </a:rPr>
              <a:t>Red stars that pulsate in their old age. Important to understand stellar evolution.</a:t>
            </a:r>
          </a:p>
        </p:txBody>
      </p:sp>
      <p:pic>
        <p:nvPicPr>
          <p:cNvPr id="4" name="Picture 3">
            <a:extLst>
              <a:ext uri="{FF2B5EF4-FFF2-40B4-BE49-F238E27FC236}">
                <a16:creationId xmlns:a16="http://schemas.microsoft.com/office/drawing/2014/main" id="{98470B3E-7938-4C05-BC7C-DBE4EE5DD4C5}"/>
              </a:ext>
            </a:extLst>
          </p:cNvPr>
          <p:cNvPicPr>
            <a:picLocks noChangeAspect="1"/>
          </p:cNvPicPr>
          <p:nvPr/>
        </p:nvPicPr>
        <p:blipFill rotWithShape="1">
          <a:blip r:embed="rId2"/>
          <a:srcRect l="9208" t="5324" r="38007" b="29957"/>
          <a:stretch/>
        </p:blipFill>
        <p:spPr>
          <a:xfrm>
            <a:off x="5220184" y="2419630"/>
            <a:ext cx="6435524" cy="4438370"/>
          </a:xfrm>
          <a:prstGeom prst="rect">
            <a:avLst/>
          </a:prstGeom>
        </p:spPr>
      </p:pic>
      <p:sp>
        <p:nvSpPr>
          <p:cNvPr id="5" name="AutoShape 2" descr="data:image/png;base64,iVBORw0KGgoAAAANSUhEUgAAA3EAAAImCAYAAAD9iAO3AAAgAElEQVR4Xu3dQWrjUBREUWlJWYnX6pVkSfIgBJxAiDTTff/02IP3TxU0haB73/whQIAAAQIECBAgQIAAgYzAnrnUoQQIECBAgAABAgQIECCwGXFKQIAAAQIECBAgQIAAgZCAERcKy6kECBAgQIAAAQIECBAw4nSAAAECBAgQIECAAAECIQEjLhSWUwkQIECAAAECBAgQIGDE6QABAgQIECBAgAABAgRCAkZcKCynEiBAgAABAgQIECBAwIjTAQIECBAgQIAAAQIECIQEjLhQWE4lQIAAAQIECBAgQICAEacDBAgQIECAAAECBAgQCAkYcaGwnEqAAAECBAgQIECAAAEjTgcIECBAgAABAgQIECAQEjDiQmE5lQABAgQIECBAgAABAkacDhAgQIAAAQIECBAgQCAkYMSFwnIqAQIECBAgQIAAAQIEjDgdIECAAAECBAgQIECAQEjAiAuF5VQCBAgQIECAAAECBAgYcTpAgAABAgQIECBAgACBkIARFwrLqQQIECBAgAABAgQIEDDidIAAAQIECBAgQIAAAQIhASMuFJZTCRAgQIAAAQIECBAgYMTpAAECBAgQIECAAAECBEICRlwoLKcSIECAAAECBAgQIEDAiNMBAgQIECBAgAABAgQIhASMuFBYTiVAgAABAgQIECBAgIARpwMECBAgQIAAAQIECBAICRhxobCcSoAAAQIECBAgQIAAASNOBwgQIECAAAECBAgQIBASMOJCYTmVAAECBAgQIECAAAECRpwOECBAgAABAgQIECBAICRgxIXCcioBAgQIECBAgAABAgSMOB0gQIAAAQIECBAgQIBASMCIC4XlVAIECBAgQIAAAQIECBhxOkCAAAECBAgQIECAAIGQgBEXCsupBAgQIECAAAECBAgQMOJ0gAABAgQIECBAgAABAiEBIy4UllMJECBAgAABAgQIECBgxOkAAQIECBAgQIAAAQIEQgJGXCgspxIgQIAAAQIECBAgQMCI0wECBAgQIECAAAECBAiEBIy4UFhOJUCAAAECBAgQIECAgBGnAwQIECBAgAABAgQIEAgJGHGhsJxKgAABAgQIECBAgAABI04HCBAgQIAAAQIECBAgEBIw4kJhOZUAAQIECBAgQIAAAQJGnA4QIECAAAECBAgQIEAgJGDEhcJyKgECBAgQIECAAAECBIw4HSBAgAABAgQIECBAgEBIwIgLheVUAgQIECBAgAABAgQIGHE6QIAAAQIECBAgQIAAgZCAERcKy6kECBAgQIAAAQIECBAw4nSAAAECBAgQIECAAAECIQEjLhSWUwkQIECAAAECBAgQIGDE6QABAgQIECBAgAABAgRCAkZcKCynEiBAgAABAgQIECBAwIjTAQIECBAgQIAAAQIECIQEjLhQWE4lQIAAAQIECBAgQICAEacDBAgQIECAAAECBAgQCAkYcaGwnEqAAAECBAgQIECAAAEjTgcIECBAgAABAgQIECAQEjDiQmE5lQABAgQIECBAgAABAkacDhAgQIAAAQIECBAgQCAkYMSFwnIqAQIECBAgQIAAAQIEjDgdIECAAAECBAgQIECAQEjAiAuF5VQCBAgQIECAAAECBAgYcTpAgAABAgQIECBAgACBkIARFwrLqQQIECBAgAABAgQIEDDidIAAAQIECBAgQIAAAQIhASMuFJZTCRAgQIAAAQIECBAgYMTpAAECBAgQIECAAAECBEICRlwoLKcSIECAAAECBAgQIEDAiNMBAgQIECBAgAABAgQIhASMuFBYTiVAgAABAgQIECBAgIARpwMECBAgQIAAAQIECBAICRhxobCcSoAAAQIECBAgQIAAASNOBwgQIECAAAECBAgQIBASMOJCYTmVAAECBAgQIECAAAECRpwOECBAgAABAgQIECBAICRgxIXCcioBAgQIECBAgAABAgSMOB0gQIAAAQIECBAgQIBASMCIC4XlVAIECBAgQIAAAQIECBhxOkCAAAECBAgQIECAAIGQgBEXCsupBAgQIECAAAECBAgQMOJ0gAABAgQIECBAgAABAiEBIy4UllMJECBAgAABAgQIECBgxOkAAQIECBAgQIAAAQIEQgJGXCgspxIgQIAAAQIECBAgQMCI0wECBAgQIECAAAECBAiEBIy4UFhOJUCAAAECBAgQIECAgBGnAwQIECBAgAABAgQIEAgJGHGhsJxKgAABAgQIECBAgAABI04HCBAgQIAAAQIECBAgEBIw4kJhOZUAAQIECBAgQIAAAQJGnA4QIECAAAECBAgQIEAgJGDEhcJyKgECBAgQIECAAAECBIw4HSBAgAABAgQIECBAgEBIwIgLheVUAgQIECBAgAABAgQIGHE6QIAAAQIECBAgQIAAgZCAERcKy6kECBAgQIAAAQIECBAw4nSAAAECBAgQIECAAAECIQEjLhSWUwkQIECAAAECBAgQIGDE6QABAgQIECBAgAABAgRCAkZcKCynEiBAgAABAgQIECBAwIjTAQIECBAgQIAAAQIECIQEjLhQWE4lQIAAAQIECBAgQICAEacDBAgQIECAAAECBAgQCAkYcaGwnEqAAAECBAgQIECAAAEjTgcIECBAgAABAgQIECAQEjDiQmE5lQABAgQIECBAgAABAkacDhAgQIAAAQIECBAgQCAkYMSFwnIqAQIECBAgQIAAAQIEjDgdIECAAAECBAgQIECAQEjAiAuF5VQCBAgQIECAAAECBAgYcTpAgAABAgQIECBAgACBkIARFwrLqQQIECBAgAABAgQIEDDidIAAAQIECBAgQIAAAQIhASMuFJZTCRAgQIAAAQIECBAgYMTpAAECBAgQIECAAAECBEICRlwoLKcSIECAAAECBAgQIEDAiNMBAgQIECBAgAABAgQIhASMuFBYTiVAgAABAgQIECBAgIARpwMECBAgQIAAAQIECBAICRhxobCcSoAAAQIECBAgQIAAASNOBwgQIECAAAECBAgQIBASMOJCYTmVAAECBAgQIECAAAECRpwOECBAgAABAgQIECBAICRgxIXCcioBAgQIECBAgAABAgSMOB0gQIAAAQIECBAgQIBASMCIC4XlVAIECBAgQIAAAQIECBhxOkCAAAECBAgQIECAAIGQgBEXCsupBAgQIECAAAECBAgQMOJ0gAABAgQIECBAgAABAiEBIy4UllMJECBAgAABAgQIECBgxOkAAQIECBAgQIAAAQIEQgJGXCgspxIgQIAAAQIECBAgQMCI0wECBAgQIECAAAECBAiEBIy4UFhOJUCAAAECBAgQIECAgBGnAwQIECBAgAABAgQIEAgJGHGhsJxKgAABAgQIECBAgAABI04HCBAgQIAAAQIECBAgEBIw4kJhOZUAAQIECBAgQIAAAQJGnA4QIECAAAECBAgQIEAgJGDEhcJyKgECBAgQIECAAAECBIw4HSBAgAABAgQIECBAgEBIwIgLheVUAgQIECBAgAABAgQIGHE6QIAAAQIECBAgQIAAgZCAERcKy6kECBAgQIAAAQIECBAw4nSAAAECBAgQIECAAAECIQEjLhSWUwkQIECAAAECBAgQIGDE6QABAgQIECBAgAABAgRCAkZcKCynEiBAgAABAgQIECBAwIjTAQIECBAgQIAAAQIECIQEjLhQWE4lQIAAAQIECBAgQICAEacDBAgQIECAAAECBAgQCAkYcaGwnEqAAAECBAgQIECAAAEjTgcIECBAgAABAgQIECAQEjDiQmE5lQABAgQIECBAgAABAkacDhAgQIAAAQIECBAgQCAkYMSFwnIqAQIECBAgQIAAAQIEjDgdIECAAAECBAgQIECAQEjAiAuF5VQCBAgQIECAAAECBAgYcTpAgAABAgQIECBAgACBkIARFwrLqQQIECBAgAABAgQIEDDidIAAAQIECBAgQIAAAQIhASMuFJZTCRAgQIAAAQIECBAgYMTpAAECBAgQIECAAAECBEICRlwoLKcSIECAAAECBAgQIEDAiNMBAgQIECBAgAABAgQIhASMuFBYTiVAgAABAgQIECBAgIARpwMECBAgQIAAAQIECBAICRhxobCcSoAAAQIECBAgQIAAASNOBwgQIECAAAECBAgQIBASMOJCYTmVAAECBAgQIECAAAECRpwOECBAgAABAgQIECBAICRgxIXCcioBAgQIECBAgAABAgSMOB0gQIAAAQIECBAgQIBASMCIC4XlVAIECBAgQIAAAQIECBhxOkCAAAECBAgQIECAAIGQgBEXCsupBAgQIECAAAECBAgQMOJ0gAABAgQIECBAgAABAiEBIy4UllMJECBAgAABAgQIECBgxOkAAQIECBAgQIAAAQIEQgJGXCgspxIgQIAAAQIECBAgQMCI0wECBAgQIECAAAECBAiEBIy4UFhOJUCAAAECBAgQIECAgBGnAwQIECBAgAABAgQIEAgJGHGhsJxKgAABAgQIECBAgAABI04HCBAgQIAAAQIECBAgEBIw4kJhOZUAAQIECBAgQIAAAQJGnA4QIECAAAECBAgQIEAgJGDEhcJyKgECBAgQIECAAAECBIw4HSBAgAABAgQIECBAgEBIwIgLheVUAgQIECBAgAABAgQIGHE6QIAAAQIECBAgQIAAgZCAERcKy6kECBAgQIAAAQIECBAw4nSAAAECBAgQIECAAAECIQEjLhSWUwkQIECAAAECBAgQIGDE6QABAgQIECBAgAABAgRCAkZcKCynEiBAgAABAgQIECBAwIjTAQIECBAgQIAAAQIECIQEjLhQWE4lQIAAAQIECBAgQICAEacDBAgQIECAAAECBAgQCAkYcaGwnEqAAAECBAgQIECAAAEjTgcIECBAgAABAgQIECAQEjDiQmE5lQABAgQIECBAgAABAkacDhAgQIAAAQIECBAgQCAkYMSFwnIqAQIECBAgQIAAAQIEjDgdIECAAAECBAgQIECAQEjAiAuF5VQCBAgQIECAAAECBAgYcTpAgAABAgQIECBAgACBkIARFwrLqQQIECBAgAABAgQIEDDidIAAAQIECBAgQIAAAQIhASMuFJZTCRAgQIAAAQIECBAgYMTpAAECBAgQIECAAAECBEICRlwoLKcSIECAAAECBAgQIEDAiNMBAgQIECBAgAABAgQIhASMuFBYTiVAgAABAgQIECBAgIARpwMECBAgQIAAAQIECBAICRhxobCcSoAAAQIECBAgQIAAASNOBwgQIECAAAECBAgQIBASMOJCYTmVAAECBAgQIECAAAECRpwOECBAgAABAgQIECBAICRgxIXCcioBAgQIECBAgAABAgSMOB0gQIAAAQIECBAgQIBASMCIC4XlVAIECBAgQIAAAQIECBhxOkCAAAECBAgQIECAAIGQgBEXCsupBAgQIECAAAECBAgQMOJ0gAABAgQIECBAgAABAiEBIy4UllMJECBAgAABAgQIECBgxOkAAQIECBAgQIAAAQIEQgJGXCgspxIgQIAAAQIECBAgQMCI0wECBAgQIECAAAECBAiEBIy4UFhOJUCAAAECBAgQIECAgBGnAwQIECBAgAABAgQIEAgJGHGhsJxKgAABAgQIECBAgAABI04HCBAgQIAAAQIECBAgEBIw4kJhOZUAAQIECBAgQIAAAQJGnA4QIECAAAECBAgQIEAgJGDEhcJyKgECBAgQIECAAAECBIw4HSBAgAABAgQIECBAgEBIwIgLheVUAgQIECBAgAABAgQIGHE6QIAAAQIECBAgQIAAgZCAERcKy6kECBAgQIAAAQIECBAw4nSAAAECBAgQIECAAAECIQEjLhSWUwkQIECAAAECBAgQIGDE6QABAgQIECBAgAABAgRCAkZcKCynEiBAgAABAgQIECBAwIjTAQIECBAgQIAAAQIECIQEjLhQWE4lQIAAAQIECBAgQICAEacDBAgQIECAAAECBAgQCAkYcaGwnEqAAAECBAgQIECAAAEjTgcIECBAgAABAgQIECAQEjDiQmE5lQABAgQIECBAgAABAkacDhAgQIAAAQIECBAgQCAkYMSFwnIqAQIECBAgQIAAAQIEjDgdIECAAAECBAgQIECAQEjAiAuF5VQCBAgQIECAAAECBAgYcTpAgAABAgQIECBAgACBkIARFwrLqQQIECBAgAABAgQIEDDidIAAAQIECBAgQIAAAQIhASMuFJZTCRAgQIAAAQIECBAgYMTpAAECBAgQIECAAAECBEICRlwoLKcSIECAAAECBAgQIEDAiNMBAgQIECBAgAABAgQIhASMuFBYTiVAgACBcwLPj+ex7/t2HMf2+Hz4u+4cm18RIECAQETAX2yRoJxJgAABAucFjLjzVn5JgAABAj0BI66XmYsJECBA4B8BI05FCBAgQGCygBE3OV1vI0CAwKICRtyiwXs2AQIEFhEw4hYJ2jMJECCwkoARt1La3kqAAIH1BIy49TL3YgIECIwXMOLGR+yBBAgQWFrAiFs6fo8nQIDATAEjbmauXkWAAAECXwJGnCYQIECAwDgBI25cpB5EgAABAm8CRpw6ECBAgAABAgQIECBAICRgxIXCcioBAgQIbNv3V7a/LH7/B99Xf8+YAAECBAjcXcCIu3tC7iNAgACBHwJXR9nV3+MmQIAAAQJ3FzDi7p6Q+wgQIECAAAECBAgQIPAmYMSpAwECBAiME/APm4yL1IMIECBAwIjTAQIECBCYLGDETU7X2wgQIEDAlzgdIECAAIFxAkbcuEg9iAABAgR8idMBAgQIEJgsYMRNTtfbCBAgQMCXOB0gQIAAgXECRty4SD2IAAECBHyJ0wECBAgQmCxgxE1O19sIECBAwJc4HSBAgACBcQJG3LhIPYgAAQIEfInTAQIECBCYLGDETU7X2wgQIEDAlzgdIECAAAECBAgQIECAQEjAiAuF5VQCBAgQIECAAAECBAgYcTpAgAABAgQIECBAgACBkIARFwrLqQQIECBAgAABAgQIEDDidIAAAQIECBAgQIAAAQIhASMuFJZTCRAgQIAAAQIECBAgYMTpAAECBAgQIECAAAECBEICRlwoLKcSIECAAAECBAgQIEDAiNMBAgQIECBAgAABAgQIhASMuFBYTiVAgAABAgQIECBAgIARpwMECBAgQIAAAQIECBAICRhxobCcSoAAAQIECBAgQIAAASNOBwgQIECAAAECBAgQIBASMOJCYTmVAAECBAgQIECAAAECRpwOECBAgAABAgQIECBAICRgxIXCcioBAgQIECBAgAABAgSMOB0gQIAAAQIECBAgQIBASMCIC4XlVAIECBAgQIAAAQIECBhxOkCAAAECBAgQIECAAIGQgBEXCsupBAgQIECAAAECBAgQMOJ0gAABAgQIECBAgAABAiEBIy4UllMJECBAgAABAgQIECBgxOkAAQIECBAgQIAAAQIEQgJGXCgspxIgQIAAAQIECBAgQMCI0wECBAgQIECAAAECBAiEBIy4UFhOJUCAAAECBAgQIECAgBGnAwQIECBAgAABAgQIEAgJGHGhsJxKgAABAgQIECBAgAABI04HCBAgQIAAAQIECBAgEBIw4kJhOZUAAQIECBAgQIAAAQJGnA4QIECAAAECBAgQIEAgJGDEhcJyKgECBAgQIECAAAECBIw4HSBAgAABAgQIECBAgEBIwIgLheVUAgQIECBAgAABAgQIGHE6QIAAAQIECBAgQIAAgZCAERcKy6kECBAgQIAAAQIECBAw4nSAAAECBAgQIECAAAECIQEjLhSWUwkQIECAAAECBAgQIGDE6QABAgQIECBAgAABAgRCAkZcKCynEiBAgAABAgQIECBAwIjTAQIECBAgQIAAAQIECIQEjLhQWE4lQIAAAQIECBAgQICAEacDBAgQIECAAAECBAgQCAkYcaGwnEqAAAECBAgQIECAAAEjTgcIECBAgAABAgQIECAQEjDiQmE5lQABAgQIECBAgAABAkacDhAgQIAAAQIECBAgQCAkYMSFwnIqAQIECBAgQIAAAQIEjDgdIECAAAECBAgQIECAQEjAiAuF5VQCBAgQIECAAAECBAgYcTpAgAABAgQIECBAgACBkIARFwrLqQQIECBAgAABAgQIEDDidIAAAQIECBAgQIAAAQIhASMuFJZTCRAgQIAAAQIECBAgYMTpAAECBAgQIECAAAECBEICRlwoLKcSIECAAAECBAgQIEDAiNMBAgQIECBAgAABAgQIhASMuFBYTiVAgAABAgQIECBAgIARpwMECBAgQIAAAQIECBAICRhxobCcSoAAAQIECBAgQIAAASNOBwgQIECAAAECBAgQIBASMOJCYTmVAAECBAgQIECAAAECRpwOECBAgAABAgQIECBAICRgxIXCcioBAgQIECBAgAABAgSMOB0gQIAAAQIECBAgQIBASMCIC4XlVAIECBAgQIAAAQIECBhxOkCAAAECBAgQIECAAIGQgBEXCsupBAgQIECAAAECBAgQMOJ0gAABAgQIECBAgAABAiEBIy4UllMJECBAgAABAgQIECBgxOkAAQIECBAgQIAAAQIEQgJGXCgspxIgQIAAAQIECBAgQMCI0wECBAgQIECAAAECBAiEBIy4UFhOJUCAAAECBAgQIECAgBGnAwQIECBAgAABAgQIEAgJGHGhsJxKgAABAgQIECBAgAABI04HCBAgQIAAAQIECBAgEBIw4kJhOZUAAQIECBAgQIAAAQJGnA4QIECAAAECBAgQIEAgJGDEhcJyKgECBAgQIECAAAECBIw4HSBAgAABAgQIECBAgEBIwIgLheVUAgQIECBAgAABAgQIGHE6QIAAAQIECBAgQIAAgZCAERcKy6kECBAgQIAAAQIECBAw4nSAAAECBAgQIECAAAECIQEjLhSWUwkQIECAAAECBAgQIGDE6QABAgQIECBAgAABAgRCAkZcKCynEiBAgAABAgQIECBAwIjTAQIECBAgQIAAAQIECIQEjLhQWE4lQIAAAQIECBAgQICAEacDBAgQIECAAAECBAgQCAkYcaGwnEqAAAECBAgQIECAAAEjTgcIECBAgAABAgQIECAQEjDiQmE5lQABAgQIECBAgAABAkacDhAgQIAAAQIECBAgQCAkYMSFwnIqAQIECBAgQIAAAQIEjDgdIECAAAECBAgQIECAQEjAiAuF5VQCBAgQIECAAAECBAgYcTpAgAABAgQIECBAgACBkIARFwrLqQQIECBAgAABAgQIEDDidIAAAQIECBAgQIAAAQIhASMuFJZTCRAgQIAAAQIECBAgYMTpAAECBAgQIECAAAECBEICRlwoLKcSIECAAAECBAgQIEDAiNMBAgQIECBAgAABAgQIhASMuFBYTiVAgAABAgQIECBAgIARpwMECBAgQIAAAQIECBAICRhxobCcSoAAAQIECBAgQIAAASNOBwgQIECAAAECBAgQIBASMOJCYTmVAAECBAgQIECAAAECRpwOECBAgAABAgQIECBAICRgxIXCcioBAgQIECBAgAABAgSMOB0gQIAAAQIECBAgQIBASMCIC4XlVAIECBAgQIAAAQIECBhxOkCAAAECBAgQIECAAIGQgBEXCsupBAgQIECAAAECBAgQMOJ0gAABAgQIECBAgAABAiEBIy4UllMJECBAgAABAgQIECBgxOkAAQIECBAgQIAAAQIEQgJGXCgspxIgQIAAAQIECBAgQMCI0wECBAgQIECAAAECBAiEBIy4UFhOJUCAAAECBAgQIECAgBGnAwQIECBAgAABAgQIEAgJGHGhsJxKgAABAgQIECBAgAABI04HCBAgQIAAAQIECBAgEBIw4kJhOZUAAQIECBAgQIAAAQJGnA4QIECAAAECBAgQIEAgJGDEhcJyKgECBAgQIECAAAECBIw4HSBAgAABAgQIECBAgEBIwIgLheVUAgQIECBAgAABAgQIGHE6QIAAAQIECBAgQIAAgZCAERcKy6kECBAgQIAAAQIECBAw4nSAAAECBAgQIECAAAECIQEjLhSWUwkQIECAAAECBAgQIGDE6QABAgQIECBAgAABAgRCAkZcKCynEiBAgAABAgQIECBAwIjTAQIECBAgQIAAAQIECIQEjLhQWE4lQIAAAQIECBAgQICAEacDBAgQIECAAAECBAgQCAkYcaGwnEqAAAECBAgQIECAAAEjTgcIECBAgAABAgQIECAQEjDiQmE5lQABAgQIECBAgAABAkacDhAgQIAAAQIECBAgQCAkYMSFwnIqAQIECBAgQIAAAQIEjDgdIECAAAECBAgQIECAQEjAiAuF5VQCBAgQIECAAAECBAgYcTpAgAABAgQIECBAgACBkIARFwrLqQQIECBAgAABAgQIEDDidIAAAQIECBAgQIAAAQIhASMuFJZTCRAgQIAAAQIECBAgYMTpAAECBAgQIECAAAECBEICRlwoLKcSIECAAAECBAgQIEDAiNMBAgQIECBAgAABAgQIhASMuFBYTiVAgAABAgQIECBAgIARpwMECBAgQIAAAQIECBAICRhxobCcSoAAAQIECBAgQIAAASNOBwgQIECAAAECBAgQIBASMOJCYTmVAAECBAgQIECAAAECRpwOECBAgAABAgQIECBAICRgxIXCcioBAgQIECBAgAABAgSMOB0gQIAAAQIECBAgQIBASMCIC4XlVAIECBAgQIAAAQIECBhxOkCAAAECBAgQIECAAIGQgBEXCsupBAgQIECAAAECBAgQMOJ0gAABAgQIECBAgAABAiEBIy4UllMJECBAgAABAgQIECBgxOkAAQIECBAgQIAAAQIEQgJGXCgspxIgQIAAAQIECBAgQMCI0wECBAgQIECAAAECBAiEBIy4UFhOJUCAAAECBAgQIECAgBGnAwQIECBAgAABAgQIEAgJGHGhsJxKgAABAgQIECBAgAABI04HCBAgQIAAAQIECBAgEBIw4hXXURUAAAZTSURBVEJhOZUAAQIECBAgQIAAAQJGnA4QIECAAAECBAgQIEAgJGDEhcJyKgECBAgQIECAAAECBIw4HSBAgAABAgQIECBAgEBIwIgLheVUAgQIECBAgAABAgQIGHE6QIAAAQIECBAgQIAAgZCAERcKy6kECBAgQIAAAQIECBAw4nSAAAECBAgQIECAAAECIQEjLhSWUwkQIECAAAECBAgQIGDE6QABAgQIECBAgAABAgRCAkZcKCynEiBAgAABAgQIECBAwIjTAQIECBAgQIAAAQIECIQEjLhQWE4lQIAAAQIECBAgQICAEacDBAgQIECAAAECBAgQCAkYcaGwnEqAAAECBAgQIECAAAEjTgcIECBAgAABAgQIECAQEjDiQmE5lQABAgQIECBAgAABAkacDhAgQIAAAQIECBAgQCAkYMSFwnIqAQIECBAgQIAAAQIEjDgdIECAAAECBAgQIECAQEjAiAuF5VQCBAgQIECAAAECBAgYcTpAgAABAgQIECBAgACBkIARFwrLqQQIECBAgAABAgQIEDDidIAAAQIECBAgQIAAAQIhASMuFJZTCRAgQIAAAQIECBAgYMTpAAECBAgQIECAAAECBEICRlwoLKcSIECAAAECBAgQIEDAiNMBAgQIECBAgAABAgQIhASMuFBYTiVAgAABAgQIECBAgIARpwMECBAgQIAAAQIECBAICRhxobCcSoAAAQIECBAgQIAAASNOBwgQIECAAAECBAgQIBASMOJCYTmVAAECBAgQIECAAAECRpwOECBAgAABAgQIECBAICRgxIXCcioBAgQIECBAgAABAgSMOB0gQIAAAQIECBAgQIBASMCIC4XlVAIECBAgQIAAAQIECBhxOkCAAAECBAgQIECAAIGQgBEXCsupBAgQIECAAAECBAgQMOJ0gAABAgQIECBAgAABAiEBIy4UllMJECBAgAABAgQIECBgxOkAAQIECBAgQIAAAQIEQgJGXCgspxIgQIAAAQIECBAgQMCI0wECBAgQIECAAAECBAiEBIy4UFhOJUCAAAECBAgQIECAgBGnAwQIECBAgAABAgQIEAgJGHGhsJxKgAABAgQIECBAgAABI04HCBAgQIAAAQIECBAgEBIw4kJhOZUAAQIECBAgQIAAAQJGnA4QIECAAAECBAgQIEAgJGDEhcJyKgECBAgQIECAAAECBIw4HSBAgAABAgQIECBAgEBIwIgLheVUAgQIECBAgAABAgQIGHE6QIAAAQIECBAgQIAAgZCAERcKy6kECBAgQIAAAQIECBAw4nSAAAECBAgQIECAAAECIQEjLhSWUwkQIECAAAECBAgQIGDE6QABAgQIECBAgAABAgRCAkZcKCynEiBAgAABAgQIECBAwIjTAQIECBAgQIAAAQIECIQEjLhQWE4lQIAAAQIECBAgQICAEacDBAgQIECAAAECBAgQCAkYcaGwnEqAAAECBAgQIECAAAEjTgcIECBAgAABAgQIECAQEjDiQmE5lQABAgQIECBAgAABAkacDhAgQIAAAQIECBAgQCAkYMSFwnIqAQIECBAgQIAAAQIEjDgdIECAAAECBAgQIECAQEjAiAuF5VQCBAgQIECAAAECBAgYcTpAgAABAgQIECBAgACBkIARFwrLqQQIECBAgAABAgQIEDDidIAAAQIECBAgQIAAAQIhASMuFJZTCRAgQIAAAQIECBAgYMTpAAECBAgQIECAAAECBEICRlwoLKcSIECAAAECBAgQIEDAiNMBAgQIECBAgAABAgQIhASMuFBYTiVAgAABAgQIECBAgIARpwMECBAgQIAAAQIECBAICRhxobCcSoAAAQIECBAgQIAAASNOBwgQIECAAAECBAgQIBASMOJCYTmVAAECBAgQIECAAAECRpwOECBAgAABAgQIECBAICRgxIXCcioBAgQIECBAgAABAgSMOB0gQIAAAQIECBAgQIBASMCIC4XlVAIECBAgQIAAAQIECBhxOkCAAAECBAgQIECAAIGQgBEXCsupBAgQIECAAAECBAgQMOJ0gAABAgQIECBAgAABAiEBIy4UllMJECBAgAABAgQIECBgxOkAAQIECBAgQIAAAQIEQgJGXCgspxIgQIAAAQIECBAgQMCI0wECBAgQIECAAAECBAiEBF6hq44nuGuc8gAAAABJRU5ErkJggg==">
            <a:extLst>
              <a:ext uri="{FF2B5EF4-FFF2-40B4-BE49-F238E27FC236}">
                <a16:creationId xmlns:a16="http://schemas.microsoft.com/office/drawing/2014/main" id="{997310E7-406E-4F2A-AC60-068780950BB4}"/>
              </a:ext>
            </a:extLst>
          </p:cNvPr>
          <p:cNvSpPr>
            <a:spLocks noChangeAspect="1" noChangeArrowheads="1"/>
          </p:cNvSpPr>
          <p:nvPr/>
        </p:nvSpPr>
        <p:spPr bwMode="auto">
          <a:xfrm>
            <a:off x="5943599" y="3276599"/>
            <a:ext cx="2841585" cy="284158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pic>
        <p:nvPicPr>
          <p:cNvPr id="6" name="Picture 5">
            <a:extLst>
              <a:ext uri="{FF2B5EF4-FFF2-40B4-BE49-F238E27FC236}">
                <a16:creationId xmlns:a16="http://schemas.microsoft.com/office/drawing/2014/main" id="{77025757-99E2-4D0B-90DE-E2B12562596C}"/>
              </a:ext>
            </a:extLst>
          </p:cNvPr>
          <p:cNvPicPr>
            <a:picLocks noChangeAspect="1"/>
          </p:cNvPicPr>
          <p:nvPr/>
        </p:nvPicPr>
        <p:blipFill rotWithShape="1">
          <a:blip r:embed="rId3"/>
          <a:srcRect l="51551" t="56540" r="22911" b="5324"/>
          <a:stretch/>
        </p:blipFill>
        <p:spPr>
          <a:xfrm>
            <a:off x="536292" y="2817847"/>
            <a:ext cx="4375132" cy="3675028"/>
          </a:xfrm>
          <a:prstGeom prst="rect">
            <a:avLst/>
          </a:prstGeom>
        </p:spPr>
      </p:pic>
    </p:spTree>
    <p:extLst>
      <p:ext uri="{BB962C8B-B14F-4D97-AF65-F5344CB8AC3E}">
        <p14:creationId xmlns:p14="http://schemas.microsoft.com/office/powerpoint/2010/main" val="1946145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305F3D-C31F-4836-A3B3-D26BA20376AD}"/>
              </a:ext>
            </a:extLst>
          </p:cNvPr>
          <p:cNvSpPr>
            <a:spLocks noGrp="1"/>
          </p:cNvSpPr>
          <p:nvPr>
            <p:ph type="title"/>
          </p:nvPr>
        </p:nvSpPr>
        <p:spPr/>
        <p:txBody>
          <a:bodyPr/>
          <a:lstStyle/>
          <a:p>
            <a:r>
              <a:rPr lang="en-US" dirty="0"/>
              <a:t>Semi-regular late-type (SRB)</a:t>
            </a:r>
          </a:p>
        </p:txBody>
      </p:sp>
      <p:sp>
        <p:nvSpPr>
          <p:cNvPr id="3" name="Content Placeholder 2">
            <a:extLst>
              <a:ext uri="{FF2B5EF4-FFF2-40B4-BE49-F238E27FC236}">
                <a16:creationId xmlns:a16="http://schemas.microsoft.com/office/drawing/2014/main" id="{274E837D-CB4E-40B5-B9C5-671EED321DDD}"/>
              </a:ext>
            </a:extLst>
          </p:cNvPr>
          <p:cNvSpPr>
            <a:spLocks noGrp="1"/>
          </p:cNvSpPr>
          <p:nvPr>
            <p:ph idx="1"/>
          </p:nvPr>
        </p:nvSpPr>
        <p:spPr>
          <a:xfrm>
            <a:off x="838200" y="1825625"/>
            <a:ext cx="10515600" cy="581909"/>
          </a:xfrm>
        </p:spPr>
        <p:txBody>
          <a:bodyPr>
            <a:normAutofit fontScale="92500"/>
          </a:bodyPr>
          <a:lstStyle/>
          <a:p>
            <a:r>
              <a:rPr lang="en-US" dirty="0">
                <a:latin typeface="Arial" panose="020B0604020202020204" pitchFamily="34" charset="0"/>
                <a:cs typeface="Arial" panose="020B0604020202020204" pitchFamily="34" charset="0"/>
              </a:rPr>
              <a:t>Old stars like LPV, but they show no irregular patterns of variation.</a:t>
            </a:r>
          </a:p>
        </p:txBody>
      </p:sp>
      <p:pic>
        <p:nvPicPr>
          <p:cNvPr id="4" name="Picture 3">
            <a:extLst>
              <a:ext uri="{FF2B5EF4-FFF2-40B4-BE49-F238E27FC236}">
                <a16:creationId xmlns:a16="http://schemas.microsoft.com/office/drawing/2014/main" id="{317AFA2A-071D-4FF7-8337-8071CF05A52E}"/>
              </a:ext>
            </a:extLst>
          </p:cNvPr>
          <p:cNvPicPr>
            <a:picLocks noChangeAspect="1"/>
          </p:cNvPicPr>
          <p:nvPr/>
        </p:nvPicPr>
        <p:blipFill rotWithShape="1">
          <a:blip r:embed="rId2"/>
          <a:srcRect l="7218" t="5249" r="37749" b="29451"/>
          <a:stretch/>
        </p:blipFill>
        <p:spPr>
          <a:xfrm>
            <a:off x="5045598" y="2303883"/>
            <a:ext cx="6805914" cy="4542542"/>
          </a:xfrm>
          <a:prstGeom prst="rect">
            <a:avLst/>
          </a:prstGeom>
        </p:spPr>
      </p:pic>
      <p:pic>
        <p:nvPicPr>
          <p:cNvPr id="5" name="Picture 4">
            <a:extLst>
              <a:ext uri="{FF2B5EF4-FFF2-40B4-BE49-F238E27FC236}">
                <a16:creationId xmlns:a16="http://schemas.microsoft.com/office/drawing/2014/main" id="{1FBB57CE-137B-4460-A7F0-3DC6D49A5347}"/>
              </a:ext>
            </a:extLst>
          </p:cNvPr>
          <p:cNvPicPr>
            <a:picLocks noChangeAspect="1"/>
          </p:cNvPicPr>
          <p:nvPr/>
        </p:nvPicPr>
        <p:blipFill rotWithShape="1">
          <a:blip r:embed="rId3"/>
          <a:srcRect l="51266" t="58565" r="23291" b="7342"/>
          <a:stretch/>
        </p:blipFill>
        <p:spPr>
          <a:xfrm>
            <a:off x="340487" y="2741090"/>
            <a:ext cx="4583853" cy="3454994"/>
          </a:xfrm>
          <a:prstGeom prst="rect">
            <a:avLst/>
          </a:prstGeom>
        </p:spPr>
      </p:pic>
    </p:spTree>
    <p:extLst>
      <p:ext uri="{BB962C8B-B14F-4D97-AF65-F5344CB8AC3E}">
        <p14:creationId xmlns:p14="http://schemas.microsoft.com/office/powerpoint/2010/main" val="28291722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D2B771-BE45-44EB-8C9D-D17209FB030B}"/>
              </a:ext>
            </a:extLst>
          </p:cNvPr>
          <p:cNvSpPr>
            <a:spLocks noGrp="1"/>
          </p:cNvSpPr>
          <p:nvPr>
            <p:ph type="title"/>
          </p:nvPr>
        </p:nvSpPr>
        <p:spPr>
          <a:xfrm>
            <a:off x="838199" y="365125"/>
            <a:ext cx="6034873" cy="1325563"/>
          </a:xfrm>
        </p:spPr>
        <p:txBody>
          <a:bodyPr>
            <a:normAutofit/>
          </a:bodyPr>
          <a:lstStyle/>
          <a:p>
            <a:pPr algn="ctr"/>
            <a:r>
              <a:rPr lang="en-US" dirty="0"/>
              <a:t>Z-Camelopardalis (UGZ)</a:t>
            </a:r>
          </a:p>
        </p:txBody>
      </p:sp>
      <p:sp>
        <p:nvSpPr>
          <p:cNvPr id="3" name="Content Placeholder 2">
            <a:extLst>
              <a:ext uri="{FF2B5EF4-FFF2-40B4-BE49-F238E27FC236}">
                <a16:creationId xmlns:a16="http://schemas.microsoft.com/office/drawing/2014/main" id="{7F6E4C53-8450-4840-A91E-EA7AB3466775}"/>
              </a:ext>
            </a:extLst>
          </p:cNvPr>
          <p:cNvSpPr>
            <a:spLocks noGrp="1"/>
          </p:cNvSpPr>
          <p:nvPr>
            <p:ph idx="1"/>
          </p:nvPr>
        </p:nvSpPr>
        <p:spPr>
          <a:xfrm>
            <a:off x="838200" y="1825625"/>
            <a:ext cx="10515600" cy="524036"/>
          </a:xfrm>
        </p:spPr>
        <p:txBody>
          <a:bodyPr/>
          <a:lstStyle/>
          <a:p>
            <a:r>
              <a:rPr lang="en-US" dirty="0">
                <a:latin typeface="Arial" panose="020B0604020202020204" pitchFamily="34" charset="0"/>
                <a:cs typeface="Arial" panose="020B0604020202020204" pitchFamily="34" charset="0"/>
              </a:rPr>
              <a:t>Curious in that they “stand still” at irregular intervals.</a:t>
            </a:r>
          </a:p>
        </p:txBody>
      </p:sp>
      <p:pic>
        <p:nvPicPr>
          <p:cNvPr id="4" name="Picture 3">
            <a:extLst>
              <a:ext uri="{FF2B5EF4-FFF2-40B4-BE49-F238E27FC236}">
                <a16:creationId xmlns:a16="http://schemas.microsoft.com/office/drawing/2014/main" id="{56D3B827-6525-4E7F-9F69-44D0942557FA}"/>
              </a:ext>
            </a:extLst>
          </p:cNvPr>
          <p:cNvPicPr>
            <a:picLocks noChangeAspect="1"/>
          </p:cNvPicPr>
          <p:nvPr/>
        </p:nvPicPr>
        <p:blipFill rotWithShape="1">
          <a:blip r:embed="rId2"/>
          <a:srcRect t="13333" r="1551" b="15443"/>
          <a:stretch/>
        </p:blipFill>
        <p:spPr>
          <a:xfrm>
            <a:off x="416690" y="2318079"/>
            <a:ext cx="10764456" cy="4380521"/>
          </a:xfrm>
          <a:prstGeom prst="rect">
            <a:avLst/>
          </a:prstGeom>
        </p:spPr>
      </p:pic>
      <p:pic>
        <p:nvPicPr>
          <p:cNvPr id="5" name="Picture 4">
            <a:extLst>
              <a:ext uri="{FF2B5EF4-FFF2-40B4-BE49-F238E27FC236}">
                <a16:creationId xmlns:a16="http://schemas.microsoft.com/office/drawing/2014/main" id="{81A33AD1-12F9-4589-8FA1-21B712C1AF90}"/>
              </a:ext>
            </a:extLst>
          </p:cNvPr>
          <p:cNvPicPr>
            <a:picLocks noChangeAspect="1"/>
          </p:cNvPicPr>
          <p:nvPr/>
        </p:nvPicPr>
        <p:blipFill rotWithShape="1">
          <a:blip r:embed="rId3"/>
          <a:srcRect l="56013" t="63966" r="28512" b="10380"/>
          <a:stretch/>
        </p:blipFill>
        <p:spPr>
          <a:xfrm>
            <a:off x="9635666" y="365125"/>
            <a:ext cx="1886674" cy="1759352"/>
          </a:xfrm>
          <a:prstGeom prst="rect">
            <a:avLst/>
          </a:prstGeom>
        </p:spPr>
      </p:pic>
    </p:spTree>
    <p:extLst>
      <p:ext uri="{BB962C8B-B14F-4D97-AF65-F5344CB8AC3E}">
        <p14:creationId xmlns:p14="http://schemas.microsoft.com/office/powerpoint/2010/main" val="1821787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11B625-84A0-4AEC-8599-530CBE2302B2}"/>
              </a:ext>
            </a:extLst>
          </p:cNvPr>
          <p:cNvSpPr>
            <a:spLocks noGrp="1"/>
          </p:cNvSpPr>
          <p:nvPr>
            <p:ph type="title"/>
          </p:nvPr>
        </p:nvSpPr>
        <p:spPr/>
        <p:txBody>
          <a:bodyPr/>
          <a:lstStyle/>
          <a:p>
            <a:r>
              <a:rPr lang="en-US" dirty="0"/>
              <a:t>Cepheids (DCEP) and RR Lyr pulsators</a:t>
            </a:r>
          </a:p>
        </p:txBody>
      </p:sp>
      <p:sp>
        <p:nvSpPr>
          <p:cNvPr id="3" name="Content Placeholder 2">
            <a:extLst>
              <a:ext uri="{FF2B5EF4-FFF2-40B4-BE49-F238E27FC236}">
                <a16:creationId xmlns:a16="http://schemas.microsoft.com/office/drawing/2014/main" id="{788171B4-7F8F-450E-9C5E-DEA60326A9B5}"/>
              </a:ext>
            </a:extLst>
          </p:cNvPr>
          <p:cNvSpPr>
            <a:spLocks noGrp="1"/>
          </p:cNvSpPr>
          <p:nvPr>
            <p:ph idx="1"/>
          </p:nvPr>
        </p:nvSpPr>
        <p:spPr>
          <a:xfrm>
            <a:off x="838200" y="1825624"/>
            <a:ext cx="10515600" cy="781097"/>
          </a:xfrm>
        </p:spPr>
        <p:txBody>
          <a:bodyPr>
            <a:noAutofit/>
          </a:bodyPr>
          <a:lstStyle/>
          <a:p>
            <a:r>
              <a:rPr lang="en-US" dirty="0">
                <a:latin typeface="Arial" panose="020B0604020202020204" pitchFamily="34" charset="0"/>
                <a:cs typeface="Arial" panose="020B0604020202020204" pitchFamily="34" charset="0"/>
              </a:rPr>
              <a:t>Shot period pulsators – follow (differently) the period-luminosity relationship.</a:t>
            </a:r>
          </a:p>
        </p:txBody>
      </p:sp>
      <p:pic>
        <p:nvPicPr>
          <p:cNvPr id="4" name="Picture 3">
            <a:extLst>
              <a:ext uri="{FF2B5EF4-FFF2-40B4-BE49-F238E27FC236}">
                <a16:creationId xmlns:a16="http://schemas.microsoft.com/office/drawing/2014/main" id="{29C79886-10A8-4646-B41C-4CBE2A16E580}"/>
              </a:ext>
            </a:extLst>
          </p:cNvPr>
          <p:cNvPicPr>
            <a:picLocks noChangeAspect="1"/>
          </p:cNvPicPr>
          <p:nvPr/>
        </p:nvPicPr>
        <p:blipFill rotWithShape="1">
          <a:blip r:embed="rId2"/>
          <a:srcRect l="24493" t="19915" r="37911" b="37721"/>
          <a:stretch/>
        </p:blipFill>
        <p:spPr>
          <a:xfrm>
            <a:off x="5090616" y="2712049"/>
            <a:ext cx="6148404" cy="3897095"/>
          </a:xfrm>
          <a:prstGeom prst="rect">
            <a:avLst/>
          </a:prstGeom>
        </p:spPr>
      </p:pic>
      <p:pic>
        <p:nvPicPr>
          <p:cNvPr id="5" name="Picture 4">
            <a:extLst>
              <a:ext uri="{FF2B5EF4-FFF2-40B4-BE49-F238E27FC236}">
                <a16:creationId xmlns:a16="http://schemas.microsoft.com/office/drawing/2014/main" id="{9CAF1AC0-8CB6-48B4-A253-FB9F122DFBB5}"/>
              </a:ext>
            </a:extLst>
          </p:cNvPr>
          <p:cNvPicPr>
            <a:picLocks noChangeAspect="1"/>
          </p:cNvPicPr>
          <p:nvPr/>
        </p:nvPicPr>
        <p:blipFill rotWithShape="1">
          <a:blip r:embed="rId3"/>
          <a:srcRect l="51172" t="22954" r="18923" b="36203"/>
          <a:stretch/>
        </p:blipFill>
        <p:spPr>
          <a:xfrm>
            <a:off x="729205" y="2857310"/>
            <a:ext cx="4264806" cy="3276454"/>
          </a:xfrm>
          <a:prstGeom prst="rect">
            <a:avLst/>
          </a:prstGeom>
        </p:spPr>
      </p:pic>
    </p:spTree>
    <p:extLst>
      <p:ext uri="{BB962C8B-B14F-4D97-AF65-F5344CB8AC3E}">
        <p14:creationId xmlns:p14="http://schemas.microsoft.com/office/powerpoint/2010/main" val="17552187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CECDDB-9035-4D95-9B99-3632E59F6F33}"/>
              </a:ext>
            </a:extLst>
          </p:cNvPr>
          <p:cNvSpPr>
            <a:spLocks noGrp="1"/>
          </p:cNvSpPr>
          <p:nvPr>
            <p:ph type="title"/>
          </p:nvPr>
        </p:nvSpPr>
        <p:spPr>
          <a:xfrm>
            <a:off x="838200" y="365125"/>
            <a:ext cx="6395977" cy="1197457"/>
          </a:xfrm>
        </p:spPr>
        <p:txBody>
          <a:bodyPr>
            <a:normAutofit fontScale="90000"/>
          </a:bodyPr>
          <a:lstStyle/>
          <a:p>
            <a:pPr algn="ctr"/>
            <a:r>
              <a:rPr lang="en-US" dirty="0"/>
              <a:t>Cataclysmic variables (UGSS)</a:t>
            </a:r>
            <a:br>
              <a:rPr lang="en-US" dirty="0"/>
            </a:br>
            <a:endParaRPr lang="en-US" dirty="0"/>
          </a:p>
        </p:txBody>
      </p:sp>
      <p:sp>
        <p:nvSpPr>
          <p:cNvPr id="5" name="Content Placeholder 4">
            <a:extLst>
              <a:ext uri="{FF2B5EF4-FFF2-40B4-BE49-F238E27FC236}">
                <a16:creationId xmlns:a16="http://schemas.microsoft.com/office/drawing/2014/main" id="{7F370F92-3214-4E28-AB4C-90728055E262}"/>
              </a:ext>
            </a:extLst>
          </p:cNvPr>
          <p:cNvSpPr>
            <a:spLocks noGrp="1"/>
          </p:cNvSpPr>
          <p:nvPr>
            <p:ph idx="1"/>
          </p:nvPr>
        </p:nvSpPr>
        <p:spPr>
          <a:xfrm>
            <a:off x="838200" y="1825625"/>
            <a:ext cx="10515600" cy="431438"/>
          </a:xfrm>
        </p:spPr>
        <p:txBody>
          <a:bodyPr>
            <a:noAutofit/>
          </a:bodyPr>
          <a:lstStyle/>
          <a:p>
            <a:r>
              <a:rPr lang="en-US" dirty="0">
                <a:latin typeface="Arial" panose="020B0604020202020204" pitchFamily="34" charset="0"/>
                <a:cs typeface="Arial" panose="020B0604020202020204" pitchFamily="34" charset="0"/>
              </a:rPr>
              <a:t>Binary systems, dwarf novae</a:t>
            </a:r>
          </a:p>
        </p:txBody>
      </p:sp>
      <p:pic>
        <p:nvPicPr>
          <p:cNvPr id="7" name="Picture 6">
            <a:extLst>
              <a:ext uri="{FF2B5EF4-FFF2-40B4-BE49-F238E27FC236}">
                <a16:creationId xmlns:a16="http://schemas.microsoft.com/office/drawing/2014/main" id="{CD45CFE4-4F4C-4561-BF8D-1BEDD0116D10}"/>
              </a:ext>
            </a:extLst>
          </p:cNvPr>
          <p:cNvPicPr>
            <a:picLocks noChangeAspect="1"/>
          </p:cNvPicPr>
          <p:nvPr/>
        </p:nvPicPr>
        <p:blipFill rotWithShape="1">
          <a:blip r:embed="rId2"/>
          <a:srcRect l="7881" t="5324" r="38290" b="29957"/>
          <a:stretch/>
        </p:blipFill>
        <p:spPr>
          <a:xfrm>
            <a:off x="4729223" y="2381753"/>
            <a:ext cx="6562845" cy="4438370"/>
          </a:xfrm>
          <a:prstGeom prst="rect">
            <a:avLst/>
          </a:prstGeom>
        </p:spPr>
      </p:pic>
      <p:pic>
        <p:nvPicPr>
          <p:cNvPr id="2050" name="Picture 2" descr="Image result for ss cygni light curve">
            <a:extLst>
              <a:ext uri="{FF2B5EF4-FFF2-40B4-BE49-F238E27FC236}">
                <a16:creationId xmlns:a16="http://schemas.microsoft.com/office/drawing/2014/main" id="{E79FC044-2E8A-4955-88FF-6772C62D3D9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0244" y="3175772"/>
            <a:ext cx="4141626" cy="300760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F89B1A3F-1D97-4C1A-8FDB-C7EE2D45A4A4}"/>
              </a:ext>
            </a:extLst>
          </p:cNvPr>
          <p:cNvPicPr>
            <a:picLocks noChangeAspect="1"/>
          </p:cNvPicPr>
          <p:nvPr/>
        </p:nvPicPr>
        <p:blipFill rotWithShape="1">
          <a:blip r:embed="rId4"/>
          <a:srcRect l="51646" t="64642" r="30032" b="5323"/>
          <a:stretch/>
        </p:blipFill>
        <p:spPr>
          <a:xfrm>
            <a:off x="8657863" y="197292"/>
            <a:ext cx="2233914" cy="2059771"/>
          </a:xfrm>
          <a:prstGeom prst="rect">
            <a:avLst/>
          </a:prstGeom>
        </p:spPr>
      </p:pic>
    </p:spTree>
    <p:extLst>
      <p:ext uri="{BB962C8B-B14F-4D97-AF65-F5344CB8AC3E}">
        <p14:creationId xmlns:p14="http://schemas.microsoft.com/office/powerpoint/2010/main" val="40840387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C3C230-49B1-430A-A94D-066778BFB7A1}"/>
              </a:ext>
            </a:extLst>
          </p:cNvPr>
          <p:cNvSpPr>
            <a:spLocks noGrp="1"/>
          </p:cNvSpPr>
          <p:nvPr>
            <p:ph type="title"/>
          </p:nvPr>
        </p:nvSpPr>
        <p:spPr/>
        <p:txBody>
          <a:bodyPr/>
          <a:lstStyle/>
          <a:p>
            <a:r>
              <a:rPr lang="en-US" dirty="0"/>
              <a:t>Eclipsing binaries (E, several subclasses)</a:t>
            </a:r>
          </a:p>
        </p:txBody>
      </p:sp>
      <p:sp>
        <p:nvSpPr>
          <p:cNvPr id="3" name="Content Placeholder 2">
            <a:extLst>
              <a:ext uri="{FF2B5EF4-FFF2-40B4-BE49-F238E27FC236}">
                <a16:creationId xmlns:a16="http://schemas.microsoft.com/office/drawing/2014/main" id="{A865C884-5D4E-4F97-8965-815FD3625F72}"/>
              </a:ext>
            </a:extLst>
          </p:cNvPr>
          <p:cNvSpPr>
            <a:spLocks noGrp="1"/>
          </p:cNvSpPr>
          <p:nvPr>
            <p:ph idx="1"/>
          </p:nvPr>
        </p:nvSpPr>
        <p:spPr>
          <a:xfrm>
            <a:off x="838200" y="1825625"/>
            <a:ext cx="10515600" cy="593484"/>
          </a:xfrm>
        </p:spPr>
        <p:txBody>
          <a:bodyPr/>
          <a:lstStyle/>
          <a:p>
            <a:r>
              <a:rPr lang="en-US" dirty="0">
                <a:latin typeface="Arial" panose="020B0604020202020204" pitchFamily="34" charset="0"/>
                <a:cs typeface="Arial" panose="020B0604020202020204" pitchFamily="34" charset="0"/>
              </a:rPr>
              <a:t>Several varieties, including detached and contact binaries</a:t>
            </a:r>
          </a:p>
        </p:txBody>
      </p:sp>
      <p:pic>
        <p:nvPicPr>
          <p:cNvPr id="4" name="Picture 3">
            <a:extLst>
              <a:ext uri="{FF2B5EF4-FFF2-40B4-BE49-F238E27FC236}">
                <a16:creationId xmlns:a16="http://schemas.microsoft.com/office/drawing/2014/main" id="{0020EA7F-E6B0-4639-8CA0-71E1C0720375}"/>
              </a:ext>
            </a:extLst>
          </p:cNvPr>
          <p:cNvPicPr>
            <a:picLocks noChangeAspect="1"/>
          </p:cNvPicPr>
          <p:nvPr/>
        </p:nvPicPr>
        <p:blipFill rotWithShape="1">
          <a:blip r:embed="rId2"/>
          <a:srcRect l="55063" t="59746" r="28798" b="7181"/>
          <a:stretch/>
        </p:blipFill>
        <p:spPr>
          <a:xfrm>
            <a:off x="405114" y="2631276"/>
            <a:ext cx="3388963" cy="3906378"/>
          </a:xfrm>
          <a:prstGeom prst="rect">
            <a:avLst/>
          </a:prstGeom>
        </p:spPr>
      </p:pic>
      <p:pic>
        <p:nvPicPr>
          <p:cNvPr id="5" name="Picture 4">
            <a:extLst>
              <a:ext uri="{FF2B5EF4-FFF2-40B4-BE49-F238E27FC236}">
                <a16:creationId xmlns:a16="http://schemas.microsoft.com/office/drawing/2014/main" id="{A62F11FF-42D1-43E9-BED8-96F7CC012AA5}"/>
              </a:ext>
            </a:extLst>
          </p:cNvPr>
          <p:cNvPicPr>
            <a:picLocks noChangeAspect="1"/>
          </p:cNvPicPr>
          <p:nvPr/>
        </p:nvPicPr>
        <p:blipFill rotWithShape="1">
          <a:blip r:embed="rId3"/>
          <a:srcRect l="29241" t="8607" r="29747" b="44135"/>
          <a:stretch/>
        </p:blipFill>
        <p:spPr>
          <a:xfrm>
            <a:off x="4641448" y="2392745"/>
            <a:ext cx="6609144" cy="4283706"/>
          </a:xfrm>
          <a:prstGeom prst="rect">
            <a:avLst/>
          </a:prstGeom>
        </p:spPr>
      </p:pic>
    </p:spTree>
    <p:extLst>
      <p:ext uri="{BB962C8B-B14F-4D97-AF65-F5344CB8AC3E}">
        <p14:creationId xmlns:p14="http://schemas.microsoft.com/office/powerpoint/2010/main" val="2306043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A6F5DA-7E1C-4229-8F16-A11CDE764657}"/>
              </a:ext>
            </a:extLst>
          </p:cNvPr>
          <p:cNvSpPr>
            <a:spLocks noGrp="1"/>
          </p:cNvSpPr>
          <p:nvPr>
            <p:ph type="title"/>
          </p:nvPr>
        </p:nvSpPr>
        <p:spPr/>
        <p:txBody>
          <a:bodyPr/>
          <a:lstStyle/>
          <a:p>
            <a:pPr algn="ctr"/>
            <a:r>
              <a:rPr lang="en-US" dirty="0"/>
              <a:t>Exoplanets</a:t>
            </a:r>
          </a:p>
        </p:txBody>
      </p:sp>
      <p:sp>
        <p:nvSpPr>
          <p:cNvPr id="3" name="Content Placeholder 2">
            <a:extLst>
              <a:ext uri="{FF2B5EF4-FFF2-40B4-BE49-F238E27FC236}">
                <a16:creationId xmlns:a16="http://schemas.microsoft.com/office/drawing/2014/main" id="{C068F7CD-275E-4426-AACA-D45E4E54AF8F}"/>
              </a:ext>
            </a:extLst>
          </p:cNvPr>
          <p:cNvSpPr>
            <a:spLocks noGrp="1"/>
          </p:cNvSpPr>
          <p:nvPr>
            <p:ph idx="1"/>
          </p:nvPr>
        </p:nvSpPr>
        <p:spPr>
          <a:xfrm>
            <a:off x="838200" y="1825625"/>
            <a:ext cx="10515600" cy="1122291"/>
          </a:xfrm>
        </p:spPr>
        <p:txBody>
          <a:bodyPr/>
          <a:lstStyle/>
          <a:p>
            <a:r>
              <a:rPr lang="en-US" dirty="0">
                <a:latin typeface="Arial" panose="020B0604020202020204" pitchFamily="34" charset="0"/>
                <a:cs typeface="Arial" panose="020B0604020202020204" pitchFamily="34" charset="0"/>
              </a:rPr>
              <a:t>A hot new area for amateur research.</a:t>
            </a:r>
          </a:p>
          <a:p>
            <a:r>
              <a:rPr lang="en-US" dirty="0">
                <a:latin typeface="Arial" panose="020B0604020202020204" pitchFamily="34" charset="0"/>
                <a:cs typeface="Arial" panose="020B0604020202020204" pitchFamily="34" charset="0"/>
              </a:rPr>
              <a:t>But, photometric skill must be  developed first.</a:t>
            </a:r>
          </a:p>
        </p:txBody>
      </p:sp>
      <p:pic>
        <p:nvPicPr>
          <p:cNvPr id="1026" name="Picture 2">
            <a:extLst>
              <a:ext uri="{FF2B5EF4-FFF2-40B4-BE49-F238E27FC236}">
                <a16:creationId xmlns:a16="http://schemas.microsoft.com/office/drawing/2014/main" id="{28655A36-D1F1-42B9-9726-B3451683970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95563" y="2947916"/>
            <a:ext cx="5780970" cy="38833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774311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6ABEC3-7991-46F6-8C8A-AF095F5681B1}"/>
              </a:ext>
            </a:extLst>
          </p:cNvPr>
          <p:cNvSpPr>
            <a:spLocks noGrp="1"/>
          </p:cNvSpPr>
          <p:nvPr>
            <p:ph type="title"/>
          </p:nvPr>
        </p:nvSpPr>
        <p:spPr/>
        <p:txBody>
          <a:bodyPr/>
          <a:lstStyle/>
          <a:p>
            <a:pPr algn="ctr"/>
            <a:r>
              <a:rPr lang="en-US" dirty="0"/>
              <a:t>How do they do this stuff?</a:t>
            </a:r>
          </a:p>
        </p:txBody>
      </p:sp>
      <p:sp>
        <p:nvSpPr>
          <p:cNvPr id="3" name="Content Placeholder 2">
            <a:extLst>
              <a:ext uri="{FF2B5EF4-FFF2-40B4-BE49-F238E27FC236}">
                <a16:creationId xmlns:a16="http://schemas.microsoft.com/office/drawing/2014/main" id="{F4BBF9DF-952B-4F56-8AD7-0B837E0A5D3F}"/>
              </a:ext>
            </a:extLst>
          </p:cNvPr>
          <p:cNvSpPr>
            <a:spLocks noGrp="1"/>
          </p:cNvSpPr>
          <p:nvPr>
            <p:ph idx="1"/>
          </p:nvPr>
        </p:nvSpPr>
        <p:spPr>
          <a:xfrm>
            <a:off x="838200" y="1825625"/>
            <a:ext cx="10515600" cy="4029265"/>
          </a:xfrm>
        </p:spPr>
        <p:txBody>
          <a:bodyPr>
            <a:normAutofit/>
          </a:bodyPr>
          <a:lstStyle/>
          <a:p>
            <a:r>
              <a:rPr lang="en-US" sz="3200" dirty="0">
                <a:latin typeface="Arial" panose="020B0604020202020204" pitchFamily="34" charset="0"/>
                <a:cs typeface="Arial" panose="020B0604020202020204" pitchFamily="34" charset="0"/>
              </a:rPr>
              <a:t>The historical records are mostly visual observations.</a:t>
            </a:r>
          </a:p>
          <a:p>
            <a:r>
              <a:rPr lang="en-US" sz="3200" dirty="0">
                <a:latin typeface="Arial" panose="020B0604020202020204" pitchFamily="34" charset="0"/>
                <a:cs typeface="Arial" panose="020B0604020202020204" pitchFamily="34" charset="0"/>
              </a:rPr>
              <a:t>Current techniques include visual observations, multifilter CCD observations and PEP (Photoelectric Photometry) and even DSLR observations.</a:t>
            </a:r>
          </a:p>
          <a:p>
            <a:r>
              <a:rPr lang="en-US" sz="3200" dirty="0">
                <a:latin typeface="Arial" panose="020B0604020202020204" pitchFamily="34" charset="0"/>
                <a:cs typeface="Arial" panose="020B0604020202020204" pitchFamily="34" charset="0"/>
              </a:rPr>
              <a:t>I will briefly consider visual and then concentrate on CCD.</a:t>
            </a:r>
          </a:p>
        </p:txBody>
      </p:sp>
    </p:spTree>
    <p:extLst>
      <p:ext uri="{BB962C8B-B14F-4D97-AF65-F5344CB8AC3E}">
        <p14:creationId xmlns:p14="http://schemas.microsoft.com/office/powerpoint/2010/main" val="12740940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F0471D-FB6B-4324-B2D2-9497FBA14A28}"/>
              </a:ext>
            </a:extLst>
          </p:cNvPr>
          <p:cNvSpPr>
            <a:spLocks noGrp="1"/>
          </p:cNvSpPr>
          <p:nvPr>
            <p:ph type="title"/>
          </p:nvPr>
        </p:nvSpPr>
        <p:spPr>
          <a:xfrm>
            <a:off x="838200" y="365125"/>
            <a:ext cx="10515600" cy="827067"/>
          </a:xfrm>
        </p:spPr>
        <p:txBody>
          <a:bodyPr/>
          <a:lstStyle/>
          <a:p>
            <a:r>
              <a:rPr lang="en-US" dirty="0"/>
              <a:t>Visual Observations are valuable!</a:t>
            </a:r>
          </a:p>
        </p:txBody>
      </p:sp>
      <p:sp>
        <p:nvSpPr>
          <p:cNvPr id="3" name="Content Placeholder 2">
            <a:extLst>
              <a:ext uri="{FF2B5EF4-FFF2-40B4-BE49-F238E27FC236}">
                <a16:creationId xmlns:a16="http://schemas.microsoft.com/office/drawing/2014/main" id="{1028DF89-D977-4962-A104-8BF0CC2D1B35}"/>
              </a:ext>
            </a:extLst>
          </p:cNvPr>
          <p:cNvSpPr>
            <a:spLocks noGrp="1"/>
          </p:cNvSpPr>
          <p:nvPr>
            <p:ph idx="1"/>
          </p:nvPr>
        </p:nvSpPr>
        <p:spPr>
          <a:xfrm>
            <a:off x="838200" y="1825625"/>
            <a:ext cx="4439856" cy="4351338"/>
          </a:xfrm>
        </p:spPr>
        <p:txBody>
          <a:bodyPr>
            <a:normAutofit lnSpcReduction="10000"/>
          </a:bodyPr>
          <a:lstStyle/>
          <a:p>
            <a:r>
              <a:rPr lang="en-US" dirty="0">
                <a:latin typeface="Arial" panose="020B0604020202020204" pitchFamily="34" charset="0"/>
                <a:cs typeface="Arial" panose="020B0604020202020204" pitchFamily="34" charset="0"/>
              </a:rPr>
              <a:t>Find the star.</a:t>
            </a:r>
          </a:p>
          <a:p>
            <a:r>
              <a:rPr lang="en-US" dirty="0">
                <a:latin typeface="Arial" panose="020B0604020202020204" pitchFamily="34" charset="0"/>
                <a:cs typeface="Arial" panose="020B0604020202020204" pitchFamily="34" charset="0"/>
              </a:rPr>
              <a:t>Compare the star to comparison stars.</a:t>
            </a:r>
          </a:p>
          <a:p>
            <a:r>
              <a:rPr lang="en-US" dirty="0">
                <a:latin typeface="Arial" panose="020B0604020202020204" pitchFamily="34" charset="0"/>
                <a:cs typeface="Arial" panose="020B0604020202020204" pitchFamily="34" charset="0"/>
              </a:rPr>
              <a:t>Estimate the magnitude</a:t>
            </a:r>
          </a:p>
          <a:p>
            <a:r>
              <a:rPr lang="en-US" dirty="0">
                <a:latin typeface="Arial" panose="020B0604020202020204" pitchFamily="34" charset="0"/>
                <a:cs typeface="Arial" panose="020B0604020202020204" pitchFamily="34" charset="0"/>
              </a:rPr>
              <a:t>Especially valuable for slowly changing variables during bright phases where CCD imaging is difficult.</a:t>
            </a:r>
          </a:p>
          <a:p>
            <a:r>
              <a:rPr lang="en-US" dirty="0">
                <a:latin typeface="Arial" panose="020B0604020202020204" pitchFamily="34" charset="0"/>
                <a:cs typeface="Arial" panose="020B0604020202020204" pitchFamily="34" charset="0"/>
              </a:rPr>
              <a:t>Takes practice and skill</a:t>
            </a:r>
          </a:p>
        </p:txBody>
      </p:sp>
      <p:pic>
        <p:nvPicPr>
          <p:cNvPr id="4" name="Picture 3">
            <a:extLst>
              <a:ext uri="{FF2B5EF4-FFF2-40B4-BE49-F238E27FC236}">
                <a16:creationId xmlns:a16="http://schemas.microsoft.com/office/drawing/2014/main" id="{AAEB6D23-DC0B-40EE-92CF-12E66ED0AA33}"/>
              </a:ext>
            </a:extLst>
          </p:cNvPr>
          <p:cNvPicPr>
            <a:picLocks noChangeAspect="1"/>
          </p:cNvPicPr>
          <p:nvPr/>
        </p:nvPicPr>
        <p:blipFill rotWithShape="1">
          <a:blip r:embed="rId2"/>
          <a:srcRect l="33228" t="34262" r="34779" b="11561"/>
          <a:stretch/>
        </p:blipFill>
        <p:spPr>
          <a:xfrm>
            <a:off x="5852160" y="1020068"/>
            <a:ext cx="5977022" cy="5693247"/>
          </a:xfrm>
          <a:prstGeom prst="rect">
            <a:avLst/>
          </a:prstGeom>
        </p:spPr>
      </p:pic>
    </p:spTree>
    <p:extLst>
      <p:ext uri="{BB962C8B-B14F-4D97-AF65-F5344CB8AC3E}">
        <p14:creationId xmlns:p14="http://schemas.microsoft.com/office/powerpoint/2010/main" val="263516866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C457D1-27A5-4378-BDBB-5BEE62B9A3D8}"/>
              </a:ext>
            </a:extLst>
          </p:cNvPr>
          <p:cNvSpPr>
            <a:spLocks noGrp="1"/>
          </p:cNvSpPr>
          <p:nvPr>
            <p:ph type="title"/>
          </p:nvPr>
        </p:nvSpPr>
        <p:spPr>
          <a:xfrm>
            <a:off x="3188963" y="94768"/>
            <a:ext cx="6617974" cy="1044897"/>
          </a:xfrm>
        </p:spPr>
        <p:txBody>
          <a:bodyPr>
            <a:normAutofit/>
          </a:bodyPr>
          <a:lstStyle/>
          <a:p>
            <a:r>
              <a:rPr lang="en-US" sz="2800" dirty="0"/>
              <a:t>Chart are available specifically for visual observers</a:t>
            </a:r>
          </a:p>
        </p:txBody>
      </p:sp>
      <p:pic>
        <p:nvPicPr>
          <p:cNvPr id="5" name="Picture 4">
            <a:extLst>
              <a:ext uri="{FF2B5EF4-FFF2-40B4-BE49-F238E27FC236}">
                <a16:creationId xmlns:a16="http://schemas.microsoft.com/office/drawing/2014/main" id="{1064AE6D-3D45-44E6-A534-EC7DFE9DF58E}"/>
              </a:ext>
            </a:extLst>
          </p:cNvPr>
          <p:cNvPicPr/>
          <p:nvPr/>
        </p:nvPicPr>
        <p:blipFill rotWithShape="1">
          <a:blip r:embed="rId2"/>
          <a:srcRect l="36258" t="21121" r="39616" b="40801"/>
          <a:stretch/>
        </p:blipFill>
        <p:spPr bwMode="auto">
          <a:xfrm>
            <a:off x="191069" y="1662545"/>
            <a:ext cx="6617975" cy="4301527"/>
          </a:xfrm>
          <a:prstGeom prst="rect">
            <a:avLst/>
          </a:prstGeom>
          <a:ln>
            <a:noFill/>
          </a:ln>
          <a:extLst>
            <a:ext uri="{53640926-AAD7-44D8-BBD7-CCE9431645EC}">
              <a14:shadowObscured xmlns:a14="http://schemas.microsoft.com/office/drawing/2010/main"/>
            </a:ext>
          </a:extLst>
        </p:spPr>
      </p:pic>
      <p:sp>
        <p:nvSpPr>
          <p:cNvPr id="7" name="TextBox 6">
            <a:extLst>
              <a:ext uri="{FF2B5EF4-FFF2-40B4-BE49-F238E27FC236}">
                <a16:creationId xmlns:a16="http://schemas.microsoft.com/office/drawing/2014/main" id="{049F48ED-089D-4462-9791-D66666C44B7A}"/>
              </a:ext>
            </a:extLst>
          </p:cNvPr>
          <p:cNvSpPr txBox="1"/>
          <p:nvPr/>
        </p:nvSpPr>
        <p:spPr>
          <a:xfrm>
            <a:off x="1122115" y="6148240"/>
            <a:ext cx="4133696" cy="369332"/>
          </a:xfrm>
          <a:prstGeom prst="rect">
            <a:avLst/>
          </a:prstGeom>
          <a:noFill/>
        </p:spPr>
        <p:txBody>
          <a:bodyPr wrap="none" rtlCol="0">
            <a:spAutoFit/>
          </a:bodyPr>
          <a:lstStyle/>
          <a:p>
            <a:r>
              <a:rPr lang="en-US" dirty="0"/>
              <a:t>The Yellow squares are visual observations</a:t>
            </a:r>
          </a:p>
        </p:txBody>
      </p:sp>
      <p:pic>
        <p:nvPicPr>
          <p:cNvPr id="2050" name="Picture 2">
            <a:extLst>
              <a:ext uri="{FF2B5EF4-FFF2-40B4-BE49-F238E27FC236}">
                <a16:creationId xmlns:a16="http://schemas.microsoft.com/office/drawing/2014/main" id="{829D0E37-0F8D-492B-8DB2-20A983A5B08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04445" y="1032219"/>
            <a:ext cx="4660625" cy="58257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09286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1FBCE6-E2CE-4907-8C00-C64BE85BCB64}"/>
              </a:ext>
            </a:extLst>
          </p:cNvPr>
          <p:cNvSpPr>
            <a:spLocks noGrp="1"/>
          </p:cNvSpPr>
          <p:nvPr>
            <p:ph type="title"/>
          </p:nvPr>
        </p:nvSpPr>
        <p:spPr/>
        <p:txBody>
          <a:bodyPr>
            <a:normAutofit/>
          </a:bodyPr>
          <a:lstStyle/>
          <a:p>
            <a:pPr algn="ctr"/>
            <a:r>
              <a:rPr lang="en-US" sz="3600" dirty="0"/>
              <a:t>Science and Art</a:t>
            </a:r>
          </a:p>
        </p:txBody>
      </p:sp>
      <p:pic>
        <p:nvPicPr>
          <p:cNvPr id="5" name="Picture 4" descr="A picture containing outdoor, nature, building&#10;&#10;Description automatically generated">
            <a:extLst>
              <a:ext uri="{FF2B5EF4-FFF2-40B4-BE49-F238E27FC236}">
                <a16:creationId xmlns:a16="http://schemas.microsoft.com/office/drawing/2014/main" id="{C1EA993F-7E02-4429-AF40-43DE0EB9D1F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00" y="1882318"/>
            <a:ext cx="4808004" cy="3735819"/>
          </a:xfrm>
          <a:prstGeom prst="rect">
            <a:avLst/>
          </a:prstGeom>
        </p:spPr>
      </p:pic>
      <p:pic>
        <p:nvPicPr>
          <p:cNvPr id="8" name="Picture 7" descr="A star filled sky&#10;&#10;Description automatically generated">
            <a:extLst>
              <a:ext uri="{FF2B5EF4-FFF2-40B4-BE49-F238E27FC236}">
                <a16:creationId xmlns:a16="http://schemas.microsoft.com/office/drawing/2014/main" id="{0DD02CF1-B7FF-4BB2-B720-4B8B54EC7C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26629" y="1922517"/>
            <a:ext cx="5257800" cy="3655423"/>
          </a:xfrm>
          <a:prstGeom prst="rect">
            <a:avLst/>
          </a:prstGeom>
        </p:spPr>
      </p:pic>
      <p:sp>
        <p:nvSpPr>
          <p:cNvPr id="9" name="TextBox 8">
            <a:extLst>
              <a:ext uri="{FF2B5EF4-FFF2-40B4-BE49-F238E27FC236}">
                <a16:creationId xmlns:a16="http://schemas.microsoft.com/office/drawing/2014/main" id="{6FD24785-293F-4365-8ED8-BC8641E8D33D}"/>
              </a:ext>
            </a:extLst>
          </p:cNvPr>
          <p:cNvSpPr txBox="1"/>
          <p:nvPr/>
        </p:nvSpPr>
        <p:spPr>
          <a:xfrm>
            <a:off x="6307493" y="5934270"/>
            <a:ext cx="5296322" cy="646331"/>
          </a:xfrm>
          <a:prstGeom prst="rect">
            <a:avLst/>
          </a:prstGeom>
          <a:noFill/>
        </p:spPr>
        <p:txBody>
          <a:bodyPr wrap="none" rtlCol="0">
            <a:spAutoFit/>
          </a:bodyPr>
          <a:lstStyle/>
          <a:p>
            <a:r>
              <a:rPr lang="en-US" dirty="0"/>
              <a:t>Capturing the Stars: Astrophotography by the Masters,</a:t>
            </a:r>
          </a:p>
          <a:p>
            <a:r>
              <a:rPr lang="en-US" dirty="0"/>
              <a:t> by Robert </a:t>
            </a:r>
            <a:r>
              <a:rPr lang="en-US" dirty="0" err="1"/>
              <a:t>Gendler</a:t>
            </a:r>
            <a:r>
              <a:rPr lang="en-US" dirty="0"/>
              <a:t>.</a:t>
            </a:r>
          </a:p>
        </p:txBody>
      </p:sp>
      <p:sp>
        <p:nvSpPr>
          <p:cNvPr id="10" name="TextBox 9">
            <a:extLst>
              <a:ext uri="{FF2B5EF4-FFF2-40B4-BE49-F238E27FC236}">
                <a16:creationId xmlns:a16="http://schemas.microsoft.com/office/drawing/2014/main" id="{450C7B47-13FA-4404-B985-571DFE9ADDB9}"/>
              </a:ext>
            </a:extLst>
          </p:cNvPr>
          <p:cNvSpPr txBox="1"/>
          <p:nvPr/>
        </p:nvSpPr>
        <p:spPr>
          <a:xfrm>
            <a:off x="1071466" y="6072769"/>
            <a:ext cx="3426259" cy="369332"/>
          </a:xfrm>
          <a:prstGeom prst="rect">
            <a:avLst/>
          </a:prstGeom>
          <a:noFill/>
        </p:spPr>
        <p:txBody>
          <a:bodyPr wrap="none" rtlCol="0">
            <a:spAutoFit/>
          </a:bodyPr>
          <a:lstStyle/>
          <a:p>
            <a:r>
              <a:rPr lang="en-US" dirty="0"/>
              <a:t>Impression Sunrise, Claude Monet</a:t>
            </a:r>
          </a:p>
        </p:txBody>
      </p:sp>
    </p:spTree>
    <p:extLst>
      <p:ext uri="{BB962C8B-B14F-4D97-AF65-F5344CB8AC3E}">
        <p14:creationId xmlns:p14="http://schemas.microsoft.com/office/powerpoint/2010/main" val="293256067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505C2-A1E0-4024-883C-9396B305333D}"/>
              </a:ext>
            </a:extLst>
          </p:cNvPr>
          <p:cNvSpPr>
            <a:spLocks noGrp="1"/>
          </p:cNvSpPr>
          <p:nvPr>
            <p:ph type="title"/>
          </p:nvPr>
        </p:nvSpPr>
        <p:spPr/>
        <p:txBody>
          <a:bodyPr/>
          <a:lstStyle/>
          <a:p>
            <a:r>
              <a:rPr lang="en-US" dirty="0"/>
              <a:t>Collecting Photons Electronically</a:t>
            </a:r>
          </a:p>
        </p:txBody>
      </p:sp>
      <p:sp>
        <p:nvSpPr>
          <p:cNvPr id="3" name="TextBox 2">
            <a:extLst>
              <a:ext uri="{FF2B5EF4-FFF2-40B4-BE49-F238E27FC236}">
                <a16:creationId xmlns:a16="http://schemas.microsoft.com/office/drawing/2014/main" id="{3A30C49C-53D1-440F-9EAC-B539F469C537}"/>
              </a:ext>
            </a:extLst>
          </p:cNvPr>
          <p:cNvSpPr txBox="1"/>
          <p:nvPr/>
        </p:nvSpPr>
        <p:spPr>
          <a:xfrm>
            <a:off x="997527" y="2460567"/>
            <a:ext cx="7581371" cy="3570208"/>
          </a:xfrm>
          <a:prstGeom prst="rect">
            <a:avLst/>
          </a:prstGeom>
          <a:noFill/>
        </p:spPr>
        <p:txBody>
          <a:bodyPr wrap="none" rtlCol="0">
            <a:spAutoFit/>
          </a:bodyPr>
          <a:lstStyle/>
          <a:p>
            <a:r>
              <a:rPr lang="en-US" sz="4400" b="1" dirty="0"/>
              <a:t>Photoelectric Photometry (PEP)</a:t>
            </a:r>
          </a:p>
          <a:p>
            <a:r>
              <a:rPr lang="en-US" sz="4400" b="1" dirty="0"/>
              <a:t>CCD</a:t>
            </a:r>
          </a:p>
          <a:p>
            <a:r>
              <a:rPr lang="en-US" sz="4400" b="1" dirty="0"/>
              <a:t>DLSR</a:t>
            </a:r>
          </a:p>
          <a:p>
            <a:r>
              <a:rPr lang="en-US" sz="4400" b="1" dirty="0"/>
              <a:t>cMOS</a:t>
            </a:r>
          </a:p>
          <a:p>
            <a:endParaRPr lang="en-US" sz="3200" b="1" dirty="0"/>
          </a:p>
          <a:p>
            <a:endParaRPr lang="en-US" dirty="0"/>
          </a:p>
        </p:txBody>
      </p:sp>
    </p:spTree>
    <p:extLst>
      <p:ext uri="{BB962C8B-B14F-4D97-AF65-F5344CB8AC3E}">
        <p14:creationId xmlns:p14="http://schemas.microsoft.com/office/powerpoint/2010/main" val="18463714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87D6B6-1288-475E-BEE6-4883DC2A626A}"/>
              </a:ext>
            </a:extLst>
          </p:cNvPr>
          <p:cNvSpPr>
            <a:spLocks noGrp="1"/>
          </p:cNvSpPr>
          <p:nvPr>
            <p:ph type="title"/>
          </p:nvPr>
        </p:nvSpPr>
        <p:spPr/>
        <p:txBody>
          <a:bodyPr>
            <a:normAutofit/>
          </a:bodyPr>
          <a:lstStyle/>
          <a:p>
            <a:r>
              <a:rPr lang="en-US" sz="3600" b="1" dirty="0"/>
              <a:t>Photoelectric Photometry (PEP)</a:t>
            </a:r>
            <a:br>
              <a:rPr lang="en-US" sz="3600" b="1" dirty="0"/>
            </a:br>
            <a:endParaRPr lang="en-US" sz="3600" dirty="0"/>
          </a:p>
        </p:txBody>
      </p:sp>
      <p:sp>
        <p:nvSpPr>
          <p:cNvPr id="3" name="TextBox 2">
            <a:extLst>
              <a:ext uri="{FF2B5EF4-FFF2-40B4-BE49-F238E27FC236}">
                <a16:creationId xmlns:a16="http://schemas.microsoft.com/office/drawing/2014/main" id="{ED403132-9BBB-4830-AFDF-7CA592EE79B8}"/>
              </a:ext>
            </a:extLst>
          </p:cNvPr>
          <p:cNvSpPr txBox="1"/>
          <p:nvPr/>
        </p:nvSpPr>
        <p:spPr>
          <a:xfrm>
            <a:off x="964279" y="1479664"/>
            <a:ext cx="9426632" cy="3046988"/>
          </a:xfrm>
          <a:prstGeom prst="rect">
            <a:avLst/>
          </a:prstGeom>
          <a:noFill/>
        </p:spPr>
        <p:txBody>
          <a:bodyPr wrap="square" rtlCol="0">
            <a:spAutoFit/>
          </a:bodyPr>
          <a:lstStyle/>
          <a:p>
            <a:r>
              <a:rPr lang="en-US" sz="2400" dirty="0"/>
              <a:t>“…a time-consuming and meticulous process involving multiple measurements of the variable star, a comparison star, a check star, and the sky background for every single data point submitted, as well as a preliminary calibration process to determine how to transform the observer's data. This may seem like a lot of work for a single data point, but calibrated photoelectric photometry provides very precise, accurate data for many small amplitude variables, and is greatly valued by astrophysicists.” (AAVSO PEP Program)</a:t>
            </a:r>
          </a:p>
        </p:txBody>
      </p:sp>
      <p:pic>
        <p:nvPicPr>
          <p:cNvPr id="5122" name="Picture 2">
            <a:extLst>
              <a:ext uri="{FF2B5EF4-FFF2-40B4-BE49-F238E27FC236}">
                <a16:creationId xmlns:a16="http://schemas.microsoft.com/office/drawing/2014/main" id="{3AC9B370-4155-4403-BA8A-F2C391531DC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14881" y="4225925"/>
            <a:ext cx="1771650" cy="226695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8FC71612-CD6A-4C60-ACF9-821947A52179}"/>
              </a:ext>
            </a:extLst>
          </p:cNvPr>
          <p:cNvSpPr txBox="1"/>
          <p:nvPr/>
        </p:nvSpPr>
        <p:spPr>
          <a:xfrm>
            <a:off x="2377440" y="5253644"/>
            <a:ext cx="4226926" cy="1200329"/>
          </a:xfrm>
          <a:prstGeom prst="rect">
            <a:avLst/>
          </a:prstGeom>
          <a:noFill/>
        </p:spPr>
        <p:txBody>
          <a:bodyPr wrap="none" rtlCol="0">
            <a:spAutoFit/>
          </a:bodyPr>
          <a:lstStyle/>
          <a:p>
            <a:r>
              <a:rPr lang="en-US" dirty="0"/>
              <a:t>Stick this in a 6”-8” telescope, eq or alt-az,</a:t>
            </a:r>
          </a:p>
          <a:p>
            <a:r>
              <a:rPr lang="en-US" dirty="0"/>
              <a:t>and you are off to the races – no dark skies</a:t>
            </a:r>
          </a:p>
          <a:p>
            <a:r>
              <a:rPr lang="en-US" dirty="0"/>
              <a:t>required! Most targets are brighter than</a:t>
            </a:r>
          </a:p>
          <a:p>
            <a:r>
              <a:rPr lang="en-US" dirty="0"/>
              <a:t>7</a:t>
            </a:r>
            <a:r>
              <a:rPr lang="en-US" baseline="30000" dirty="0"/>
              <a:t>th</a:t>
            </a:r>
            <a:r>
              <a:rPr lang="en-US" dirty="0"/>
              <a:t> magnitude (V).</a:t>
            </a:r>
          </a:p>
        </p:txBody>
      </p:sp>
      <p:sp>
        <p:nvSpPr>
          <p:cNvPr id="8" name="Arrow: Right 7">
            <a:extLst>
              <a:ext uri="{FF2B5EF4-FFF2-40B4-BE49-F238E27FC236}">
                <a16:creationId xmlns:a16="http://schemas.microsoft.com/office/drawing/2014/main" id="{41EAF8B1-60B0-48F1-B16F-030302D7F45F}"/>
              </a:ext>
            </a:extLst>
          </p:cNvPr>
          <p:cNvSpPr/>
          <p:nvPr/>
        </p:nvSpPr>
        <p:spPr>
          <a:xfrm>
            <a:off x="6669248" y="5558127"/>
            <a:ext cx="1375794" cy="45719"/>
          </a:xfrm>
          <a:prstGeom prst="rightArrow">
            <a:avLst/>
          </a:prstGeom>
          <a:ln w="76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2635199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849CB-0B80-482A-891A-5C27C050FF7D}"/>
              </a:ext>
            </a:extLst>
          </p:cNvPr>
          <p:cNvSpPr>
            <a:spLocks noGrp="1"/>
          </p:cNvSpPr>
          <p:nvPr>
            <p:ph type="title"/>
          </p:nvPr>
        </p:nvSpPr>
        <p:spPr/>
        <p:txBody>
          <a:bodyPr>
            <a:normAutofit/>
          </a:bodyPr>
          <a:lstStyle/>
          <a:p>
            <a:r>
              <a:rPr lang="en-US" sz="2800" dirty="0"/>
              <a:t>CCD Photometry</a:t>
            </a:r>
          </a:p>
        </p:txBody>
      </p:sp>
      <p:sp>
        <p:nvSpPr>
          <p:cNvPr id="4" name="Content Placeholder 3">
            <a:extLst>
              <a:ext uri="{FF2B5EF4-FFF2-40B4-BE49-F238E27FC236}">
                <a16:creationId xmlns:a16="http://schemas.microsoft.com/office/drawing/2014/main" id="{07C4324B-A36A-4C80-877A-F9AD53F05A02}"/>
              </a:ext>
            </a:extLst>
          </p:cNvPr>
          <p:cNvSpPr>
            <a:spLocks noGrp="1"/>
          </p:cNvSpPr>
          <p:nvPr>
            <p:ph idx="1"/>
          </p:nvPr>
        </p:nvSpPr>
        <p:spPr>
          <a:xfrm>
            <a:off x="838200" y="1825625"/>
            <a:ext cx="5627914" cy="4351338"/>
          </a:xfrm>
        </p:spPr>
        <p:txBody>
          <a:bodyPr/>
          <a:lstStyle/>
          <a:p>
            <a:r>
              <a:rPr lang="en-US" dirty="0"/>
              <a:t>  Origin:1969 AT&amp;T Bell Labs by Willard Boyle and George E. Smith.</a:t>
            </a:r>
          </a:p>
          <a:p>
            <a:r>
              <a:rPr lang="en-US" dirty="0"/>
              <a:t>Name: Charge 'Bubble' Devices</a:t>
            </a:r>
          </a:p>
          <a:p>
            <a:r>
              <a:rPr lang="en-US" dirty="0"/>
              <a:t>Advantages: High quantum efficiency, no reciprocity failure (!)</a:t>
            </a:r>
          </a:p>
          <a:p>
            <a:r>
              <a:rPr lang="en-US" dirty="0"/>
              <a:t>1975:  Steven Sasson, Kodak, invented the first digital still camera using a Fairchild 100 x 100 CCD.</a:t>
            </a:r>
          </a:p>
          <a:p>
            <a:r>
              <a:rPr lang="en-US" dirty="0"/>
              <a:t>The rest is history</a:t>
            </a:r>
          </a:p>
        </p:txBody>
      </p:sp>
      <p:pic>
        <p:nvPicPr>
          <p:cNvPr id="1026" name="Picture 2">
            <a:extLst>
              <a:ext uri="{FF2B5EF4-FFF2-40B4-BE49-F238E27FC236}">
                <a16:creationId xmlns:a16="http://schemas.microsoft.com/office/drawing/2014/main" id="{1F45AEBA-590A-47FB-B84E-B2A12670463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48616" y="1983451"/>
            <a:ext cx="2095500" cy="160972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29EC5228-9B63-4986-BB8C-9EF55F4CE2C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53366" y="500063"/>
            <a:ext cx="2286000" cy="119062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38291DE0-3D5F-48AD-9668-979DF23BF7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75501" y="3885939"/>
            <a:ext cx="2641730" cy="26417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509264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6A8E00-DD69-4711-8EA6-6BA63B859BF0}"/>
              </a:ext>
            </a:extLst>
          </p:cNvPr>
          <p:cNvSpPr>
            <a:spLocks noGrp="1"/>
          </p:cNvSpPr>
          <p:nvPr>
            <p:ph type="title"/>
          </p:nvPr>
        </p:nvSpPr>
        <p:spPr/>
        <p:txBody>
          <a:bodyPr>
            <a:normAutofit/>
          </a:bodyPr>
          <a:lstStyle/>
          <a:p>
            <a:r>
              <a:rPr lang="en-US" sz="3600" dirty="0"/>
              <a:t>CCD Cameras for Citizen Scientists</a:t>
            </a:r>
          </a:p>
        </p:txBody>
      </p:sp>
      <p:sp>
        <p:nvSpPr>
          <p:cNvPr id="3" name="Content Placeholder 2">
            <a:extLst>
              <a:ext uri="{FF2B5EF4-FFF2-40B4-BE49-F238E27FC236}">
                <a16:creationId xmlns:a16="http://schemas.microsoft.com/office/drawing/2014/main" id="{7F782539-D162-4519-B1BE-00F4D9628CAC}"/>
              </a:ext>
            </a:extLst>
          </p:cNvPr>
          <p:cNvSpPr>
            <a:spLocks noGrp="1"/>
          </p:cNvSpPr>
          <p:nvPr>
            <p:ph idx="1"/>
          </p:nvPr>
        </p:nvSpPr>
        <p:spPr/>
        <p:txBody>
          <a:bodyPr/>
          <a:lstStyle/>
          <a:p>
            <a:r>
              <a:rPr lang="en-US" dirty="0"/>
              <a:t>Just about any CCD camera will do, even “beginner models” so long a they are mono and regulated cooling.</a:t>
            </a:r>
          </a:p>
          <a:p>
            <a:r>
              <a:rPr lang="en-US" dirty="0"/>
              <a:t>NABG is best (well depth 100K) but ABG is just fine if you keep within the linear range of the camera.</a:t>
            </a:r>
          </a:p>
          <a:p>
            <a:r>
              <a:rPr lang="en-US" dirty="0"/>
              <a:t>A good match between pixel size and OTA parameters is recommended. (Undersampling is not OK.)</a:t>
            </a:r>
          </a:p>
          <a:p>
            <a:r>
              <a:rPr lang="en-US" dirty="0"/>
              <a:t>Mount quality is important, but not terribly, critical as integrations are on the order of 2-3 minutes.</a:t>
            </a:r>
          </a:p>
          <a:p>
            <a:r>
              <a:rPr lang="en-US" dirty="0"/>
              <a:t>OTA size varies between 50mm and 5m, so small scopes are fine.</a:t>
            </a:r>
          </a:p>
          <a:p>
            <a:endParaRPr lang="en-US" dirty="0"/>
          </a:p>
        </p:txBody>
      </p:sp>
    </p:spTree>
    <p:extLst>
      <p:ext uri="{BB962C8B-B14F-4D97-AF65-F5344CB8AC3E}">
        <p14:creationId xmlns:p14="http://schemas.microsoft.com/office/powerpoint/2010/main" val="208335472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2C339B-3B59-454C-A68E-54606CC62C9F}"/>
              </a:ext>
            </a:extLst>
          </p:cNvPr>
          <p:cNvSpPr>
            <a:spLocks noGrp="1"/>
          </p:cNvSpPr>
          <p:nvPr>
            <p:ph type="title"/>
          </p:nvPr>
        </p:nvSpPr>
        <p:spPr/>
        <p:txBody>
          <a:bodyPr>
            <a:normAutofit/>
          </a:bodyPr>
          <a:lstStyle/>
          <a:p>
            <a:r>
              <a:rPr lang="en-US" sz="3600" dirty="0"/>
              <a:t>Processing CCD Images for Photometry</a:t>
            </a:r>
          </a:p>
        </p:txBody>
      </p:sp>
      <p:sp>
        <p:nvSpPr>
          <p:cNvPr id="3" name="Content Placeholder 2">
            <a:extLst>
              <a:ext uri="{FF2B5EF4-FFF2-40B4-BE49-F238E27FC236}">
                <a16:creationId xmlns:a16="http://schemas.microsoft.com/office/drawing/2014/main" id="{6E7CC99D-914E-4101-B9ED-FD4AF50698AB}"/>
              </a:ext>
            </a:extLst>
          </p:cNvPr>
          <p:cNvSpPr>
            <a:spLocks noGrp="1"/>
          </p:cNvSpPr>
          <p:nvPr>
            <p:ph idx="1"/>
          </p:nvPr>
        </p:nvSpPr>
        <p:spPr>
          <a:xfrm>
            <a:off x="838200" y="1825625"/>
            <a:ext cx="6169090" cy="4351338"/>
          </a:xfrm>
        </p:spPr>
        <p:txBody>
          <a:bodyPr/>
          <a:lstStyle/>
          <a:p>
            <a:r>
              <a:rPr lang="en-US" dirty="0"/>
              <a:t>Good calibration frames are essential. </a:t>
            </a:r>
          </a:p>
          <a:p>
            <a:r>
              <a:rPr lang="en-US" dirty="0"/>
              <a:t>Science images with good SNR (SNR &gt;100) are desired.</a:t>
            </a:r>
          </a:p>
          <a:p>
            <a:r>
              <a:rPr lang="en-US" dirty="0"/>
              <a:t>No non-linear processing is permitted.</a:t>
            </a:r>
          </a:p>
          <a:p>
            <a:r>
              <a:rPr lang="en-US" dirty="0"/>
              <a:t>Any variety of programs, from free (ex. AstroImage J) to commercial (ex. Sky X or Maxim) work just fine.</a:t>
            </a:r>
          </a:p>
          <a:p>
            <a:r>
              <a:rPr lang="en-US" dirty="0"/>
              <a:t>Surprisingly ugly images can yield good results.</a:t>
            </a:r>
          </a:p>
          <a:p>
            <a:endParaRPr lang="en-US" dirty="0"/>
          </a:p>
        </p:txBody>
      </p:sp>
      <p:pic>
        <p:nvPicPr>
          <p:cNvPr id="2050" name="Picture 2">
            <a:extLst>
              <a:ext uri="{FF2B5EF4-FFF2-40B4-BE49-F238E27FC236}">
                <a16:creationId xmlns:a16="http://schemas.microsoft.com/office/drawing/2014/main" id="{DB40D4F4-6A14-4E42-BEC3-F32EDE1130D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83430" y="1825625"/>
            <a:ext cx="2286000" cy="228600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600 Series">
            <a:extLst>
              <a:ext uri="{FF2B5EF4-FFF2-40B4-BE49-F238E27FC236}">
                <a16:creationId xmlns:a16="http://schemas.microsoft.com/office/drawing/2014/main" id="{A1F8CBC4-149D-4D2B-A261-3ECD74B8C70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83430" y="4206875"/>
            <a:ext cx="2286000" cy="2286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7592071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ground, outdoor&#10;&#10;Description automatically generated">
            <a:extLst>
              <a:ext uri="{FF2B5EF4-FFF2-40B4-BE49-F238E27FC236}">
                <a16:creationId xmlns:a16="http://schemas.microsoft.com/office/drawing/2014/main" id="{F8402A0A-E033-4B82-ACAA-91A75C9D6B2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01542" y="3097762"/>
            <a:ext cx="4788923" cy="3605371"/>
          </a:xfrm>
          <a:prstGeom prst="rect">
            <a:avLst/>
          </a:prstGeom>
        </p:spPr>
      </p:pic>
      <p:pic>
        <p:nvPicPr>
          <p:cNvPr id="6" name="Picture 5" descr="A picture containing ground, outdoor, grass, road&#10;&#10;Description automatically generated">
            <a:extLst>
              <a:ext uri="{FF2B5EF4-FFF2-40B4-BE49-F238E27FC236}">
                <a16:creationId xmlns:a16="http://schemas.microsoft.com/office/drawing/2014/main" id="{15D59DD8-7512-499E-A52B-A1F1C90837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6946" y="3097763"/>
            <a:ext cx="4788922" cy="3605370"/>
          </a:xfrm>
          <a:prstGeom prst="rect">
            <a:avLst/>
          </a:prstGeom>
        </p:spPr>
      </p:pic>
      <p:pic>
        <p:nvPicPr>
          <p:cNvPr id="10" name="Picture 9">
            <a:extLst>
              <a:ext uri="{FF2B5EF4-FFF2-40B4-BE49-F238E27FC236}">
                <a16:creationId xmlns:a16="http://schemas.microsoft.com/office/drawing/2014/main" id="{24944578-24E8-482F-B980-90BDAE74BD7F}"/>
              </a:ext>
            </a:extLst>
          </p:cNvPr>
          <p:cNvPicPr>
            <a:picLocks noChangeAspect="1"/>
          </p:cNvPicPr>
          <p:nvPr/>
        </p:nvPicPr>
        <p:blipFill rotWithShape="1">
          <a:blip r:embed="rId4">
            <a:extLst>
              <a:ext uri="{28A0092B-C50C-407E-A947-70E740481C1C}">
                <a14:useLocalDpi xmlns:a14="http://schemas.microsoft.com/office/drawing/2010/main" val="0"/>
              </a:ext>
            </a:extLst>
          </a:blip>
          <a:srcRect l="26894" t="29513" r="26840" b="29290"/>
          <a:stretch/>
        </p:blipFill>
        <p:spPr>
          <a:xfrm>
            <a:off x="626946" y="70888"/>
            <a:ext cx="4402254" cy="2951177"/>
          </a:xfrm>
          <a:prstGeom prst="rect">
            <a:avLst/>
          </a:prstGeom>
        </p:spPr>
      </p:pic>
      <p:sp>
        <p:nvSpPr>
          <p:cNvPr id="11" name="TextBox 10">
            <a:extLst>
              <a:ext uri="{FF2B5EF4-FFF2-40B4-BE49-F238E27FC236}">
                <a16:creationId xmlns:a16="http://schemas.microsoft.com/office/drawing/2014/main" id="{01B5B5C8-F8AE-4607-B24A-0DA8C4F5120C}"/>
              </a:ext>
            </a:extLst>
          </p:cNvPr>
          <p:cNvSpPr txBox="1"/>
          <p:nvPr/>
        </p:nvSpPr>
        <p:spPr>
          <a:xfrm>
            <a:off x="5822302" y="793102"/>
            <a:ext cx="6327373" cy="646331"/>
          </a:xfrm>
          <a:prstGeom prst="rect">
            <a:avLst/>
          </a:prstGeom>
          <a:noFill/>
        </p:spPr>
        <p:txBody>
          <a:bodyPr wrap="none" rtlCol="0">
            <a:spAutoFit/>
          </a:bodyPr>
          <a:lstStyle/>
          <a:p>
            <a:r>
              <a:rPr lang="en-US" sz="3600" dirty="0"/>
              <a:t>The Good, The Bad, and the Ugly</a:t>
            </a:r>
          </a:p>
        </p:txBody>
      </p:sp>
      <p:sp>
        <p:nvSpPr>
          <p:cNvPr id="14" name="Arrow: Down 13">
            <a:extLst>
              <a:ext uri="{FF2B5EF4-FFF2-40B4-BE49-F238E27FC236}">
                <a16:creationId xmlns:a16="http://schemas.microsoft.com/office/drawing/2014/main" id="{FCFE8A68-4AC4-423D-883B-250C581EED5F}"/>
              </a:ext>
            </a:extLst>
          </p:cNvPr>
          <p:cNvSpPr/>
          <p:nvPr/>
        </p:nvSpPr>
        <p:spPr>
          <a:xfrm rot="5400000">
            <a:off x="5361078" y="846830"/>
            <a:ext cx="242316" cy="68013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Arrow: Down 15">
            <a:extLst>
              <a:ext uri="{FF2B5EF4-FFF2-40B4-BE49-F238E27FC236}">
                <a16:creationId xmlns:a16="http://schemas.microsoft.com/office/drawing/2014/main" id="{12F2648B-E06B-4BE9-9FDF-64EFFD259125}"/>
              </a:ext>
            </a:extLst>
          </p:cNvPr>
          <p:cNvSpPr/>
          <p:nvPr/>
        </p:nvSpPr>
        <p:spPr>
          <a:xfrm rot="3161563">
            <a:off x="7069256" y="890878"/>
            <a:ext cx="303816" cy="259768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Arrow: Down 16">
            <a:extLst>
              <a:ext uri="{FF2B5EF4-FFF2-40B4-BE49-F238E27FC236}">
                <a16:creationId xmlns:a16="http://schemas.microsoft.com/office/drawing/2014/main" id="{6FB00472-0141-48D1-AB72-1040F4690BBA}"/>
              </a:ext>
            </a:extLst>
          </p:cNvPr>
          <p:cNvSpPr/>
          <p:nvPr/>
        </p:nvSpPr>
        <p:spPr>
          <a:xfrm>
            <a:off x="11241248" y="1546476"/>
            <a:ext cx="218113" cy="128900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03134430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E19300-B086-40F9-BE00-ED686064F161}"/>
              </a:ext>
            </a:extLst>
          </p:cNvPr>
          <p:cNvSpPr>
            <a:spLocks noGrp="1"/>
          </p:cNvSpPr>
          <p:nvPr>
            <p:ph type="title"/>
          </p:nvPr>
        </p:nvSpPr>
        <p:spPr>
          <a:xfrm>
            <a:off x="838200" y="365125"/>
            <a:ext cx="4816151" cy="1325563"/>
          </a:xfrm>
        </p:spPr>
        <p:txBody>
          <a:bodyPr>
            <a:normAutofit/>
          </a:bodyPr>
          <a:lstStyle/>
          <a:p>
            <a:r>
              <a:rPr lang="en-US" sz="3600" dirty="0"/>
              <a:t>Getting your data</a:t>
            </a:r>
          </a:p>
        </p:txBody>
      </p:sp>
      <p:sp>
        <p:nvSpPr>
          <p:cNvPr id="3" name="Content Placeholder 2">
            <a:extLst>
              <a:ext uri="{FF2B5EF4-FFF2-40B4-BE49-F238E27FC236}">
                <a16:creationId xmlns:a16="http://schemas.microsoft.com/office/drawing/2014/main" id="{39B9417E-C3A9-4771-AF59-FE78A6348767}"/>
              </a:ext>
            </a:extLst>
          </p:cNvPr>
          <p:cNvSpPr>
            <a:spLocks noGrp="1"/>
          </p:cNvSpPr>
          <p:nvPr>
            <p:ph idx="1"/>
          </p:nvPr>
        </p:nvSpPr>
        <p:spPr>
          <a:xfrm>
            <a:off x="838200" y="1825625"/>
            <a:ext cx="4346196" cy="4351338"/>
          </a:xfrm>
        </p:spPr>
        <p:txBody>
          <a:bodyPr>
            <a:normAutofit/>
          </a:bodyPr>
          <a:lstStyle/>
          <a:p>
            <a:r>
              <a:rPr lang="en-US" sz="2000" dirty="0"/>
              <a:t>Data reduction uses the principles of differential photometry.</a:t>
            </a:r>
          </a:p>
          <a:p>
            <a:r>
              <a:rPr lang="en-US" sz="2000" dirty="0"/>
              <a:t>AAVSO provides CCD charts marking target and comparison stars known not to vary.</a:t>
            </a:r>
          </a:p>
          <a:p>
            <a:r>
              <a:rPr lang="en-US" sz="2000" dirty="0"/>
              <a:t>AAVSO provides photometric data for each star to guide in selection.</a:t>
            </a:r>
          </a:p>
          <a:p>
            <a:r>
              <a:rPr lang="en-US" sz="2000" dirty="0"/>
              <a:t>You can use your preferred program to then measure the magnitude by comparing the difference between the comparison stars (shown in blue) and the variable and the check star. Errors are from the check star.</a:t>
            </a:r>
          </a:p>
        </p:txBody>
      </p:sp>
      <p:pic>
        <p:nvPicPr>
          <p:cNvPr id="4" name="Picture 3">
            <a:extLst>
              <a:ext uri="{FF2B5EF4-FFF2-40B4-BE49-F238E27FC236}">
                <a16:creationId xmlns:a16="http://schemas.microsoft.com/office/drawing/2014/main" id="{B3DDFFB8-5CAD-4FB4-A8DC-91FF414F072E}"/>
              </a:ext>
            </a:extLst>
          </p:cNvPr>
          <p:cNvPicPr>
            <a:picLocks noChangeAspect="1"/>
          </p:cNvPicPr>
          <p:nvPr/>
        </p:nvPicPr>
        <p:blipFill rotWithShape="1">
          <a:blip r:embed="rId2"/>
          <a:srcRect l="39232" t="17476" r="28309" b="5287"/>
          <a:stretch/>
        </p:blipFill>
        <p:spPr>
          <a:xfrm>
            <a:off x="7132412" y="617359"/>
            <a:ext cx="4306920" cy="5764780"/>
          </a:xfrm>
          <a:prstGeom prst="rect">
            <a:avLst/>
          </a:prstGeom>
        </p:spPr>
      </p:pic>
    </p:spTree>
    <p:extLst>
      <p:ext uri="{BB962C8B-B14F-4D97-AF65-F5344CB8AC3E}">
        <p14:creationId xmlns:p14="http://schemas.microsoft.com/office/powerpoint/2010/main" val="282116515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6A0CF8-7BCC-4981-8788-7DE5274AD7F8}"/>
              </a:ext>
            </a:extLst>
          </p:cNvPr>
          <p:cNvSpPr>
            <a:spLocks noGrp="1"/>
          </p:cNvSpPr>
          <p:nvPr>
            <p:ph type="title"/>
          </p:nvPr>
        </p:nvSpPr>
        <p:spPr>
          <a:xfrm>
            <a:off x="838200" y="365126"/>
            <a:ext cx="7484706" cy="766398"/>
          </a:xfrm>
        </p:spPr>
        <p:txBody>
          <a:bodyPr/>
          <a:lstStyle/>
          <a:p>
            <a:r>
              <a:rPr lang="en-US" dirty="0"/>
              <a:t> </a:t>
            </a:r>
          </a:p>
        </p:txBody>
      </p:sp>
      <p:pic>
        <p:nvPicPr>
          <p:cNvPr id="4" name="Picture 3">
            <a:extLst>
              <a:ext uri="{FF2B5EF4-FFF2-40B4-BE49-F238E27FC236}">
                <a16:creationId xmlns:a16="http://schemas.microsoft.com/office/drawing/2014/main" id="{C0B98C62-F2B6-4940-9B81-9C3018832B62}"/>
              </a:ext>
            </a:extLst>
          </p:cNvPr>
          <p:cNvPicPr>
            <a:picLocks noChangeAspect="1"/>
          </p:cNvPicPr>
          <p:nvPr/>
        </p:nvPicPr>
        <p:blipFill rotWithShape="1">
          <a:blip r:embed="rId2"/>
          <a:srcRect l="31424" t="9930" r="14841" b="5287"/>
          <a:stretch/>
        </p:blipFill>
        <p:spPr>
          <a:xfrm>
            <a:off x="5927261" y="1166326"/>
            <a:ext cx="5832617" cy="5176601"/>
          </a:xfrm>
          <a:prstGeom prst="rect">
            <a:avLst/>
          </a:prstGeom>
        </p:spPr>
      </p:pic>
      <p:pic>
        <p:nvPicPr>
          <p:cNvPr id="5" name="Picture 4">
            <a:extLst>
              <a:ext uri="{FF2B5EF4-FFF2-40B4-BE49-F238E27FC236}">
                <a16:creationId xmlns:a16="http://schemas.microsoft.com/office/drawing/2014/main" id="{61DBBAF8-634E-46D9-99EA-0E4A34B1BBFF}"/>
              </a:ext>
            </a:extLst>
          </p:cNvPr>
          <p:cNvPicPr>
            <a:picLocks noChangeAspect="1"/>
          </p:cNvPicPr>
          <p:nvPr/>
        </p:nvPicPr>
        <p:blipFill rotWithShape="1">
          <a:blip r:embed="rId3"/>
          <a:srcRect l="16614" t="11983" r="66772" b="68525"/>
          <a:stretch/>
        </p:blipFill>
        <p:spPr>
          <a:xfrm>
            <a:off x="960880" y="2427731"/>
            <a:ext cx="3535697" cy="2333248"/>
          </a:xfrm>
          <a:prstGeom prst="rect">
            <a:avLst/>
          </a:prstGeom>
        </p:spPr>
      </p:pic>
      <p:sp>
        <p:nvSpPr>
          <p:cNvPr id="6" name="TextBox 5">
            <a:extLst>
              <a:ext uri="{FF2B5EF4-FFF2-40B4-BE49-F238E27FC236}">
                <a16:creationId xmlns:a16="http://schemas.microsoft.com/office/drawing/2014/main" id="{93D48A34-0D0D-4AB7-97E3-941CA57DDFEA}"/>
              </a:ext>
            </a:extLst>
          </p:cNvPr>
          <p:cNvSpPr txBox="1"/>
          <p:nvPr/>
        </p:nvSpPr>
        <p:spPr>
          <a:xfrm>
            <a:off x="1118486" y="485192"/>
            <a:ext cx="6171498" cy="646331"/>
          </a:xfrm>
          <a:prstGeom prst="rect">
            <a:avLst/>
          </a:prstGeom>
          <a:noFill/>
        </p:spPr>
        <p:txBody>
          <a:bodyPr wrap="none" rtlCol="0">
            <a:spAutoFit/>
          </a:bodyPr>
          <a:lstStyle/>
          <a:p>
            <a:r>
              <a:rPr lang="en-US" sz="3600" dirty="0"/>
              <a:t>Example: The AAVSO VPhot tool</a:t>
            </a:r>
          </a:p>
        </p:txBody>
      </p:sp>
    </p:spTree>
    <p:extLst>
      <p:ext uri="{BB962C8B-B14F-4D97-AF65-F5344CB8AC3E}">
        <p14:creationId xmlns:p14="http://schemas.microsoft.com/office/powerpoint/2010/main" val="68303492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34CEC1-45C5-46DE-9945-4EEABFCA1C00}"/>
              </a:ext>
            </a:extLst>
          </p:cNvPr>
          <p:cNvSpPr>
            <a:spLocks noGrp="1"/>
          </p:cNvSpPr>
          <p:nvPr>
            <p:ph type="title"/>
          </p:nvPr>
        </p:nvSpPr>
        <p:spPr>
          <a:xfrm>
            <a:off x="734028" y="555462"/>
            <a:ext cx="3606478" cy="2821329"/>
          </a:xfrm>
        </p:spPr>
        <p:txBody>
          <a:bodyPr>
            <a:normAutofit/>
          </a:bodyPr>
          <a:lstStyle/>
          <a:p>
            <a:r>
              <a:rPr lang="en-US" sz="3200" dirty="0">
                <a:latin typeface="Arial" panose="020B0604020202020204" pitchFamily="34" charset="0"/>
                <a:cs typeface="Arial" panose="020B0604020202020204" pitchFamily="34" charset="0"/>
              </a:rPr>
              <a:t>Just select your comparison stars and check star, hit the button and get your results.</a:t>
            </a:r>
          </a:p>
        </p:txBody>
      </p:sp>
      <p:pic>
        <p:nvPicPr>
          <p:cNvPr id="4" name="Picture 3">
            <a:extLst>
              <a:ext uri="{FF2B5EF4-FFF2-40B4-BE49-F238E27FC236}">
                <a16:creationId xmlns:a16="http://schemas.microsoft.com/office/drawing/2014/main" id="{F376CC13-DA2D-469D-801B-BBBDD58898E8}"/>
              </a:ext>
            </a:extLst>
          </p:cNvPr>
          <p:cNvPicPr>
            <a:picLocks noChangeAspect="1"/>
          </p:cNvPicPr>
          <p:nvPr/>
        </p:nvPicPr>
        <p:blipFill rotWithShape="1">
          <a:blip r:embed="rId2"/>
          <a:srcRect l="35506" t="9789" r="22627" b="15443"/>
          <a:stretch/>
        </p:blipFill>
        <p:spPr>
          <a:xfrm>
            <a:off x="5008728" y="260708"/>
            <a:ext cx="6612256" cy="6642242"/>
          </a:xfrm>
          <a:prstGeom prst="rect">
            <a:avLst/>
          </a:prstGeom>
        </p:spPr>
      </p:pic>
    </p:spTree>
    <p:extLst>
      <p:ext uri="{BB962C8B-B14F-4D97-AF65-F5344CB8AC3E}">
        <p14:creationId xmlns:p14="http://schemas.microsoft.com/office/powerpoint/2010/main" val="165704317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D91C0D-F878-478E-A3E9-7BAE32C4F18F}"/>
              </a:ext>
            </a:extLst>
          </p:cNvPr>
          <p:cNvSpPr>
            <a:spLocks noGrp="1"/>
          </p:cNvSpPr>
          <p:nvPr>
            <p:ph type="title"/>
          </p:nvPr>
        </p:nvSpPr>
        <p:spPr>
          <a:xfrm>
            <a:off x="838200" y="365125"/>
            <a:ext cx="2969871" cy="5642136"/>
          </a:xfrm>
        </p:spPr>
        <p:txBody>
          <a:bodyPr>
            <a:normAutofit/>
          </a:bodyPr>
          <a:lstStyle/>
          <a:p>
            <a:r>
              <a:rPr lang="en-US" sz="3200" dirty="0">
                <a:latin typeface="Arial" panose="020B0604020202020204" pitchFamily="34" charset="0"/>
                <a:cs typeface="Arial" panose="020B0604020202020204" pitchFamily="34" charset="0"/>
              </a:rPr>
              <a:t>Or do a time series analysis on the entire eclipse</a:t>
            </a:r>
          </a:p>
        </p:txBody>
      </p:sp>
      <p:pic>
        <p:nvPicPr>
          <p:cNvPr id="3" name="Picture 2">
            <a:extLst>
              <a:ext uri="{FF2B5EF4-FFF2-40B4-BE49-F238E27FC236}">
                <a16:creationId xmlns:a16="http://schemas.microsoft.com/office/drawing/2014/main" id="{49A4EF6F-DE84-43C8-9FE0-9C564B3E6DF9}"/>
              </a:ext>
            </a:extLst>
          </p:cNvPr>
          <p:cNvPicPr>
            <a:picLocks noChangeAspect="1"/>
          </p:cNvPicPr>
          <p:nvPr/>
        </p:nvPicPr>
        <p:blipFill rotWithShape="1">
          <a:blip r:embed="rId2"/>
          <a:srcRect l="40063" t="8438" r="28323" b="5486"/>
          <a:stretch/>
        </p:blipFill>
        <p:spPr>
          <a:xfrm>
            <a:off x="6095999" y="104172"/>
            <a:ext cx="4286491" cy="6564896"/>
          </a:xfrm>
          <a:prstGeom prst="rect">
            <a:avLst/>
          </a:prstGeom>
        </p:spPr>
      </p:pic>
    </p:spTree>
    <p:extLst>
      <p:ext uri="{BB962C8B-B14F-4D97-AF65-F5344CB8AC3E}">
        <p14:creationId xmlns:p14="http://schemas.microsoft.com/office/powerpoint/2010/main" val="6429462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3CBB1B-85EB-47F2-8A5B-9D3B53A707FA}"/>
              </a:ext>
            </a:extLst>
          </p:cNvPr>
          <p:cNvSpPr>
            <a:spLocks noGrp="1"/>
          </p:cNvSpPr>
          <p:nvPr>
            <p:ph type="title"/>
          </p:nvPr>
        </p:nvSpPr>
        <p:spPr/>
        <p:txBody>
          <a:bodyPr/>
          <a:lstStyle/>
          <a:p>
            <a:r>
              <a:rPr lang="en-US" dirty="0"/>
              <a:t>What is the AAVSO?</a:t>
            </a:r>
          </a:p>
        </p:txBody>
      </p:sp>
      <p:sp>
        <p:nvSpPr>
          <p:cNvPr id="3" name="Content Placeholder 2">
            <a:extLst>
              <a:ext uri="{FF2B5EF4-FFF2-40B4-BE49-F238E27FC236}">
                <a16:creationId xmlns:a16="http://schemas.microsoft.com/office/drawing/2014/main" id="{8688C1DA-ED2B-41EC-B04B-A0DF28550A81}"/>
              </a:ext>
            </a:extLst>
          </p:cNvPr>
          <p:cNvSpPr>
            <a:spLocks noGrp="1"/>
          </p:cNvSpPr>
          <p:nvPr>
            <p:ph idx="1"/>
          </p:nvPr>
        </p:nvSpPr>
        <p:spPr/>
        <p:txBody>
          <a:bodyPr/>
          <a:lstStyle/>
          <a:p>
            <a:r>
              <a:rPr lang="en-US" dirty="0">
                <a:latin typeface="Arial" panose="020B0604020202020204" pitchFamily="34" charset="0"/>
                <a:cs typeface="Arial" panose="020B0604020202020204" pitchFamily="34" charset="0"/>
              </a:rPr>
              <a:t>American Association of Variable Star Observers </a:t>
            </a:r>
          </a:p>
          <a:p>
            <a:r>
              <a:rPr lang="en-US" dirty="0">
                <a:latin typeface="Arial" panose="020B0604020202020204" pitchFamily="34" charset="0"/>
                <a:cs typeface="Arial" panose="020B0604020202020204" pitchFamily="34" charset="0"/>
              </a:rPr>
              <a:t>Incorporated in 1918</a:t>
            </a:r>
          </a:p>
          <a:p>
            <a:r>
              <a:rPr lang="en-US" dirty="0">
                <a:latin typeface="Arial" panose="020B0604020202020204" pitchFamily="34" charset="0"/>
                <a:cs typeface="Arial" panose="020B0604020202020204" pitchFamily="34" charset="0"/>
              </a:rPr>
              <a:t>2,000 professional and amateur observers</a:t>
            </a:r>
          </a:p>
          <a:p>
            <a:r>
              <a:rPr lang="en-US" dirty="0">
                <a:latin typeface="Arial" panose="020B0604020202020204" pitchFamily="34" charset="0"/>
                <a:cs typeface="Arial" panose="020B0604020202020204" pitchFamily="34" charset="0"/>
              </a:rPr>
              <a:t>over 20 million variable star estimates dating back over 100 years</a:t>
            </a:r>
          </a:p>
          <a:p>
            <a:r>
              <a:rPr lang="en-US" dirty="0">
                <a:latin typeface="Arial" panose="020B0604020202020204" pitchFamily="34" charset="0"/>
                <a:cs typeface="Arial" panose="020B0604020202020204" pitchFamily="34" charset="0"/>
              </a:rPr>
              <a:t>About 1,000,000 observations added each year</a:t>
            </a:r>
          </a:p>
          <a:p>
            <a:r>
              <a:rPr lang="en-US" dirty="0">
                <a:latin typeface="Arial" panose="020B0604020202020204" pitchFamily="34" charset="0"/>
                <a:cs typeface="Arial" panose="020B0604020202020204" pitchFamily="34" charset="0"/>
              </a:rPr>
              <a:t>Data used by both professional and amateur (unpaid professionals) scientists with a dense series of peer-reviewed publications.</a:t>
            </a:r>
          </a:p>
          <a:p>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9728654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ECA945-9480-47C2-94C3-CC3AE67E78B3}"/>
              </a:ext>
            </a:extLst>
          </p:cNvPr>
          <p:cNvSpPr>
            <a:spLocks noGrp="1"/>
          </p:cNvSpPr>
          <p:nvPr>
            <p:ph type="title"/>
          </p:nvPr>
        </p:nvSpPr>
        <p:spPr>
          <a:xfrm>
            <a:off x="838200" y="365125"/>
            <a:ext cx="4900127" cy="1325563"/>
          </a:xfrm>
        </p:spPr>
        <p:txBody>
          <a:bodyPr>
            <a:normAutofit/>
          </a:bodyPr>
          <a:lstStyle/>
          <a:p>
            <a:r>
              <a:rPr lang="en-US" sz="3600" dirty="0"/>
              <a:t>DSLR Photometry</a:t>
            </a:r>
          </a:p>
        </p:txBody>
      </p:sp>
      <p:sp>
        <p:nvSpPr>
          <p:cNvPr id="3" name="Content Placeholder 2">
            <a:extLst>
              <a:ext uri="{FF2B5EF4-FFF2-40B4-BE49-F238E27FC236}">
                <a16:creationId xmlns:a16="http://schemas.microsoft.com/office/drawing/2014/main" id="{D8D1FE39-AF6D-430A-9B17-D9FD2CDE196C}"/>
              </a:ext>
            </a:extLst>
          </p:cNvPr>
          <p:cNvSpPr>
            <a:spLocks noGrp="1"/>
          </p:cNvSpPr>
          <p:nvPr>
            <p:ph idx="1"/>
          </p:nvPr>
        </p:nvSpPr>
        <p:spPr>
          <a:xfrm>
            <a:off x="838200" y="1825625"/>
            <a:ext cx="10825065" cy="357738"/>
          </a:xfrm>
        </p:spPr>
        <p:txBody>
          <a:bodyPr>
            <a:normAutofit fontScale="25000" lnSpcReduction="20000"/>
          </a:bodyPr>
          <a:lstStyle/>
          <a:p>
            <a:r>
              <a:rPr lang="en-US" sz="8000" dirty="0"/>
              <a:t>Most DSLRs are essentially CMOS-sensor color cameras capturing color with a BGR matrix.</a:t>
            </a:r>
          </a:p>
          <a:p>
            <a:r>
              <a:rPr lang="en-US" sz="8000" dirty="0"/>
              <a:t>As it turns out, the green channel is very close to the Johnson V photometric band.</a:t>
            </a:r>
          </a:p>
          <a:p>
            <a:endParaRPr lang="en-US" dirty="0"/>
          </a:p>
        </p:txBody>
      </p:sp>
      <p:pic>
        <p:nvPicPr>
          <p:cNvPr id="4" name="Picture 3">
            <a:extLst>
              <a:ext uri="{FF2B5EF4-FFF2-40B4-BE49-F238E27FC236}">
                <a16:creationId xmlns:a16="http://schemas.microsoft.com/office/drawing/2014/main" id="{57BAE3D4-6D8B-485F-9904-29C5DEA6F442}"/>
              </a:ext>
            </a:extLst>
          </p:cNvPr>
          <p:cNvPicPr>
            <a:picLocks noChangeAspect="1"/>
          </p:cNvPicPr>
          <p:nvPr/>
        </p:nvPicPr>
        <p:blipFill rotWithShape="1">
          <a:blip r:embed="rId2"/>
          <a:srcRect l="29477" t="17890" r="11173" b="24353"/>
          <a:stretch/>
        </p:blipFill>
        <p:spPr>
          <a:xfrm>
            <a:off x="1071466" y="2584678"/>
            <a:ext cx="6988628" cy="3825551"/>
          </a:xfrm>
          <a:prstGeom prst="rect">
            <a:avLst/>
          </a:prstGeom>
        </p:spPr>
      </p:pic>
      <p:sp>
        <p:nvSpPr>
          <p:cNvPr id="5" name="TextBox 4">
            <a:extLst>
              <a:ext uri="{FF2B5EF4-FFF2-40B4-BE49-F238E27FC236}">
                <a16:creationId xmlns:a16="http://schemas.microsoft.com/office/drawing/2014/main" id="{0C389CF3-DBD6-4E8C-9266-22635375CA3B}"/>
              </a:ext>
            </a:extLst>
          </p:cNvPr>
          <p:cNvSpPr txBox="1"/>
          <p:nvPr/>
        </p:nvSpPr>
        <p:spPr>
          <a:xfrm>
            <a:off x="8901404" y="3079102"/>
            <a:ext cx="2761861" cy="1477328"/>
          </a:xfrm>
          <a:prstGeom prst="rect">
            <a:avLst/>
          </a:prstGeom>
          <a:noFill/>
        </p:spPr>
        <p:txBody>
          <a:bodyPr wrap="square" rtlCol="0">
            <a:spAutoFit/>
          </a:bodyPr>
          <a:lstStyle/>
          <a:p>
            <a:r>
              <a:rPr lang="en-US" dirty="0"/>
              <a:t>AAVSO has a special program and manual for those wishing to try their hand at photometry with a DSLR camera. </a:t>
            </a:r>
          </a:p>
        </p:txBody>
      </p:sp>
    </p:spTree>
    <p:extLst>
      <p:ext uri="{BB962C8B-B14F-4D97-AF65-F5344CB8AC3E}">
        <p14:creationId xmlns:p14="http://schemas.microsoft.com/office/powerpoint/2010/main" val="158484272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E81981-3530-40A7-AA69-827196B4016B}"/>
              </a:ext>
            </a:extLst>
          </p:cNvPr>
          <p:cNvSpPr>
            <a:spLocks noGrp="1"/>
          </p:cNvSpPr>
          <p:nvPr>
            <p:ph type="title"/>
          </p:nvPr>
        </p:nvSpPr>
        <p:spPr>
          <a:xfrm>
            <a:off x="838200" y="365125"/>
            <a:ext cx="4332316" cy="848533"/>
          </a:xfrm>
        </p:spPr>
        <p:txBody>
          <a:bodyPr>
            <a:normAutofit/>
          </a:bodyPr>
          <a:lstStyle/>
          <a:p>
            <a:r>
              <a:rPr lang="en-US" sz="3200" dirty="0"/>
              <a:t>cMOS Cameras</a:t>
            </a:r>
          </a:p>
        </p:txBody>
      </p:sp>
      <p:sp>
        <p:nvSpPr>
          <p:cNvPr id="3" name="Content Placeholder 2">
            <a:extLst>
              <a:ext uri="{FF2B5EF4-FFF2-40B4-BE49-F238E27FC236}">
                <a16:creationId xmlns:a16="http://schemas.microsoft.com/office/drawing/2014/main" id="{11FC7B6C-0234-4BA2-AE21-33620E61204D}"/>
              </a:ext>
            </a:extLst>
          </p:cNvPr>
          <p:cNvSpPr>
            <a:spLocks noGrp="1"/>
          </p:cNvSpPr>
          <p:nvPr>
            <p:ph idx="1"/>
          </p:nvPr>
        </p:nvSpPr>
        <p:spPr/>
        <p:txBody>
          <a:bodyPr/>
          <a:lstStyle/>
          <a:p>
            <a:r>
              <a:rPr lang="en-US" dirty="0"/>
              <a:t>Costs range from $20,000 to a few hundred dollars.</a:t>
            </a:r>
          </a:p>
          <a:p>
            <a:r>
              <a:rPr lang="en-US" dirty="0"/>
              <a:t>Many based on DLSR and phone camera chips.</a:t>
            </a:r>
          </a:p>
          <a:p>
            <a:r>
              <a:rPr lang="en-US" dirty="0"/>
              <a:t>Usually 12-bit or 14-bit sensors, limiting well depth.</a:t>
            </a:r>
          </a:p>
          <a:p>
            <a:r>
              <a:rPr lang="en-US" dirty="0"/>
              <a:t>Mono cMOS can be fitted with photometric filters.</a:t>
            </a:r>
          </a:p>
          <a:p>
            <a:r>
              <a:rPr lang="en-US" dirty="0"/>
              <a:t>Small pixel size and lack of on-camera binning.</a:t>
            </a:r>
          </a:p>
          <a:p>
            <a:r>
              <a:rPr lang="en-US" dirty="0"/>
              <a:t>Gain adjustable at sacrifice to well-depth</a:t>
            </a:r>
          </a:p>
          <a:p>
            <a:r>
              <a:rPr lang="en-US" dirty="0"/>
              <a:t>No doubt these will be of increasing interest to photometrists.</a:t>
            </a:r>
          </a:p>
          <a:p>
            <a:r>
              <a:rPr lang="en-US" dirty="0"/>
              <a:t>At present, no AAVSO program specifically for cMOS mono cameras.</a:t>
            </a:r>
          </a:p>
          <a:p>
            <a:endParaRPr lang="en-US" dirty="0"/>
          </a:p>
        </p:txBody>
      </p:sp>
      <p:pic>
        <p:nvPicPr>
          <p:cNvPr id="1026" name="Picture 2" descr="FLI Kepler KL400 CMOS Back Illuminated Camera">
            <a:extLst>
              <a:ext uri="{FF2B5EF4-FFF2-40B4-BE49-F238E27FC236}">
                <a16:creationId xmlns:a16="http://schemas.microsoft.com/office/drawing/2014/main" id="{3FAF5356-4AF4-4F50-923A-2236D5B1E58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59911" y="226643"/>
            <a:ext cx="2749313" cy="27493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847055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582029-78B2-4EB8-8ED8-6CACDB03211B}"/>
              </a:ext>
            </a:extLst>
          </p:cNvPr>
          <p:cNvSpPr>
            <a:spLocks noGrp="1"/>
          </p:cNvSpPr>
          <p:nvPr>
            <p:ph type="title"/>
          </p:nvPr>
        </p:nvSpPr>
        <p:spPr/>
        <p:txBody>
          <a:bodyPr/>
          <a:lstStyle/>
          <a:p>
            <a:pPr algn="ctr"/>
            <a:r>
              <a:rPr lang="en-US" dirty="0"/>
              <a:t>Don’t know how to do this stuff?</a:t>
            </a:r>
          </a:p>
        </p:txBody>
      </p:sp>
      <p:sp>
        <p:nvSpPr>
          <p:cNvPr id="3" name="Content Placeholder 2">
            <a:extLst>
              <a:ext uri="{FF2B5EF4-FFF2-40B4-BE49-F238E27FC236}">
                <a16:creationId xmlns:a16="http://schemas.microsoft.com/office/drawing/2014/main" id="{5CE5E04C-50F9-4AFD-9C6E-F9F50FD3A510}"/>
              </a:ext>
            </a:extLst>
          </p:cNvPr>
          <p:cNvSpPr>
            <a:spLocks noGrp="1"/>
          </p:cNvSpPr>
          <p:nvPr>
            <p:ph idx="1"/>
          </p:nvPr>
        </p:nvSpPr>
        <p:spPr/>
        <p:txBody>
          <a:bodyPr>
            <a:normAutofit fontScale="92500"/>
          </a:bodyPr>
          <a:lstStyle/>
          <a:p>
            <a:r>
              <a:rPr lang="en-US" sz="3200" dirty="0">
                <a:latin typeface="Arial" panose="020B0604020202020204" pitchFamily="34" charset="0"/>
                <a:cs typeface="Arial" panose="020B0604020202020204" pitchFamily="34" charset="0"/>
              </a:rPr>
              <a:t>Astrophotographers: image processing for photometry is sooooo easy compared to astrophotography.</a:t>
            </a:r>
          </a:p>
          <a:p>
            <a:r>
              <a:rPr lang="en-US" sz="3200" dirty="0">
                <a:latin typeface="Arial" panose="020B0604020202020204" pitchFamily="34" charset="0"/>
                <a:cs typeface="Arial" panose="020B0604020202020204" pitchFamily="34" charset="0"/>
              </a:rPr>
              <a:t>This is mostly due to the fact that you cannot muck around with the science image once calibrated.</a:t>
            </a:r>
          </a:p>
          <a:p>
            <a:r>
              <a:rPr lang="en-US" sz="3200" dirty="0">
                <a:latin typeface="Arial" panose="020B0604020202020204" pitchFamily="34" charset="0"/>
                <a:cs typeface="Arial" panose="020B0604020202020204" pitchFamily="34" charset="0"/>
              </a:rPr>
              <a:t>AAVSO provides training for both experienced astrophotographers and beginners in their CHOICE program offerings.</a:t>
            </a:r>
          </a:p>
          <a:p>
            <a:r>
              <a:rPr lang="en-US" sz="3200" dirty="0">
                <a:latin typeface="Arial" panose="020B0604020202020204" pitchFamily="34" charset="0"/>
                <a:cs typeface="Arial" panose="020B0604020202020204" pitchFamily="34" charset="0"/>
              </a:rPr>
              <a:t>AAVSO provides training for visual observers.</a:t>
            </a:r>
          </a:p>
          <a:p>
            <a:r>
              <a:rPr lang="en-US" sz="3200" dirty="0">
                <a:latin typeface="Arial" panose="020B0604020202020204" pitchFamily="34" charset="0"/>
                <a:cs typeface="Arial" panose="020B0604020202020204" pitchFamily="34" charset="0"/>
              </a:rPr>
              <a:t>AAVSO provides software tools for many kinds of analysis.</a:t>
            </a:r>
          </a:p>
        </p:txBody>
      </p:sp>
    </p:spTree>
    <p:extLst>
      <p:ext uri="{BB962C8B-B14F-4D97-AF65-F5344CB8AC3E}">
        <p14:creationId xmlns:p14="http://schemas.microsoft.com/office/powerpoint/2010/main" val="89431695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018E9B-487B-4B42-B28F-341868A4A7C6}"/>
              </a:ext>
            </a:extLst>
          </p:cNvPr>
          <p:cNvSpPr>
            <a:spLocks noGrp="1"/>
          </p:cNvSpPr>
          <p:nvPr>
            <p:ph type="title"/>
          </p:nvPr>
        </p:nvSpPr>
        <p:spPr/>
        <p:txBody>
          <a:bodyPr/>
          <a:lstStyle/>
          <a:p>
            <a:pPr algn="ctr"/>
            <a:r>
              <a:rPr lang="en-US" b="1" dirty="0"/>
              <a:t>CHOICE Courses for the Astrophotographer</a:t>
            </a:r>
          </a:p>
        </p:txBody>
      </p:sp>
      <p:sp>
        <p:nvSpPr>
          <p:cNvPr id="3" name="Content Placeholder 2">
            <a:extLst>
              <a:ext uri="{FF2B5EF4-FFF2-40B4-BE49-F238E27FC236}">
                <a16:creationId xmlns:a16="http://schemas.microsoft.com/office/drawing/2014/main" id="{83A02822-2DB7-4608-BC51-8B2DE0DB0215}"/>
              </a:ext>
            </a:extLst>
          </p:cNvPr>
          <p:cNvSpPr>
            <a:spLocks noGrp="1"/>
          </p:cNvSpPr>
          <p:nvPr>
            <p:ph idx="1"/>
          </p:nvPr>
        </p:nvSpPr>
        <p:spPr>
          <a:xfrm>
            <a:off x="838200" y="2361062"/>
            <a:ext cx="10515600" cy="3971499"/>
          </a:xfrm>
        </p:spPr>
        <p:txBody>
          <a:bodyPr>
            <a:noAutofit/>
          </a:bodyPr>
          <a:lstStyle/>
          <a:p>
            <a:r>
              <a:rPr lang="en-US" dirty="0">
                <a:latin typeface="Arial" panose="020B0604020202020204" pitchFamily="34" charset="0"/>
                <a:cs typeface="Arial" panose="020B0604020202020204" pitchFamily="34" charset="0"/>
              </a:rPr>
              <a:t>CCD 1 and CCD 2 – The photometrist’s take on AP</a:t>
            </a:r>
          </a:p>
          <a:p>
            <a:r>
              <a:rPr lang="en-US" dirty="0">
                <a:latin typeface="Arial" panose="020B0604020202020204" pitchFamily="34" charset="0"/>
                <a:cs typeface="Arial" panose="020B0604020202020204" pitchFamily="34" charset="0"/>
              </a:rPr>
              <a:t>Photometry Using Vphot – best photometry tool since sliced bread</a:t>
            </a:r>
          </a:p>
          <a:p>
            <a:r>
              <a:rPr lang="en-US" dirty="0">
                <a:latin typeface="Arial" panose="020B0604020202020204" pitchFamily="34" charset="0"/>
                <a:cs typeface="Arial" panose="020B0604020202020204" pitchFamily="34" charset="0"/>
              </a:rPr>
              <a:t>How to use VStar – AAVSO’s period analysis tool</a:t>
            </a:r>
          </a:p>
          <a:p>
            <a:r>
              <a:rPr lang="en-US" dirty="0">
                <a:latin typeface="Arial" panose="020B0604020202020204" pitchFamily="34" charset="0"/>
                <a:cs typeface="Arial" panose="020B0604020202020204" pitchFamily="34" charset="0"/>
              </a:rPr>
              <a:t>Analyzing data with VStar – Getting  scientific with VStar</a:t>
            </a:r>
          </a:p>
          <a:p>
            <a:r>
              <a:rPr lang="en-US" dirty="0">
                <a:latin typeface="Arial" panose="020B0604020202020204" pitchFamily="34" charset="0"/>
                <a:cs typeface="Arial" panose="020B0604020202020204" pitchFamily="34" charset="0"/>
              </a:rPr>
              <a:t>DSLR photometry – Yes it is possible</a:t>
            </a:r>
          </a:p>
          <a:p>
            <a:r>
              <a:rPr lang="en-US" dirty="0">
                <a:latin typeface="Arial" panose="020B0604020202020204" pitchFamily="34" charset="0"/>
                <a:cs typeface="Arial" panose="020B0604020202020204" pitchFamily="34" charset="0"/>
              </a:rPr>
              <a:t>Exoplanet Observing – for the experienced photometrist</a:t>
            </a:r>
          </a:p>
          <a:p>
            <a:r>
              <a:rPr lang="en-US" dirty="0">
                <a:latin typeface="Arial" panose="020B0604020202020204" pitchFamily="34" charset="0"/>
                <a:cs typeface="Arial" panose="020B0604020202020204" pitchFamily="34" charset="0"/>
              </a:rPr>
              <a:t>Photoelectric Photometry in the 21</a:t>
            </a:r>
            <a:r>
              <a:rPr lang="en-US" baseline="30000" dirty="0">
                <a:latin typeface="Arial" panose="020B0604020202020204" pitchFamily="34" charset="0"/>
                <a:cs typeface="Arial" panose="020B0604020202020204" pitchFamily="34" charset="0"/>
              </a:rPr>
              <a:t>st</a:t>
            </a:r>
            <a:r>
              <a:rPr lang="en-US" dirty="0">
                <a:latin typeface="Arial" panose="020B0604020202020204" pitchFamily="34" charset="0"/>
                <a:cs typeface="Arial" panose="020B0604020202020204" pitchFamily="34" charset="0"/>
              </a:rPr>
              <a:t> Century – PEP is still alive</a:t>
            </a:r>
          </a:p>
        </p:txBody>
      </p:sp>
    </p:spTree>
    <p:extLst>
      <p:ext uri="{BB962C8B-B14F-4D97-AF65-F5344CB8AC3E}">
        <p14:creationId xmlns:p14="http://schemas.microsoft.com/office/powerpoint/2010/main" val="172582704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C6BF01-909F-4BB3-8548-DB5F7AC12618}"/>
              </a:ext>
            </a:extLst>
          </p:cNvPr>
          <p:cNvSpPr>
            <a:spLocks noGrp="1"/>
          </p:cNvSpPr>
          <p:nvPr>
            <p:ph type="title"/>
          </p:nvPr>
        </p:nvSpPr>
        <p:spPr>
          <a:xfrm>
            <a:off x="838200" y="365126"/>
            <a:ext cx="10515600" cy="1091886"/>
          </a:xfrm>
        </p:spPr>
        <p:txBody>
          <a:bodyPr/>
          <a:lstStyle/>
          <a:p>
            <a:pPr algn="ctr"/>
            <a:r>
              <a:rPr lang="en-US" dirty="0"/>
              <a:t>AAVSO Factoids</a:t>
            </a:r>
          </a:p>
        </p:txBody>
      </p:sp>
      <p:sp>
        <p:nvSpPr>
          <p:cNvPr id="3" name="Content Placeholder 2">
            <a:extLst>
              <a:ext uri="{FF2B5EF4-FFF2-40B4-BE49-F238E27FC236}">
                <a16:creationId xmlns:a16="http://schemas.microsoft.com/office/drawing/2014/main" id="{E5318287-1A46-4ABA-92E1-90532210E8ED}"/>
              </a:ext>
            </a:extLst>
          </p:cNvPr>
          <p:cNvSpPr>
            <a:spLocks noGrp="1"/>
          </p:cNvSpPr>
          <p:nvPr>
            <p:ph idx="1"/>
          </p:nvPr>
        </p:nvSpPr>
        <p:spPr/>
        <p:txBody>
          <a:bodyPr>
            <a:normAutofit fontScale="85000" lnSpcReduction="10000"/>
          </a:bodyPr>
          <a:lstStyle/>
          <a:p>
            <a:r>
              <a:rPr lang="en-US" dirty="0">
                <a:latin typeface="Arial" panose="020B0604020202020204" pitchFamily="34" charset="0"/>
                <a:cs typeface="Arial" panose="020B0604020202020204" pitchFamily="34" charset="0"/>
              </a:rPr>
              <a:t>You do not have to be a member to submit data (but you do need an observer code which is free).</a:t>
            </a:r>
          </a:p>
          <a:p>
            <a:r>
              <a:rPr lang="en-US" dirty="0">
                <a:latin typeface="Arial" panose="020B0604020202020204" pitchFamily="34" charset="0"/>
                <a:cs typeface="Arial" panose="020B0604020202020204" pitchFamily="34" charset="0"/>
              </a:rPr>
              <a:t>You do not have to be a member to download manuals for Visual, CCD, PEP or DSLR photometry.</a:t>
            </a:r>
          </a:p>
          <a:p>
            <a:r>
              <a:rPr lang="en-US" dirty="0">
                <a:latin typeface="Arial" panose="020B0604020202020204" pitchFamily="34" charset="0"/>
                <a:cs typeface="Arial" panose="020B0604020202020204" pitchFamily="34" charset="0"/>
              </a:rPr>
              <a:t>You do not have to be a member to look up data or obtain observing charts.</a:t>
            </a:r>
          </a:p>
          <a:p>
            <a:r>
              <a:rPr lang="en-US" dirty="0">
                <a:latin typeface="Arial" panose="020B0604020202020204" pitchFamily="34" charset="0"/>
                <a:cs typeface="Arial" panose="020B0604020202020204" pitchFamily="34" charset="0"/>
              </a:rPr>
              <a:t>You do not have to be a member to ask questions on or read the forum.</a:t>
            </a:r>
          </a:p>
          <a:p>
            <a:r>
              <a:rPr lang="en-US" dirty="0">
                <a:latin typeface="Arial" panose="020B0604020202020204" pitchFamily="34" charset="0"/>
                <a:cs typeface="Arial" panose="020B0604020202020204" pitchFamily="34" charset="0"/>
              </a:rPr>
              <a:t>Members get a big discount on the on-line CHOICE courses offered by AAVSO.</a:t>
            </a:r>
          </a:p>
          <a:p>
            <a:r>
              <a:rPr lang="en-US" dirty="0">
                <a:latin typeface="Arial" panose="020B0604020202020204" pitchFamily="34" charset="0"/>
                <a:cs typeface="Arial" panose="020B0604020202020204" pitchFamily="34" charset="0"/>
              </a:rPr>
              <a:t>Members have access to programs such as the image analysis tool Vphot.</a:t>
            </a:r>
          </a:p>
          <a:p>
            <a:r>
              <a:rPr lang="en-US" dirty="0">
                <a:latin typeface="Arial" panose="020B0604020202020204" pitchFamily="34" charset="0"/>
                <a:cs typeface="Arial" panose="020B0604020202020204" pitchFamily="34" charset="0"/>
              </a:rPr>
              <a:t>aavso.org or Google aavso</a:t>
            </a:r>
          </a:p>
        </p:txBody>
      </p:sp>
    </p:spTree>
    <p:extLst>
      <p:ext uri="{BB962C8B-B14F-4D97-AF65-F5344CB8AC3E}">
        <p14:creationId xmlns:p14="http://schemas.microsoft.com/office/powerpoint/2010/main" val="960057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8A3C0F-DC93-4D2D-82FA-6BD209064B0E}"/>
              </a:ext>
            </a:extLst>
          </p:cNvPr>
          <p:cNvSpPr>
            <a:spLocks noGrp="1"/>
          </p:cNvSpPr>
          <p:nvPr>
            <p:ph type="title"/>
          </p:nvPr>
        </p:nvSpPr>
        <p:spPr/>
        <p:txBody>
          <a:bodyPr/>
          <a:lstStyle/>
          <a:p>
            <a:r>
              <a:rPr lang="en-US" dirty="0"/>
              <a:t>What do most amateurs do?</a:t>
            </a:r>
          </a:p>
        </p:txBody>
      </p:sp>
      <p:sp>
        <p:nvSpPr>
          <p:cNvPr id="3" name="Content Placeholder 2">
            <a:extLst>
              <a:ext uri="{FF2B5EF4-FFF2-40B4-BE49-F238E27FC236}">
                <a16:creationId xmlns:a16="http://schemas.microsoft.com/office/drawing/2014/main" id="{DD0EE6CD-C3AD-408D-BDBB-43926FBE8EF5}"/>
              </a:ext>
            </a:extLst>
          </p:cNvPr>
          <p:cNvSpPr>
            <a:spLocks noGrp="1"/>
          </p:cNvSpPr>
          <p:nvPr>
            <p:ph idx="1"/>
          </p:nvPr>
        </p:nvSpPr>
        <p:spPr>
          <a:xfrm>
            <a:off x="451413" y="1825624"/>
            <a:ext cx="4338951" cy="4245735"/>
          </a:xfrm>
        </p:spPr>
        <p:txBody>
          <a:bodyPr>
            <a:normAutofit/>
          </a:bodyPr>
          <a:lstStyle/>
          <a:p>
            <a:r>
              <a:rPr lang="en-US" dirty="0">
                <a:latin typeface="Arial" panose="020B0604020202020204" pitchFamily="34" charset="0"/>
                <a:cs typeface="Arial" panose="020B0604020202020204" pitchFamily="34" charset="0"/>
              </a:rPr>
              <a:t>Estimate of the magnitude of variable stars.</a:t>
            </a:r>
          </a:p>
          <a:p>
            <a:r>
              <a:rPr lang="en-US" dirty="0">
                <a:latin typeface="Arial" panose="020B0604020202020204" pitchFamily="34" charset="0"/>
                <a:cs typeface="Arial" panose="020B0604020202020204" pitchFamily="34" charset="0"/>
              </a:rPr>
              <a:t>The goal is to document light curves and periods.</a:t>
            </a:r>
          </a:p>
          <a:p>
            <a:r>
              <a:rPr lang="en-US" dirty="0">
                <a:latin typeface="Arial" panose="020B0604020202020204" pitchFamily="34" charset="0"/>
                <a:cs typeface="Arial" panose="020B0604020202020204" pitchFamily="34" charset="0"/>
              </a:rPr>
              <a:t>From these the physical characteristics of the star and its evolutionary changes through time can be studied.</a:t>
            </a:r>
          </a:p>
        </p:txBody>
      </p:sp>
      <p:pic>
        <p:nvPicPr>
          <p:cNvPr id="4" name="Picture 3">
            <a:extLst>
              <a:ext uri="{FF2B5EF4-FFF2-40B4-BE49-F238E27FC236}">
                <a16:creationId xmlns:a16="http://schemas.microsoft.com/office/drawing/2014/main" id="{5A3EB6C7-F58A-46FA-8D86-B9AD17660059}"/>
              </a:ext>
            </a:extLst>
          </p:cNvPr>
          <p:cNvPicPr/>
          <p:nvPr/>
        </p:nvPicPr>
        <p:blipFill rotWithShape="1">
          <a:blip r:embed="rId2"/>
          <a:srcRect l="8494" t="3989" r="37660" b="29629"/>
          <a:stretch/>
        </p:blipFill>
        <p:spPr bwMode="auto">
          <a:xfrm>
            <a:off x="4926842" y="1446663"/>
            <a:ext cx="7056815" cy="5046211"/>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0901334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93E45F-D55F-4859-A29B-6885C53988D1}"/>
              </a:ext>
            </a:extLst>
          </p:cNvPr>
          <p:cNvSpPr>
            <a:spLocks noGrp="1"/>
          </p:cNvSpPr>
          <p:nvPr>
            <p:ph type="title"/>
          </p:nvPr>
        </p:nvSpPr>
        <p:spPr/>
        <p:txBody>
          <a:bodyPr>
            <a:normAutofit fontScale="90000"/>
          </a:bodyPr>
          <a:lstStyle/>
          <a:p>
            <a:r>
              <a:rPr lang="en-US" sz="3200" dirty="0"/>
              <a:t>Each section is associated with a list of targets that you can modify for your observing site for that night</a:t>
            </a:r>
          </a:p>
        </p:txBody>
      </p:sp>
      <p:pic>
        <p:nvPicPr>
          <p:cNvPr id="3" name="Picture 2">
            <a:extLst>
              <a:ext uri="{FF2B5EF4-FFF2-40B4-BE49-F238E27FC236}">
                <a16:creationId xmlns:a16="http://schemas.microsoft.com/office/drawing/2014/main" id="{597550B8-A1E8-4177-AD2A-02A45FD216AB}"/>
              </a:ext>
            </a:extLst>
          </p:cNvPr>
          <p:cNvPicPr>
            <a:picLocks noChangeAspect="1"/>
          </p:cNvPicPr>
          <p:nvPr/>
        </p:nvPicPr>
        <p:blipFill rotWithShape="1">
          <a:blip r:embed="rId2"/>
          <a:srcRect l="17390" t="29451" r="14937" b="25232"/>
          <a:stretch/>
        </p:blipFill>
        <p:spPr>
          <a:xfrm>
            <a:off x="409434" y="1677286"/>
            <a:ext cx="11392834" cy="4291435"/>
          </a:xfrm>
          <a:prstGeom prst="rect">
            <a:avLst/>
          </a:prstGeom>
        </p:spPr>
      </p:pic>
      <p:sp>
        <p:nvSpPr>
          <p:cNvPr id="4" name="TextBox 3">
            <a:extLst>
              <a:ext uri="{FF2B5EF4-FFF2-40B4-BE49-F238E27FC236}">
                <a16:creationId xmlns:a16="http://schemas.microsoft.com/office/drawing/2014/main" id="{D32C41BD-DD59-4525-8256-D4993C5DBC53}"/>
              </a:ext>
            </a:extLst>
          </p:cNvPr>
          <p:cNvSpPr txBox="1"/>
          <p:nvPr/>
        </p:nvSpPr>
        <p:spPr>
          <a:xfrm>
            <a:off x="2992309" y="6141840"/>
            <a:ext cx="4681282" cy="369332"/>
          </a:xfrm>
          <a:prstGeom prst="rect">
            <a:avLst/>
          </a:prstGeom>
          <a:noFill/>
        </p:spPr>
        <p:txBody>
          <a:bodyPr wrap="none" rtlCol="0">
            <a:spAutoFit/>
          </a:bodyPr>
          <a:lstStyle/>
          <a:p>
            <a:r>
              <a:rPr lang="en-US" dirty="0"/>
              <a:t>Some long period variable (LPV) for 1 April 2018</a:t>
            </a:r>
          </a:p>
        </p:txBody>
      </p:sp>
    </p:spTree>
    <p:extLst>
      <p:ext uri="{BB962C8B-B14F-4D97-AF65-F5344CB8AC3E}">
        <p14:creationId xmlns:p14="http://schemas.microsoft.com/office/powerpoint/2010/main" val="39859997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A11CA9-21A1-4A2A-8FC9-2004E787EF06}"/>
              </a:ext>
            </a:extLst>
          </p:cNvPr>
          <p:cNvSpPr>
            <a:spLocks noGrp="1"/>
          </p:cNvSpPr>
          <p:nvPr>
            <p:ph type="title"/>
          </p:nvPr>
        </p:nvSpPr>
        <p:spPr>
          <a:xfrm>
            <a:off x="838200" y="365125"/>
            <a:ext cx="4153930" cy="4528151"/>
          </a:xfrm>
        </p:spPr>
        <p:txBody>
          <a:bodyPr>
            <a:normAutofit/>
          </a:bodyPr>
          <a:lstStyle/>
          <a:p>
            <a:r>
              <a:rPr lang="en-US" sz="2800" dirty="0"/>
              <a:t>Every AAVSO Variable has a Star Chart</a:t>
            </a:r>
          </a:p>
        </p:txBody>
      </p:sp>
      <p:pic>
        <p:nvPicPr>
          <p:cNvPr id="1026" name="Picture 2">
            <a:extLst>
              <a:ext uri="{FF2B5EF4-FFF2-40B4-BE49-F238E27FC236}">
                <a16:creationId xmlns:a16="http://schemas.microsoft.com/office/drawing/2014/main" id="{10F89BB3-9B13-435E-B177-B87C90BC915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34545" y="216131"/>
            <a:ext cx="5174950" cy="64686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428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A11CA9-21A1-4A2A-8FC9-2004E787EF06}"/>
              </a:ext>
            </a:extLst>
          </p:cNvPr>
          <p:cNvSpPr>
            <a:spLocks noGrp="1"/>
          </p:cNvSpPr>
          <p:nvPr>
            <p:ph type="title"/>
          </p:nvPr>
        </p:nvSpPr>
        <p:spPr>
          <a:xfrm>
            <a:off x="220362" y="1278157"/>
            <a:ext cx="4153930" cy="4528151"/>
          </a:xfrm>
        </p:spPr>
        <p:txBody>
          <a:bodyPr>
            <a:normAutofit/>
          </a:bodyPr>
          <a:lstStyle/>
          <a:p>
            <a:r>
              <a:rPr lang="en-US" sz="2800" dirty="0"/>
              <a:t>Every AAVSO Variable is in a database (VSX)</a:t>
            </a:r>
            <a:br>
              <a:rPr lang="en-US" sz="2800" dirty="0"/>
            </a:br>
            <a:r>
              <a:rPr lang="en-US" sz="2800" dirty="0"/>
              <a:t>with both information and links to more information. </a:t>
            </a:r>
            <a:br>
              <a:rPr lang="en-US" sz="2800" dirty="0"/>
            </a:br>
            <a:br>
              <a:rPr lang="en-US" sz="2800" dirty="0"/>
            </a:br>
            <a:endParaRPr lang="en-US" sz="2800" dirty="0"/>
          </a:p>
        </p:txBody>
      </p:sp>
      <p:pic>
        <p:nvPicPr>
          <p:cNvPr id="3" name="Picture 2">
            <a:extLst>
              <a:ext uri="{FF2B5EF4-FFF2-40B4-BE49-F238E27FC236}">
                <a16:creationId xmlns:a16="http://schemas.microsoft.com/office/drawing/2014/main" id="{C8A77097-2DF1-4F05-881F-32F83A442AAF}"/>
              </a:ext>
            </a:extLst>
          </p:cNvPr>
          <p:cNvPicPr>
            <a:picLocks noChangeAspect="1"/>
          </p:cNvPicPr>
          <p:nvPr/>
        </p:nvPicPr>
        <p:blipFill rotWithShape="1">
          <a:blip r:embed="rId2"/>
          <a:srcRect l="16216" t="16216" r="36351" b="13154"/>
          <a:stretch/>
        </p:blipFill>
        <p:spPr>
          <a:xfrm>
            <a:off x="4374292" y="398390"/>
            <a:ext cx="7276069" cy="6094485"/>
          </a:xfrm>
          <a:prstGeom prst="rect">
            <a:avLst/>
          </a:prstGeom>
        </p:spPr>
      </p:pic>
    </p:spTree>
    <p:extLst>
      <p:ext uri="{BB962C8B-B14F-4D97-AF65-F5344CB8AC3E}">
        <p14:creationId xmlns:p14="http://schemas.microsoft.com/office/powerpoint/2010/main" val="36042498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8A77097-2DF1-4F05-881F-32F83A442AAF}"/>
              </a:ext>
            </a:extLst>
          </p:cNvPr>
          <p:cNvPicPr>
            <a:picLocks noChangeAspect="1"/>
          </p:cNvPicPr>
          <p:nvPr/>
        </p:nvPicPr>
        <p:blipFill rotWithShape="1">
          <a:blip r:embed="rId2"/>
          <a:srcRect l="17679" t="34712" r="57892" b="39200"/>
          <a:stretch/>
        </p:blipFill>
        <p:spPr>
          <a:xfrm>
            <a:off x="1334530" y="324136"/>
            <a:ext cx="9910119" cy="5953096"/>
          </a:xfrm>
          <a:prstGeom prst="rect">
            <a:avLst/>
          </a:prstGeom>
        </p:spPr>
      </p:pic>
    </p:spTree>
    <p:extLst>
      <p:ext uri="{BB962C8B-B14F-4D97-AF65-F5344CB8AC3E}">
        <p14:creationId xmlns:p14="http://schemas.microsoft.com/office/powerpoint/2010/main" val="36170774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41340F-E09D-4F72-B6AE-DFD4D0A665BB}"/>
              </a:ext>
            </a:extLst>
          </p:cNvPr>
          <p:cNvSpPr>
            <a:spLocks noGrp="1"/>
          </p:cNvSpPr>
          <p:nvPr>
            <p:ph type="title"/>
          </p:nvPr>
        </p:nvSpPr>
        <p:spPr>
          <a:xfrm>
            <a:off x="838200" y="365125"/>
            <a:ext cx="10515600" cy="1004651"/>
          </a:xfrm>
        </p:spPr>
        <p:txBody>
          <a:bodyPr/>
          <a:lstStyle/>
          <a:p>
            <a:pPr algn="ctr"/>
            <a:r>
              <a:rPr lang="en-US" dirty="0"/>
              <a:t>The Variable Star Zoo</a:t>
            </a:r>
          </a:p>
        </p:txBody>
      </p:sp>
      <p:sp>
        <p:nvSpPr>
          <p:cNvPr id="3" name="Content Placeholder 2">
            <a:extLst>
              <a:ext uri="{FF2B5EF4-FFF2-40B4-BE49-F238E27FC236}">
                <a16:creationId xmlns:a16="http://schemas.microsoft.com/office/drawing/2014/main" id="{D2FA2DFF-40B2-42E7-BDFD-64415C58A4F1}"/>
              </a:ext>
            </a:extLst>
          </p:cNvPr>
          <p:cNvSpPr>
            <a:spLocks noGrp="1"/>
          </p:cNvSpPr>
          <p:nvPr>
            <p:ph idx="4294967295"/>
          </p:nvPr>
        </p:nvSpPr>
        <p:spPr>
          <a:xfrm>
            <a:off x="450376" y="1253331"/>
            <a:ext cx="10515600" cy="561821"/>
          </a:xfrm>
        </p:spPr>
        <p:txBody>
          <a:bodyPr>
            <a:normAutofit/>
          </a:bodyPr>
          <a:lstStyle/>
          <a:p>
            <a:r>
              <a:rPr lang="en-US" sz="3200" dirty="0">
                <a:latin typeface="Arial" panose="020B0604020202020204" pitchFamily="34" charset="0"/>
                <a:cs typeface="Arial" panose="020B0604020202020204" pitchFamily="34" charset="0"/>
              </a:rPr>
              <a:t>AAVSO organizes the Zoo into observing sections.</a:t>
            </a:r>
          </a:p>
        </p:txBody>
      </p:sp>
      <p:pic>
        <p:nvPicPr>
          <p:cNvPr id="4" name="Picture 3">
            <a:extLst>
              <a:ext uri="{FF2B5EF4-FFF2-40B4-BE49-F238E27FC236}">
                <a16:creationId xmlns:a16="http://schemas.microsoft.com/office/drawing/2014/main" id="{4882E722-8ECF-429B-BFA2-FFBF3F46AFF8}"/>
              </a:ext>
            </a:extLst>
          </p:cNvPr>
          <p:cNvPicPr>
            <a:picLocks noChangeAspect="1"/>
          </p:cNvPicPr>
          <p:nvPr/>
        </p:nvPicPr>
        <p:blipFill rotWithShape="1">
          <a:blip r:embed="rId2"/>
          <a:srcRect l="29431" t="33418" r="31076" b="28945"/>
          <a:stretch/>
        </p:blipFill>
        <p:spPr>
          <a:xfrm>
            <a:off x="1226024" y="1735529"/>
            <a:ext cx="9216334" cy="4940490"/>
          </a:xfrm>
          <a:prstGeom prst="rect">
            <a:avLst/>
          </a:prstGeom>
        </p:spPr>
      </p:pic>
    </p:spTree>
    <p:extLst>
      <p:ext uri="{BB962C8B-B14F-4D97-AF65-F5344CB8AC3E}">
        <p14:creationId xmlns:p14="http://schemas.microsoft.com/office/powerpoint/2010/main" val="261017402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1651</TotalTime>
  <Words>1251</Words>
  <Application>Microsoft Office PowerPoint</Application>
  <PresentationFormat>Widescreen</PresentationFormat>
  <Paragraphs>126</Paragraphs>
  <Slides>34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34</vt:i4>
      </vt:variant>
    </vt:vector>
  </HeadingPairs>
  <TitlesOfParts>
    <vt:vector size="38" baseType="lpstr">
      <vt:lpstr>Arial</vt:lpstr>
      <vt:lpstr>Arial Black</vt:lpstr>
      <vt:lpstr>Calibri</vt:lpstr>
      <vt:lpstr>Office Theme</vt:lpstr>
      <vt:lpstr>Let’s Do Some Science! AAVSO Variable Star Programs for Citizen Scientists</vt:lpstr>
      <vt:lpstr>Science and Art</vt:lpstr>
      <vt:lpstr>What is the AAVSO?</vt:lpstr>
      <vt:lpstr>What do most amateurs do?</vt:lpstr>
      <vt:lpstr>Each section is associated with a list of targets that you can modify for your observing site for that night</vt:lpstr>
      <vt:lpstr>Every AAVSO Variable has a Star Chart</vt:lpstr>
      <vt:lpstr>Every AAVSO Variable is in a database (VSX) with both information and links to more information.   </vt:lpstr>
      <vt:lpstr>PowerPoint Presentation</vt:lpstr>
      <vt:lpstr>The Variable Star Zoo</vt:lpstr>
      <vt:lpstr>Long Period Variables (LPV)</vt:lpstr>
      <vt:lpstr>Semi-regular late-type (SRB)</vt:lpstr>
      <vt:lpstr>Z-Camelopardalis (UGZ)</vt:lpstr>
      <vt:lpstr>Cepheids (DCEP) and RR Lyr pulsators</vt:lpstr>
      <vt:lpstr>Cataclysmic variables (UGSS) </vt:lpstr>
      <vt:lpstr>Eclipsing binaries (E, several subclasses)</vt:lpstr>
      <vt:lpstr>Exoplanets</vt:lpstr>
      <vt:lpstr>How do they do this stuff?</vt:lpstr>
      <vt:lpstr>Visual Observations are valuable!</vt:lpstr>
      <vt:lpstr>Chart are available specifically for visual observers</vt:lpstr>
      <vt:lpstr>Collecting Photons Electronically</vt:lpstr>
      <vt:lpstr>Photoelectric Photometry (PEP) </vt:lpstr>
      <vt:lpstr>CCD Photometry</vt:lpstr>
      <vt:lpstr>CCD Cameras for Citizen Scientists</vt:lpstr>
      <vt:lpstr>Processing CCD Images for Photometry</vt:lpstr>
      <vt:lpstr>PowerPoint Presentation</vt:lpstr>
      <vt:lpstr>Getting your data</vt:lpstr>
      <vt:lpstr> </vt:lpstr>
      <vt:lpstr>Just select your comparison stars and check star, hit the button and get your results.</vt:lpstr>
      <vt:lpstr>Or do a time series analysis on the entire eclipse</vt:lpstr>
      <vt:lpstr>DSLR Photometry</vt:lpstr>
      <vt:lpstr>cMOS Cameras</vt:lpstr>
      <vt:lpstr>Don’t know how to do this stuff?</vt:lpstr>
      <vt:lpstr>CHOICE Courses for the Astrophotographer</vt:lpstr>
      <vt:lpstr>AAVSO Factoids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the  AAVSO</dc:title>
  <dc:creator>Edward Wiley</dc:creator>
  <cp:lastModifiedBy>Ed Wiley</cp:lastModifiedBy>
  <cp:revision>54</cp:revision>
  <dcterms:created xsi:type="dcterms:W3CDTF">2018-04-01T03:51:53Z</dcterms:created>
  <dcterms:modified xsi:type="dcterms:W3CDTF">2019-09-16T17:46:48Z</dcterms:modified>
</cp:coreProperties>
</file>