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80" r:id="rId2"/>
    <p:sldId id="376" r:id="rId3"/>
    <p:sldId id="260" r:id="rId4"/>
    <p:sldId id="272" r:id="rId5"/>
    <p:sldId id="259" r:id="rId6"/>
    <p:sldId id="271" r:id="rId7"/>
    <p:sldId id="273" r:id="rId8"/>
    <p:sldId id="345" r:id="rId9"/>
    <p:sldId id="356" r:id="rId10"/>
    <p:sldId id="274" r:id="rId11"/>
    <p:sldId id="347" r:id="rId12"/>
    <p:sldId id="275" r:id="rId13"/>
    <p:sldId id="276" r:id="rId14"/>
    <p:sldId id="277" r:id="rId15"/>
    <p:sldId id="278" r:id="rId16"/>
    <p:sldId id="279" r:id="rId17"/>
    <p:sldId id="280" r:id="rId18"/>
    <p:sldId id="281" r:id="rId19"/>
    <p:sldId id="282" r:id="rId20"/>
    <p:sldId id="294" r:id="rId21"/>
    <p:sldId id="297" r:id="rId22"/>
    <p:sldId id="285" r:id="rId23"/>
    <p:sldId id="286" r:id="rId24"/>
    <p:sldId id="357" r:id="rId25"/>
    <p:sldId id="287" r:id="rId26"/>
    <p:sldId id="358" r:id="rId27"/>
    <p:sldId id="352" r:id="rId28"/>
    <p:sldId id="320" r:id="rId29"/>
    <p:sldId id="340" r:id="rId30"/>
    <p:sldId id="341" r:id="rId31"/>
    <p:sldId id="288" r:id="rId32"/>
    <p:sldId id="348" r:id="rId33"/>
    <p:sldId id="351" r:id="rId34"/>
    <p:sldId id="289" r:id="rId35"/>
    <p:sldId id="291" r:id="rId36"/>
    <p:sldId id="338" r:id="rId37"/>
    <p:sldId id="344" r:id="rId38"/>
    <p:sldId id="359" r:id="rId39"/>
    <p:sldId id="292" r:id="rId40"/>
    <p:sldId id="319" r:id="rId41"/>
    <p:sldId id="346" r:id="rId42"/>
    <p:sldId id="337" r:id="rId43"/>
    <p:sldId id="323" r:id="rId44"/>
    <p:sldId id="336" r:id="rId45"/>
    <p:sldId id="324" r:id="rId46"/>
    <p:sldId id="330" r:id="rId47"/>
    <p:sldId id="325" r:id="rId48"/>
    <p:sldId id="329" r:id="rId49"/>
    <p:sldId id="354" r:id="rId50"/>
    <p:sldId id="343" r:id="rId51"/>
    <p:sldId id="339" r:id="rId52"/>
    <p:sldId id="342" r:id="rId53"/>
    <p:sldId id="360" r:id="rId54"/>
    <p:sldId id="373" r:id="rId55"/>
    <p:sldId id="374" r:id="rId56"/>
    <p:sldId id="355" r:id="rId57"/>
    <p:sldId id="361" r:id="rId58"/>
    <p:sldId id="366" r:id="rId59"/>
    <p:sldId id="367" r:id="rId60"/>
    <p:sldId id="369" r:id="rId61"/>
    <p:sldId id="370" r:id="rId62"/>
    <p:sldId id="371" r:id="rId63"/>
    <p:sldId id="37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97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C0B1F2-1565-4DDD-8A69-FF53515ACF85}" type="datetimeFigureOut">
              <a:rPr lang="en-US" smtClean="0"/>
              <a:t>8/26/2014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140CE3-0911-4DE2-9720-F7C5E21DBA47}" type="slidenum">
              <a:rPr lang="en-US" smtClean="0"/>
              <a:t>‹#›</a:t>
            </a:fld>
            <a:endParaRPr lang="en-US"/>
          </a:p>
        </p:txBody>
      </p:sp>
    </p:spTree>
    <p:extLst>
      <p:ext uri="{BB962C8B-B14F-4D97-AF65-F5344CB8AC3E}">
        <p14:creationId xmlns:p14="http://schemas.microsoft.com/office/powerpoint/2010/main" val="94207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5B8736-248D-4374-9581-42EB123F85E7}" type="slidenum">
              <a:rPr lang="en-US"/>
              <a:pPr/>
              <a:t>3</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B5038-3815-44ED-976A-461DE9E96D9A}" type="slidenum">
              <a:rPr lang="en-US">
                <a:solidFill>
                  <a:prstClr val="black"/>
                </a:solidFill>
              </a:rPr>
              <a:pPr/>
              <a:t>56</a:t>
            </a:fld>
            <a:endParaRPr lang="en-US">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335572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43921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40937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3B9503-173A-4520-BAE9-1706E130A9D2}" type="datetimeFigureOut">
              <a:rPr lang="en-US" smtClean="0"/>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88152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3B9503-173A-4520-BAE9-1706E130A9D2}" type="datetimeFigureOut">
              <a:rPr lang="en-US" smtClean="0"/>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76493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3B9503-173A-4520-BAE9-1706E130A9D2}" type="datetimeFigureOut">
              <a:rPr lang="en-US" smtClean="0"/>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2292891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3B9503-173A-4520-BAE9-1706E130A9D2}" type="datetimeFigureOut">
              <a:rPr lang="en-US" smtClean="0"/>
              <a:t>8/26/2014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124389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3B9503-173A-4520-BAE9-1706E130A9D2}" type="datetimeFigureOut">
              <a:rPr lang="en-US" smtClean="0"/>
              <a:t>8/26/2014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276337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B9503-173A-4520-BAE9-1706E130A9D2}" type="datetimeFigureOut">
              <a:rPr lang="en-US" smtClean="0"/>
              <a:t>8/26/2014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1096594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B9503-173A-4520-BAE9-1706E130A9D2}" type="datetimeFigureOut">
              <a:rPr lang="en-US" smtClean="0"/>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74612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3B9503-173A-4520-BAE9-1706E130A9D2}" type="datetimeFigureOut">
              <a:rPr lang="en-US" smtClean="0"/>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121142-6D34-406B-80F8-E6BCDFDA3EBD}" type="slidenum">
              <a:rPr lang="en-US" smtClean="0"/>
              <a:t>‹#›</a:t>
            </a:fld>
            <a:endParaRPr lang="en-US"/>
          </a:p>
        </p:txBody>
      </p:sp>
    </p:spTree>
    <p:extLst>
      <p:ext uri="{BB962C8B-B14F-4D97-AF65-F5344CB8AC3E}">
        <p14:creationId xmlns:p14="http://schemas.microsoft.com/office/powerpoint/2010/main" val="206834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B9503-173A-4520-BAE9-1706E130A9D2}" type="datetimeFigureOut">
              <a:rPr lang="en-US" smtClean="0"/>
              <a:t>8/26/2014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21142-6D34-406B-80F8-E6BCDFDA3EBD}" type="slidenum">
              <a:rPr lang="en-US" smtClean="0"/>
              <a:t>‹#›</a:t>
            </a:fld>
            <a:endParaRPr lang="en-US"/>
          </a:p>
        </p:txBody>
      </p:sp>
    </p:spTree>
    <p:extLst>
      <p:ext uri="{BB962C8B-B14F-4D97-AF65-F5344CB8AC3E}">
        <p14:creationId xmlns:p14="http://schemas.microsoft.com/office/powerpoint/2010/main" val="2129414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6.jpe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gif"/><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stro.virginia.edu/class/oconnell/astr1210/im/ice-in-crater-Mexpress-lg.jpg"/>
          <p:cNvPicPr>
            <a:picLocks noChangeAspect="1" noChangeArrowheads="1"/>
          </p:cNvPicPr>
          <p:nvPr/>
        </p:nvPicPr>
        <p:blipFill rotWithShape="1">
          <a:blip r:embed="rId2">
            <a:extLst>
              <a:ext uri="{28A0092B-C50C-407E-A947-70E740481C1C}">
                <a14:useLocalDpi xmlns:a14="http://schemas.microsoft.com/office/drawing/2010/main" val="0"/>
              </a:ext>
            </a:extLst>
          </a:blip>
          <a:srcRect b="3665"/>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ChangeArrowheads="1"/>
          </p:cNvSpPr>
          <p:nvPr/>
        </p:nvSpPr>
        <p:spPr bwMode="auto">
          <a:xfrm>
            <a:off x="838200" y="0"/>
            <a:ext cx="7772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a:solidFill>
                  <a:schemeClr val="bg1"/>
                </a:solidFill>
                <a:latin typeface="Times New Roman" pitchFamily="18" charset="0"/>
              </a:rPr>
              <a:t>         </a:t>
            </a:r>
            <a:r>
              <a:rPr lang="en-US" sz="3200" b="1" dirty="0" smtClean="0">
                <a:solidFill>
                  <a:schemeClr val="bg1"/>
                </a:solidFill>
                <a:latin typeface="Times New Roman" pitchFamily="18" charset="0"/>
              </a:rPr>
              <a:t>   </a:t>
            </a:r>
            <a:r>
              <a:rPr lang="en-US" sz="3200" b="1" dirty="0">
                <a:solidFill>
                  <a:schemeClr val="bg1"/>
                </a:solidFill>
                <a:latin typeface="Times New Roman" pitchFamily="18" charset="0"/>
              </a:rPr>
              <a:t>National Science Olympiad</a:t>
            </a:r>
          </a:p>
          <a:p>
            <a:r>
              <a:rPr lang="en-US" sz="2400" b="1" dirty="0">
                <a:solidFill>
                  <a:schemeClr val="bg1"/>
                </a:solidFill>
                <a:latin typeface="Times New Roman" pitchFamily="18" charset="0"/>
              </a:rPr>
              <a:t> </a:t>
            </a:r>
            <a:r>
              <a:rPr lang="en-US" sz="2400" b="1" dirty="0" smtClean="0">
                <a:solidFill>
                  <a:schemeClr val="bg1"/>
                </a:solidFill>
                <a:latin typeface="Times New Roman" pitchFamily="18" charset="0"/>
              </a:rPr>
              <a:t>                  </a:t>
            </a:r>
            <a:r>
              <a:rPr lang="en-US" sz="2800" b="1" dirty="0" smtClean="0">
                <a:solidFill>
                  <a:schemeClr val="bg1"/>
                </a:solidFill>
                <a:latin typeface="Times New Roman" pitchFamily="18" charset="0"/>
              </a:rPr>
              <a:t>Solar System B </a:t>
            </a:r>
            <a:r>
              <a:rPr lang="en-US" sz="2800" b="1" dirty="0">
                <a:solidFill>
                  <a:schemeClr val="bg1"/>
                </a:solidFill>
                <a:latin typeface="Times New Roman" pitchFamily="18" charset="0"/>
              </a:rPr>
              <a:t>Event </a:t>
            </a:r>
            <a:r>
              <a:rPr lang="en-US" sz="2800" b="1" dirty="0" smtClean="0">
                <a:solidFill>
                  <a:schemeClr val="bg1"/>
                </a:solidFill>
                <a:latin typeface="Times New Roman" pitchFamily="18" charset="0"/>
              </a:rPr>
              <a:t>2015</a:t>
            </a:r>
          </a:p>
          <a:p>
            <a:r>
              <a:rPr lang="en-US" sz="2800" b="1" dirty="0" smtClean="0">
                <a:solidFill>
                  <a:schemeClr val="bg1"/>
                </a:solidFill>
                <a:latin typeface="Times New Roman" pitchFamily="18" charset="0"/>
              </a:rPr>
              <a:t>                        Planetary Science</a:t>
            </a:r>
          </a:p>
        </p:txBody>
      </p:sp>
    </p:spTree>
    <p:extLst>
      <p:ext uri="{BB962C8B-B14F-4D97-AF65-F5344CB8AC3E}">
        <p14:creationId xmlns:p14="http://schemas.microsoft.com/office/powerpoint/2010/main" val="1798936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7942" y="49335"/>
            <a:ext cx="7107971" cy="523220"/>
          </a:xfrm>
          <a:prstGeom prst="rect">
            <a:avLst/>
          </a:prstGeom>
        </p:spPr>
        <p:txBody>
          <a:bodyPr wrap="none">
            <a:spAutoFit/>
          </a:bodyPr>
          <a:lstStyle/>
          <a:p>
            <a:r>
              <a:rPr lang="en-US" sz="2800" b="1" dirty="0" smtClean="0">
                <a:solidFill>
                  <a:prstClr val="white"/>
                </a:solidFill>
                <a:latin typeface="Times New Roman" pitchFamily="18" charset="0"/>
                <a:cs typeface="Times New Roman" pitchFamily="18" charset="0"/>
              </a:rPr>
              <a:t>South Polar Ice Cap – Mars Odyssey Mission</a:t>
            </a:r>
            <a:endParaRPr lang="en-US" sz="2800" b="1" dirty="0">
              <a:solidFill>
                <a:prstClr val="white"/>
              </a:solidFill>
              <a:latin typeface="Times New Roman" pitchFamily="18" charset="0"/>
              <a:cs typeface="Times New Roman" pitchFamily="18" charset="0"/>
            </a:endParaRPr>
          </a:p>
        </p:txBody>
      </p:sp>
      <p:pic>
        <p:nvPicPr>
          <p:cNvPr id="3074" name="Picture 2" descr="C:\Users\Donna\Desktop\Phoenix SOSI\RFTS 2014 Images\mars southpol.jpg"/>
          <p:cNvPicPr>
            <a:picLocks noChangeAspect="1" noChangeArrowheads="1"/>
          </p:cNvPicPr>
          <p:nvPr/>
        </p:nvPicPr>
        <p:blipFill rotWithShape="1">
          <a:blip r:embed="rId2">
            <a:extLst>
              <a:ext uri="{28A0092B-C50C-407E-A947-70E740481C1C}">
                <a14:useLocalDpi xmlns:a14="http://schemas.microsoft.com/office/drawing/2010/main" val="0"/>
              </a:ext>
            </a:extLst>
          </a:blip>
          <a:srcRect t="4956" b="9733"/>
          <a:stretch/>
        </p:blipFill>
        <p:spPr bwMode="auto">
          <a:xfrm>
            <a:off x="1316992" y="945206"/>
            <a:ext cx="6400800" cy="55143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rs Odyssey over Mars' South 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34" y="671774"/>
            <a:ext cx="7546366" cy="578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28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hemis.asu.edu/files/polar_jets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922257"/>
            <a:ext cx="6797466" cy="285459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ARK SPOTS"/>
          <p:cNvPicPr>
            <a:picLocks noChangeAspect="1" noChangeArrowheads="1"/>
          </p:cNvPicPr>
          <p:nvPr/>
        </p:nvPicPr>
        <p:blipFill rotWithShape="1">
          <a:blip r:embed="rId3">
            <a:extLst>
              <a:ext uri="{28A0092B-C50C-407E-A947-70E740481C1C}">
                <a14:useLocalDpi xmlns:a14="http://schemas.microsoft.com/office/drawing/2010/main" val="0"/>
              </a:ext>
            </a:extLst>
          </a:blip>
          <a:srcRect l="52295" t="18423"/>
          <a:stretch/>
        </p:blipFill>
        <p:spPr bwMode="auto">
          <a:xfrm>
            <a:off x="2057400" y="1286068"/>
            <a:ext cx="2093847" cy="25231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IDERS TRACE"/>
          <p:cNvPicPr>
            <a:picLocks noChangeAspect="1" noChangeArrowheads="1"/>
          </p:cNvPicPr>
          <p:nvPr/>
        </p:nvPicPr>
        <p:blipFill rotWithShape="1">
          <a:blip r:embed="rId4">
            <a:extLst>
              <a:ext uri="{28A0092B-C50C-407E-A947-70E740481C1C}">
                <a14:useLocalDpi xmlns:a14="http://schemas.microsoft.com/office/drawing/2010/main" val="0"/>
              </a:ext>
            </a:extLst>
          </a:blip>
          <a:srcRect l="35553"/>
          <a:stretch/>
        </p:blipFill>
        <p:spPr bwMode="auto">
          <a:xfrm>
            <a:off x="4298280" y="1286068"/>
            <a:ext cx="2814056" cy="2523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2208" y="33663"/>
            <a:ext cx="4019049"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Sand Jets – spring thaw </a:t>
            </a:r>
          </a:p>
        </p:txBody>
      </p:sp>
      <p:sp>
        <p:nvSpPr>
          <p:cNvPr id="4" name="Rectangle 3"/>
          <p:cNvSpPr/>
          <p:nvPr/>
        </p:nvSpPr>
        <p:spPr>
          <a:xfrm>
            <a:off x="1905000" y="696884"/>
            <a:ext cx="5683920" cy="400110"/>
          </a:xfrm>
          <a:prstGeom prst="rect">
            <a:avLst/>
          </a:prstGeom>
        </p:spPr>
        <p:txBody>
          <a:bodyPr wrap="square">
            <a:spAutoFit/>
          </a:bodyPr>
          <a:lstStyle/>
          <a:p>
            <a:r>
              <a:rPr lang="en-US" sz="2000" b="1" dirty="0">
                <a:solidFill>
                  <a:prstClr val="white"/>
                </a:solidFill>
                <a:latin typeface="Times New Roman" pitchFamily="18" charset="0"/>
                <a:cs typeface="Times New Roman" pitchFamily="18" charset="0"/>
              </a:rPr>
              <a:t>Thermal Emission Imaging System (</a:t>
            </a:r>
            <a:r>
              <a:rPr lang="en-US" sz="2000" b="1" dirty="0" smtClean="0">
                <a:solidFill>
                  <a:prstClr val="white"/>
                </a:solidFill>
                <a:latin typeface="Times New Roman" pitchFamily="18" charset="0"/>
                <a:cs typeface="Times New Roman" pitchFamily="18" charset="0"/>
              </a:rPr>
              <a:t>THEMIS)</a:t>
            </a:r>
            <a:endParaRPr lang="en-US" dirty="0"/>
          </a:p>
        </p:txBody>
      </p:sp>
    </p:spTree>
    <p:extLst>
      <p:ext uri="{BB962C8B-B14F-4D97-AF65-F5344CB8AC3E}">
        <p14:creationId xmlns:p14="http://schemas.microsoft.com/office/powerpoint/2010/main" val="4045227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onna\Desktop\Phoenix SOSI\RFTS 2014 Images\Mars equatorial glaci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9" t="1796" r="3355" b="3778"/>
          <a:stretch/>
        </p:blipFill>
        <p:spPr bwMode="auto">
          <a:xfrm>
            <a:off x="2420750" y="533400"/>
            <a:ext cx="4114800" cy="4114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41838" y="162219"/>
            <a:ext cx="3203121" cy="523220"/>
          </a:xfrm>
          <a:prstGeom prst="rect">
            <a:avLst/>
          </a:prstGeom>
        </p:spPr>
        <p:txBody>
          <a:bodyPr wrap="none">
            <a:spAutoFit/>
          </a:bodyPr>
          <a:lstStyle/>
          <a:p>
            <a:r>
              <a:rPr lang="en-US" sz="2800" b="1" dirty="0" smtClean="0">
                <a:solidFill>
                  <a:prstClr val="white"/>
                </a:solidFill>
                <a:latin typeface="Times New Roman" pitchFamily="18" charset="0"/>
                <a:cs typeface="Times New Roman" pitchFamily="18" charset="0"/>
              </a:rPr>
              <a:t>Equatorial Glaciers</a:t>
            </a:r>
            <a:endParaRPr lang="en-US" sz="2800" b="1" dirty="0">
              <a:solidFill>
                <a:prstClr val="white"/>
              </a:solidFill>
              <a:latin typeface="Times New Roman" pitchFamily="18" charset="0"/>
              <a:cs typeface="Times New Roman" pitchFamily="18" charset="0"/>
            </a:endParaRPr>
          </a:p>
        </p:txBody>
      </p:sp>
      <p:pic>
        <p:nvPicPr>
          <p:cNvPr id="2050" name="Picture 2" descr="A 13-km-long apron of rocky debris seems to have flowed from this Martian mountain near the Hellas impact basin. New radar measurements suggest an icy glacier hundreds of metres thick lies beneath the surface (Image: NASA/JPL/MS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99" y="4096688"/>
            <a:ext cx="3517613" cy="26851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bris flows, like the one shown here above a glacier in Antarctica's Friedman Valley, are also found on Mars. A new study suggests the features hide large ice deposits (Image: David Marc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4096688"/>
            <a:ext cx="3517613" cy="2685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799" y="3650040"/>
            <a:ext cx="4115229"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Mars Reconnaissance Orbiter</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99138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7313" y="246685"/>
            <a:ext cx="3136628" cy="461665"/>
          </a:xfrm>
          <a:prstGeom prst="rect">
            <a:avLst/>
          </a:prstGeom>
        </p:spPr>
        <p:txBody>
          <a:bodyPr wrap="none">
            <a:spAutoFit/>
          </a:bodyPr>
          <a:lstStyle/>
          <a:p>
            <a:r>
              <a:rPr lang="en-US" sz="2400" b="1" dirty="0" smtClean="0">
                <a:solidFill>
                  <a:prstClr val="white"/>
                </a:solidFill>
                <a:latin typeface="Times New Roman" pitchFamily="18" charset="0"/>
                <a:cs typeface="Times New Roman" pitchFamily="18" charset="0"/>
              </a:rPr>
              <a:t>permafrost – polygons</a:t>
            </a:r>
            <a:endParaRPr lang="en-US" sz="2400" b="1" dirty="0">
              <a:solidFill>
                <a:prstClr val="white"/>
              </a:solidFill>
              <a:latin typeface="Times New Roman" pitchFamily="18" charset="0"/>
              <a:cs typeface="Times New Roman" pitchFamily="18" charset="0"/>
            </a:endParaRPr>
          </a:p>
        </p:txBody>
      </p:sp>
      <p:pic>
        <p:nvPicPr>
          <p:cNvPr id="3077" name="Picture 5" descr="Polygonal features glimpsed by NASA’s Phoenix lander are a little smaller than scientists expected. (Credit: NASA/JPL-Caltech/University of Ariz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213" y="783972"/>
            <a:ext cx="3330828" cy="333082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1459"/>
          <a:stretch/>
        </p:blipFill>
        <p:spPr bwMode="auto">
          <a:xfrm>
            <a:off x="4587132" y="4140475"/>
            <a:ext cx="4536990" cy="271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Permafrost on Mars and Earth"/>
          <p:cNvPicPr>
            <a:picLocks noChangeAspect="1" noChangeArrowheads="1"/>
          </p:cNvPicPr>
          <p:nvPr/>
        </p:nvPicPr>
        <p:blipFill rotWithShape="1">
          <a:blip r:embed="rId4">
            <a:extLst>
              <a:ext uri="{28A0092B-C50C-407E-A947-70E740481C1C}">
                <a14:useLocalDpi xmlns:a14="http://schemas.microsoft.com/office/drawing/2010/main" val="0"/>
              </a:ext>
            </a:extLst>
          </a:blip>
          <a:srcRect b="51545"/>
          <a:stretch/>
        </p:blipFill>
        <p:spPr bwMode="auto">
          <a:xfrm>
            <a:off x="57700" y="4114800"/>
            <a:ext cx="4549310" cy="274319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le:Mars Phoenix lander close 125.74922W 68.21883N.png"/>
          <p:cNvPicPr>
            <a:picLocks noChangeAspect="1" noChangeArrowheads="1"/>
          </p:cNvPicPr>
          <p:nvPr/>
        </p:nvPicPr>
        <p:blipFill rotWithShape="1">
          <a:blip r:embed="rId5">
            <a:extLst>
              <a:ext uri="{28A0092B-C50C-407E-A947-70E740481C1C}">
                <a14:useLocalDpi xmlns:a14="http://schemas.microsoft.com/office/drawing/2010/main" val="0"/>
              </a:ext>
            </a:extLst>
          </a:blip>
          <a:srcRect r="10384"/>
          <a:stretch/>
        </p:blipFill>
        <p:spPr bwMode="auto">
          <a:xfrm>
            <a:off x="24406" y="708350"/>
            <a:ext cx="5159422" cy="3411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206848"/>
            <a:ext cx="2937022"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The Phoenix Mission</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33581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piter moon Europa"/>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4154" r="4615" b="19897"/>
          <a:stretch/>
        </p:blipFill>
        <p:spPr bwMode="auto">
          <a:xfrm>
            <a:off x="0" y="1350527"/>
            <a:ext cx="9144001" cy="55074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89031" y="177082"/>
            <a:ext cx="2365938"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Europa</a:t>
            </a:r>
          </a:p>
        </p:txBody>
      </p:sp>
    </p:spTree>
    <p:extLst>
      <p:ext uri="{BB962C8B-B14F-4D97-AF65-F5344CB8AC3E}">
        <p14:creationId xmlns:p14="http://schemas.microsoft.com/office/powerpoint/2010/main" val="3890803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225046"/>
            <a:ext cx="5943600" cy="523220"/>
          </a:xfrm>
          <a:prstGeom prst="rect">
            <a:avLst/>
          </a:prstGeom>
          <a:noFill/>
        </p:spPr>
        <p:txBody>
          <a:bodyPr wrap="square" rtlCol="0">
            <a:spAutoFit/>
          </a:bodyPr>
          <a:lstStyle/>
          <a:p>
            <a:r>
              <a:rPr lang="en-US" sz="2800" b="1" dirty="0" err="1" smtClean="0">
                <a:solidFill>
                  <a:prstClr val="white"/>
                </a:solidFill>
                <a:latin typeface="Times New Roman" pitchFamily="18" charset="0"/>
                <a:cs typeface="Times New Roman" pitchFamily="18" charset="0"/>
              </a:rPr>
              <a:t>Thera</a:t>
            </a:r>
            <a:r>
              <a:rPr lang="en-US" sz="2800" b="1" dirty="0" smtClean="0">
                <a:solidFill>
                  <a:prstClr val="white"/>
                </a:solidFill>
                <a:latin typeface="Times New Roman" pitchFamily="18" charset="0"/>
                <a:cs typeface="Times New Roman" pitchFamily="18" charset="0"/>
              </a:rPr>
              <a:t> Macula &amp; Thrace Macula</a:t>
            </a:r>
          </a:p>
        </p:txBody>
      </p:sp>
      <p:pic>
        <p:nvPicPr>
          <p:cNvPr id="4" name="Picture 2" descr="C:\Users\Donna\Desktop\Phoenix SOSI\RFTS 2014 Images\Europa thera thrace macula.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5" r="6732"/>
          <a:stretch/>
        </p:blipFill>
        <p:spPr bwMode="auto">
          <a:xfrm>
            <a:off x="-1" y="1189383"/>
            <a:ext cx="9138865" cy="521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77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onna\Desktop\Phoenix SOSI\RFTS 2014 Images\Europa conamara chaos.jpg"/>
          <p:cNvPicPr>
            <a:picLocks noChangeAspect="1" noChangeArrowheads="1"/>
          </p:cNvPicPr>
          <p:nvPr/>
        </p:nvPicPr>
        <p:blipFill rotWithShape="1">
          <a:blip r:embed="rId2">
            <a:extLst>
              <a:ext uri="{28A0092B-C50C-407E-A947-70E740481C1C}">
                <a14:useLocalDpi xmlns:a14="http://schemas.microsoft.com/office/drawing/2010/main" val="0"/>
              </a:ext>
            </a:extLst>
          </a:blip>
          <a:srcRect b="12990"/>
          <a:stretch/>
        </p:blipFill>
        <p:spPr bwMode="auto">
          <a:xfrm>
            <a:off x="-10902" y="1752600"/>
            <a:ext cx="9154902" cy="41280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onamara Chaos, Europa"/>
          <p:cNvPicPr>
            <a:picLocks noChangeAspect="1" noChangeArrowheads="1"/>
          </p:cNvPicPr>
          <p:nvPr/>
        </p:nvPicPr>
        <p:blipFill rotWithShape="1">
          <a:blip r:embed="rId3">
            <a:extLst>
              <a:ext uri="{28A0092B-C50C-407E-A947-70E740481C1C}">
                <a14:useLocalDpi xmlns:a14="http://schemas.microsoft.com/office/drawing/2010/main" val="0"/>
              </a:ext>
            </a:extLst>
          </a:blip>
          <a:srcRect t="2285" b="4314"/>
          <a:stretch/>
        </p:blipFill>
        <p:spPr bwMode="auto">
          <a:xfrm>
            <a:off x="3182700" y="1752600"/>
            <a:ext cx="5961300" cy="4128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76200"/>
            <a:ext cx="8991600"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a:t>
            </a:r>
            <a:r>
              <a:rPr lang="en-US" sz="2800" b="1" dirty="0" err="1" smtClean="0">
                <a:solidFill>
                  <a:prstClr val="white"/>
                </a:solidFill>
                <a:latin typeface="Times New Roman" pitchFamily="18" charset="0"/>
                <a:cs typeface="Times New Roman" pitchFamily="18" charset="0"/>
              </a:rPr>
              <a:t>Conamara</a:t>
            </a:r>
            <a:r>
              <a:rPr lang="en-US" sz="2800" b="1" dirty="0" smtClean="0">
                <a:solidFill>
                  <a:prstClr val="white"/>
                </a:solidFill>
                <a:latin typeface="Times New Roman" pitchFamily="18" charset="0"/>
                <a:cs typeface="Times New Roman" pitchFamily="18" charset="0"/>
              </a:rPr>
              <a:t> Chaos</a:t>
            </a:r>
          </a:p>
        </p:txBody>
      </p:sp>
    </p:spTree>
    <p:extLst>
      <p:ext uri="{BB962C8B-B14F-4D97-AF65-F5344CB8AC3E}">
        <p14:creationId xmlns:p14="http://schemas.microsoft.com/office/powerpoint/2010/main" val="20845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0906" y="200307"/>
            <a:ext cx="3645549"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Ridges</a:t>
            </a:r>
            <a:endParaRPr lang="en-US" sz="2800" b="1" dirty="0">
              <a:solidFill>
                <a:prstClr val="white"/>
              </a:solidFill>
              <a:latin typeface="Times New Roman" pitchFamily="18" charset="0"/>
              <a:cs typeface="Times New Roman" pitchFamily="18" charset="0"/>
            </a:endParaRPr>
          </a:p>
        </p:txBody>
      </p:sp>
      <p:pic>
        <p:nvPicPr>
          <p:cNvPr id="8194" name="Picture 2" descr="C:\Users\Donna\Desktop\Phoenix SOSI\RFTS 2014 Images\Europa_ridges_galile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32961"/>
            <a:ext cx="3283087" cy="392433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ig 1 - zoom photo of icy double-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461" y="1447800"/>
            <a:ext cx="5842236" cy="469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580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264159"/>
            <a:ext cx="1770036"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  Cycloids </a:t>
            </a:r>
          </a:p>
        </p:txBody>
      </p:sp>
      <p:pic>
        <p:nvPicPr>
          <p:cNvPr id="9218" name="Picture 2" descr="C:\Users\Donna\Desktop\Phoenix SOSI\RFTS 2014 Images\europa cycloid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19200"/>
            <a:ext cx="4926594" cy="492659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Donna\Desktop\Phoenix SOSI\RFTS 2014 Images\europa cycloid3b.gif"/>
          <p:cNvPicPr>
            <a:picLocks noChangeAspect="1" noChangeArrowheads="1"/>
          </p:cNvPicPr>
          <p:nvPr/>
        </p:nvPicPr>
        <p:blipFill rotWithShape="1">
          <a:blip r:embed="rId3">
            <a:extLst>
              <a:ext uri="{28A0092B-C50C-407E-A947-70E740481C1C}">
                <a14:useLocalDpi xmlns:a14="http://schemas.microsoft.com/office/drawing/2010/main" val="0"/>
              </a:ext>
            </a:extLst>
          </a:blip>
          <a:srcRect b="4696"/>
          <a:stretch/>
        </p:blipFill>
        <p:spPr bwMode="auto">
          <a:xfrm>
            <a:off x="380998" y="1219200"/>
            <a:ext cx="3368231" cy="53022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irlwww.lpl.arizona.edu/~hoppa/science/cycloid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47" y="3756022"/>
            <a:ext cx="7048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21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7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9231" y="241550"/>
            <a:ext cx="1122423"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Plains</a:t>
            </a:r>
            <a:endParaRPr lang="en-US" sz="2800" b="1" dirty="0">
              <a:solidFill>
                <a:prstClr val="white"/>
              </a:solidFill>
              <a:latin typeface="Times New Roman" pitchFamily="18" charset="0"/>
              <a:cs typeface="Times New Roman" pitchFamily="18" charset="0"/>
            </a:endParaRPr>
          </a:p>
        </p:txBody>
      </p:sp>
      <p:pic>
        <p:nvPicPr>
          <p:cNvPr id="10242" name="Picture 2" descr="C:\Users\Donna\Desktop\Phoenix SOSI\RFTS 2014 Images\europaplain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9" y="1447800"/>
            <a:ext cx="9089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87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28074" y="76200"/>
            <a:ext cx="89671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smtClean="0">
                <a:solidFill>
                  <a:schemeClr val="bg1"/>
                </a:solidFill>
                <a:latin typeface="Times New Roman" pitchFamily="18" charset="0"/>
              </a:rPr>
              <a:t>                   </a:t>
            </a:r>
            <a:r>
              <a:rPr lang="en-US" sz="3200" b="1" dirty="0" smtClean="0">
                <a:solidFill>
                  <a:schemeClr val="bg1"/>
                </a:solidFill>
                <a:latin typeface="Times New Roman" pitchFamily="18" charset="0"/>
              </a:rPr>
              <a:t>Chandra </a:t>
            </a:r>
            <a:r>
              <a:rPr lang="en-US" sz="3200" b="1" dirty="0">
                <a:solidFill>
                  <a:schemeClr val="bg1"/>
                </a:solidFill>
                <a:latin typeface="Times New Roman" pitchFamily="18" charset="0"/>
              </a:rPr>
              <a:t>X-Ray </a:t>
            </a:r>
            <a:r>
              <a:rPr lang="en-US" sz="3200" b="1" dirty="0" smtClean="0">
                <a:solidFill>
                  <a:schemeClr val="bg1"/>
                </a:solidFill>
                <a:latin typeface="Times New Roman" pitchFamily="18" charset="0"/>
              </a:rPr>
              <a:t>E/PO Office</a:t>
            </a:r>
            <a:endParaRPr lang="en-US" sz="3200" b="1" dirty="0">
              <a:solidFill>
                <a:schemeClr val="bg1"/>
              </a:solidFill>
              <a:latin typeface="Times New Roman" pitchFamily="18" charset="0"/>
            </a:endParaRPr>
          </a:p>
          <a:p>
            <a:pPr eaLnBrk="1" hangingPunct="1"/>
            <a:r>
              <a:rPr lang="en-US" sz="2000" b="1" dirty="0">
                <a:solidFill>
                  <a:schemeClr val="bg1"/>
                </a:solidFill>
                <a:latin typeface="Times New Roman" pitchFamily="18" charset="0"/>
              </a:rPr>
              <a:t>      </a:t>
            </a:r>
            <a:r>
              <a:rPr lang="en-US" sz="2000" b="1" dirty="0" smtClean="0">
                <a:solidFill>
                  <a:schemeClr val="bg1"/>
                </a:solidFill>
                <a:latin typeface="Times New Roman" pitchFamily="18" charset="0"/>
              </a:rPr>
              <a:t>  Donna L </a:t>
            </a:r>
            <a:r>
              <a:rPr lang="en-US" sz="2000" b="1" dirty="0">
                <a:solidFill>
                  <a:schemeClr val="bg1"/>
                </a:solidFill>
                <a:latin typeface="Times New Roman" pitchFamily="18" charset="0"/>
              </a:rPr>
              <a:t>Young, </a:t>
            </a:r>
            <a:r>
              <a:rPr lang="en-US" sz="2000" b="1" dirty="0" smtClean="0">
                <a:solidFill>
                  <a:schemeClr val="bg1"/>
                </a:solidFill>
                <a:latin typeface="Times New Roman" pitchFamily="18" charset="0"/>
              </a:rPr>
              <a:t>NSO Astronomy Event Supervisor – </a:t>
            </a:r>
            <a:r>
              <a:rPr lang="en-US" sz="2000" b="1" dirty="0">
                <a:solidFill>
                  <a:schemeClr val="bg1"/>
                </a:solidFill>
                <a:latin typeface="Times New Roman" pitchFamily="18" charset="0"/>
              </a:rPr>
              <a:t>donna@aavso.org</a:t>
            </a:r>
          </a:p>
          <a:p>
            <a:pPr eaLnBrk="1" hangingPunct="1"/>
            <a:r>
              <a:rPr lang="en-US" b="1" dirty="0">
                <a:solidFill>
                  <a:schemeClr val="bg1"/>
                </a:solidFill>
              </a:rPr>
              <a:t>  </a:t>
            </a:r>
            <a:r>
              <a:rPr lang="en-US" sz="2000" b="1" dirty="0" smtClean="0">
                <a:solidFill>
                  <a:schemeClr val="bg1"/>
                </a:solidFill>
                <a:latin typeface="Times New Roman" panose="02020603050405020304" pitchFamily="18" charset="0"/>
                <a:cs typeface="Times New Roman" panose="02020603050405020304" pitchFamily="18" charset="0"/>
              </a:rPr>
              <a:t>Dusty Schroeder, NSO Solar System Event Supervisor  </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itchFamily="18" charset="0"/>
                <a:cs typeface="Times New Roman" panose="02020603050405020304" pitchFamily="18" charset="0"/>
              </a:rPr>
              <a:t>dschroed@gmail.com</a:t>
            </a:r>
            <a:endParaRPr lang="en-US" sz="2000" b="1" dirty="0">
              <a:solidFill>
                <a:schemeClr val="bg1"/>
              </a:solidFill>
              <a:latin typeface="Times New Roman"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95" t="14081" r="8530" b="1556"/>
          <a:stretch/>
        </p:blipFill>
        <p:spPr bwMode="auto">
          <a:xfrm>
            <a:off x="0" y="1391038"/>
            <a:ext cx="9144000" cy="547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725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g.gawkerassets.com/img/17nn952lii5frjpg/origin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8573" r="7254"/>
          <a:stretch/>
        </p:blipFill>
        <p:spPr bwMode="auto">
          <a:xfrm>
            <a:off x="914400" y="1003061"/>
            <a:ext cx="7265504" cy="550991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QTEhUUExQVFhUVGBgYFxgXGBcYFRgaGBcXHBcaGBkbHSgiGBolHBcVITEiJSorLi4uGB8zODMsNygtLysBCgoKDg0OGhAQFywkHyQsLCw0LywsLCwsLCwsLCwsLCwsLCwsLCwsLCwsLCwsLCwsLCwsLCwsLCwsLCwsLCwsLP/AABEIALcBEwMBIgACEQEDEQH/xAAcAAACAgMBAQAAAAAAAAAAAAAABAMFAQIGBwj/xAA9EAABAwICCAUDAgUCBgMAAAABAAIRAyExQQQFElFhcYHwIpGhscEGMtET4QcjUmLxQoIUM3KSk6JUstL/xAAZAQEBAQEBAQAAAAAAAAAAAAAAAQIDBAX/xAAjEQEBAAICAgICAwEAAAAAAAAAAQIRAyESMQRRE2EicYFB/9oADAMBAAIRAxEAPwDw1CEIBCEIBCEIBCEIBCEIBCEIBCzCyg1QswiEGELMLMINULJCl0fRnvMMaTyw6nJBChdLq36Se+73QNzbk9d/KV02gfSFBuLNo73mfMYblm5QeagJinq+q77aVQ8mOPsF7LourGMsxjWjcAJ9k5T0bf338LPmPFBqTSf/AI9b/wAb/wALU6prjGjV/wDG/wDC9zbo/Dlb5W/6Y5+vTmn5B8/1aTmmHNLTxBHutF9AVKDT+DcKt0v6Y0WqDt0Gc2jYPm2Cr5pt4ihen6x/hrSdejUcw7n+NvoAR5lcbrj6T0nR/vZtD+pniB+fRWZSqokLJWFoCEIQCEIQCEIQCEIQCEIQCEIQCEIQCyFhbAoBCEKgQhEoBTaNoznmGifYJnQNWl9zYcZv5Cy6fRdFDRgOls8Bbf8ACxctCu0bUrGNBeNp5uMYtFgM54q70KnEQLDLhfDv8jdrAYk5iN+W7onNEpd/nzCz7VZaMIaC0ewgTAy4dlWVBvEZTz9c1VgDy4nvd5J6hUtAtjjmRv4YDoeuLG5JYebMWOU4mMuGGIlGwRmZ4+s/utCXGNgiB4otjES4gzN7ddyzQNoANsRiQMiMTHeSyzYb0UN5k34dDATop8Iw9Ij4SGjtJ2r3BEHDK1uif0B5c25BIMGI7/wVGUGk0Q29gDz7j1UVNhuCbgm/C+zzkAeu5WGlgbMH3v0kdyoKdHfYATe5gQOWc2zTZpoDeyT06jUHiBJYcibDmMCP2T1N7CYB5mDszeROGR8kzSG/1jAT7BWZaTTg9d/TVGvB/T2XHBwInjcZ/wBrp9QuB1z9L1aMkDbYMSPuHNvyJ6L2fTtC2HEgAtdEtP274N7cDYjIpepogq2ZLXtJMONy0gWaQJMEYETfFdPLrcHgSF6Prz6SZXl1OKdXyY4/3AfaeI6715/pmiPpPLKjS1wxB7uOIWsM5l6VAhCFsCEIQCEIQCEIQCEIQCEIQCzKwhAIQhAK51VquYc4ch+Uam1dMPd0/K6nRNHjgB330XPLJWmjaMByww73x54wVPNpxM2GU/jvNSVm4jrhv395lS/8IXFoAwknmY9Yv1CxvU2EtGbPEmMvjdHT2V1o9MxfHy7zwSraGxcj85z8d2TLS6YiLTcEEi8eoPkmNindC0YvNhbMnLv8q0boAG8np0t1VbqrTNkkOFj9xvIjOB1m3tC6GmQRIII4X9ljLKqSexghpsccOmEELY6MLztEm7XTnkZ45zHtFfp1T+Y8h0iwBtgLxbjKn0fTyAGwBf7geduc8UXX0sqLNiYuTHIYwBuv3imdB8LnDAOwEZzhyI9uU60XbTQ4Rf47KkLARe4U2w0r1A55IIIjwmZHPj/hb0KUTvMc0foXkCOx+BfFTtECU2IDQaSTAnynnv6pk07c78he/e9Ya2FM5+MD7WwJzOGG6T5Sm0LaTXDACQSyAHOEEDAeLhjPJYr6C17RsbOZaccf6XC7YIytjI3TNok0C1joNg118hjbfPpmq5lKq1jalNuw77XsizjtBrXbJtJ5DfMLNy0Edb1g6qbQQNl2E7QmbiQd08N0RR661FT0tmw+zx9lQC7DxGJbOI5xddDrqj/Oc4BokBxa0zB2RtCYE+IFKMENk4TH5+FJve4PHNN+m9KpVHU3UKhLTBLGuc08Q4CCEL26lrMgAWMZkmT5LK9H54nb56QhC7KEIXQ6g+jdJ0obTdimw4Pqu2GnkILjzAVk2luvbnkLudY/wx0im2WV9Fq/2sqEO6bTQD5rn9F+ldLqG1EiDBLi1otzN+iXGz3Exyxy9VTIXTP+hNMAkMaeAe2fWFTax1RXof8ANpPZxI8PRwsVNNEkIQgEIQgE/qnQtt0n7R6lJ0qZcQBiV2OrtEDGgBZyug1otDvvzTznRDRjjwHF34zwwBjSmyL7vTnw/fNbCrsAGPE6IGBM4DgVxajenSyExvznfxzPQDcrhlm2HPDG9godFfUpQWBu1a5AMcBOCvtEqadpLXbQNRgF/C2B5hdpw+U7rnebx9Tbna1578ullrSaDG1kAAdwAgD0/wAqbSaJB6xyPfss6tIDxNL9Ql39WGZt9vU2XmsuGWq3jlMpuNH1QMOIO7p073WFPWLf0Ay5eXybQIBN5ONhHMFY1noBqOLqbIizxLCQ7KzXHLriqlp8vdS5tLBpOQtwwsDGdstylIiZF92XQtyxyS1GqAS502wAxPoQ3n7q41LpIqS12w0AE4XiYB23OJnmIiN615xNl9F0mo27ZO8H7SBYyJi0C9t66fETw9ElpuilzCyjsTIDj9uF48IiZjh8S6rFUEitfMOAEWgRgDJx81m3YZDcO+8VtFsxyj5wUm3TZG2RgYJxxAsIknxfso9HftCYIneIOO7KReFEbNYePWPgc1uwT+/fcqRjVvsAe3feabEX6VoPpjY/lSOquBs1pEbyMB1WXvAx43y/C0cL44hvqDNzM2jJVCGmat25I29syYnaB3NaQARHEQqvVjHOLSCQJFxeA7A3xwMjdO+13rJ7xsbBLWWa+A3bknwukzAIsIi44pfRtEaHMI2rvEvuQ4E3kkkkyRcxKzNTJrW5tqNG30aZOZDtif8AacEKxpBrgHOYCTnE4WF+SFvdZ6fLSEIXrF39JarFev4rsYNpwOBvYfPQr0R2hFxsTwXJfw1g1ajTiQ0jkJn3C9M0XQIIMjqu/FxXKbjyc/NOO91NqP6Pc+m6oXtaBvuSkdA8FbZOBdsndjAKsXlwwJ2TuNks2hLm2uSAOpXfL49ku682PyZcp4x0J0QBKaZojHAhwDgRBBEg8CDirfSWqvr0zML5mfPca+xMHlH1n9DBodW0UYSXUhuzLP8A8+W5edr6Pq0l41/EHUooV9tghlWTwDh9w9Qep3LWGflGcppyqELZjZIAxNltlc/T+iTLzyHyuqoU0jq3Rw1gG4K2otXDK7rUSNpSNn+oRnfePKT0VQKhOlMByPrfpir6kwEichPXD22vJUWv9BcyoXtki1xkZt6hMbqrZuO8oaASQcVcM0+rTaWNcQ0qg+kvqSlVAZWcxj4iXENBOEgm2OWK6nWOjMos2nPphvFwvO4Tfovs8f4fHfT4PNnz45+Or/jmNPpANcT2ZSGhVg0PsdotLWndMyZyKm1ppv6hhn2DM22jwG5ItdmvjfN5ccuT+PqPq/Fwyw4/5e1to9ZtOn/zA2TMMa4vkTaR8lJVqzD/AMtpac/FO1jAi2zglQ695n2wV5qvQwAyoQCSJaLQT4gdqxgAbN73PReWdvR7Rao1YK0l5IAOVi6ZzyHLMq0dq+k10XDQB4WiHT/U6pibZSLE71MXvj7z0DQOkgmOpW1KnG8zibkmczmV00M0qroimwMbmXXcek48STyTVJzhidrnG87h6KOkZ7Pz3ZTNamxrTu5z9kjaAAmMBbImATJ7Kn2ZxWrWcT38WwUoB9bRdLRv3e+f7wp3t8Mx2P8AKjpjdv4dPnyW2kONhYnpYXHHe704xBhzfjy7nyWrAb7z36WELR7HXO1BJxiQMxANpHxulbtbtRu/Pvj6LSCszwuD4DC12043Ia0kuOIAiAbm15wSY0VwBAIG0dgOwAI2htGcSTYTl62GlUAXN8LYA2fFBnaLS6BhaGefAS5RoSw7RDoglzoIhrZk2iJucByCl+2sbfTFLRIaABAAFtknLeUJ/V1Z5ptggCIgsc42JFzvthlghNftqa+nx0hCF7XI7qbWD6FZlRmIOGRBxBXu30rrqlpbIDmipbwkgP8AI48xK8A0d0PaTgCD6r0rQ9UU3iSFvj+ReK/2483xZz463qvUdZau/RZtPhreJj3S2rdH2nB8eEYTaTv5DJczqPVFJrpiT5rtdBJkDZkeXz3Za5PlZcmOnPg+Bjw5eW9pn1yJBbaLE2UQp8Pf8J6m3+r91GReF4M8ft79qrSGLgv4o6IDohdmx7XeZ2T/APZejaSbEleefxM0gf8ACVB/UWAf94PsF04sdM5Xbx5WGpKO1VH9t/wq9dB9MUbOdxjy/wArplemHSaMxPUgl6LE5TC89bTUbDrzwaI8iT5rbVrw4GRMgkYYb/b1W1J4GzJ/1tPQ7N/IGeB4rXUogbJxA2TnBbMzbCR7qNRDpmqKP9MHmPQZZ8UqdHpsOyxo5wF0DaIcI3ugm2dyffsJihRpgfYDfMyfPFvILF3VrmxUtF+veGKmk4/iFfU9DpAAbALc3OAL43AiDFuOKV1rq5rAHAuI2rtJyxgWwgOF94WLGNItA1a6p4j4W/1OFyMy0fJsrvRWwBH2izRw3mTiceFhkSZtIwdzA/8AYDy38yssG/h33uWp0qVnkt9pat776rZBIx4kWv3+yZDYHfkl6bu+8ApmkyqiQHvscFKw9jioh3nj36qYKDYGL+RN5/AWtPr38LSsZOOFuu5bsVRirYTjgGg/cS4gG5P2xfCbE3TNIKIiWkSQDEwYm4OO6ynYlRkUAXbZEuvBzv8A6QcgYHkmdHo7YfnmB/pDj4gTeCPEw3S1Wi17S1wkEXEWjMdRIO8EjNW2g0m02wBEAvdxLrmeEu9FcfanKWiNa0NDZAETE+pxQkajnTdp6bUYWwCyt6ieVfHKEIXqQL0j6R1l+pSAJuBsnovN09qfWTqFTaFwfuG8flZzx3Gsbqvb9Uu2Tcbl1lGpbw+eS8++mtbMqtBaQQfMcDuK7XRNLGziFONc1iwPxcbLd+kgYXOarn6UIxJS1fTf8J1Gd7bax0jFePfxN1qHvZQB+zxv5keEcwJP+4Lp/rH6tbQaWtIdVP2t3f3P3Dhn6ryOtVL3FzjLnEkk4knFMe+xous+nKf8tvGT6/4XJrtNSD+UzkPZM/RF1SamqaXYEwxcK0YDhB4AkcIHHDAdha6LpAFV+UudAysTHv69FJQx5e2H55wktKoFhDh9s43tF8+R85jGIu9LPQJdtGcYwtlfl9o6K1pUbARww7hUurazQ6HGA+CTkCLQd0gm+9P6w1k1rP5bmucTlcCwk+Q9eCxlRYuZYXuZFsFFrCj+ozZwd4YxMWAItwn0SegV6lQDajGftyGRGZJHTPJMnRakQ2o6WnHaeSRAJBBseXhF8sVNKZqg+EHABrjN/uJIAIGZkmTaB/VaaZSJ0xzTs1NlpIgO+0ESDnOzgBcQpm1wyQ4gNaBBNrkxcmBuPXKFZ2U6CtmrVo78vypmtUQNHZUjHAZ/lDGz3vWwy79+m9BI13ffRb1LDO/A/wCFG0fOEd5Ld7YwF+Qz6INgbrOffT5Wo7+FvTHeHdh3nUTNUrW+aw3cpKQ3qDemFdaKL9BO6AI85CqQ8N9uu5P6DVH3G2/9+oCuN1dmliHHd7IUR0ocPNCv5IvjXxUhCF7XMIQhAxoem1KTtqm4tPDPmMD1XV6u/iFWYIewP4g7J+VxiFND0V38TBFqLieLwB7Kk1r9eaTVBDNmkD/Td/8A3H4AXKoU8YMvcSSSZJuScSeKwhC0BdvqM/y2f9I9lxC7TUT/AOUzkAscnpYvaamaoaSnavPWjdDzw+f37lNMEiCMbHj37wkaBjvvcnKfzHx+AsqXq6uaBMnZvBzp7jb7meUC/EImnDgHWizrzE4xvEQRwPn0NL8KKrq9pwEgR4cCL/6HYtP9p8JwspdX2liTRNKpmAHxOAh7bnKY5Z+6braHSgbYDr/6w0j/ANhyx4brUH/B+OCZB2SDkWm5PC3e6+FXacYy3yIFotF7zhv83ayhtNocQKdLYyb+mJsbiJh14UDm1rbJDZsNhxa3f9sWGOHCcZT7KUiTefLCBbkEy2g4gG265cMOkeqbVWaPTeB46FR+EbLg2d5gPLJveMd042VMNIkUzTAIAB2pOEkWDYjKDO9YAvi0ncDe+FsY6KapGyADnlj9sk4bh6hTYzSfInatyA4WjqOilYR3j78ylaLdlrhjDnmCCQIgGIGHUck6G8+pPsSYSokp/wCLj4KHk27k+XDuyicCc46NIy3icsiFljN4NuBjDIXSCdhKlDgBJ54OPsOagpnz5fuPRSAcvK/rbFETB/ffVb01C2B+09lSA9lBEaZ2wGyGglxJeXFxIuACDssm+IkjCwVidIcKb9kSQCQAJLomR5Thw5JUBbf8Vsg7ILjhuEzxF8D5jel7FKNZk4uIOYEwCMRhvWFauosf4qlKltnGC8jz2RPkhY/HF6fKiEIX0nMIQhAIQhAIQhAIQhALq/pqpNMDcSPn5XKK9+mK0FzeR/Pws5+iOzolTtSujuTLCvNWzFI9+nynKZv179PhINKap9Dfv47xyp6k7Dvu6ZpPPt7pOlU4Jj9SN/QnK5wEHPFSqj0nRMXtOy5t/wC0wZ3cXH/JTGj6ZONPxC52ngN/2G+115Eha4k7Vhlf1ib44rdjGlxcWtLoidkE4AbO3iTYIDStZEUppOhziMgS0ZCDPin2S+i6xdDnOdJBb9wBkGZDYzEttuPMqHWOjQ/ZFocAIsB4WmYGQh5k2Ft6WLJgNwaABjlifYcYlYvSS1ZaLrUi2xtGcZ2LTiQyJ9cU8Ncxsk03bNwTYvAGYG0bSMQREAqiMDC5F8Zjdh0txWX6QTY7JBOJthIERznpwWZ5VfTqKQ26YLIh4gbIMDeACBu3Ap1tK2GF+ghcXoGkOoO2hMH7mmwd3kRcec31H6qpf01Yz8NMxP8Aukraf2tw1Z2AoNDrseC+m7aaSJjFtogtxbgT+wTVUQgiDdnN15vJJz/O5b0as3Oe9o3nhPogPG8NzN93ut2kc8ldjYVBztxHpClaexOPIQAoX3m3L07xWRUOdup9kRMx5/0gE+Q5dzb1j2vFsgzA8Rvck4CST2MVgOHE+oHXAcvRR/qgRxw3knGN5ykwBeTusgaCEp+s3c3qJPnI9vPFCuqj5cQhC9rIQhCAQhCAQhCAQhCATmqa+xVad9j1/eEmgIPRtFqSnmFc/qbS9tjTnnzzV3ScvNY3DTXKek9KBylpOWLFWNNyloVSPuB5tG0M4yt1StJyaplQOU4OfnI91vUrtZJmTJAy4kicfuaPO9lBTIz/AB7XKW06oA0ENO0Q+HR4bvIiJxE+qmlJaXpwJOOdzc35jl67yljXJgT+/klCTP53HBStnjjlgpcds7TtmQBIdI98/RMVahzmczfMnHMRf1SzHgC4vON+Oala6QdwvBwOOG7ota60iZ+lhwwjlEG3nM+6WBtjvx5/5WQ0cOcziMDxm1lgAccMv3WNajW9rf6c0o061hIcA10kQATZxJyEHzK7GrRmHCYXnbWzAF5i047pTNLSnggtLmRYQXAADIXjHfip5I7hvPC3XqstJNvj9+Btj5rmtH+o6gIljSQAC4gyd+FpvgB7p/RtamoQHsBjCG2E5QL3tvwFlZYq3IO+OTd/Q3Wsc+pMdYwvkYSzNI2iQwtgY+F29wtcXkDLzmVIHLSM1nZAiM3Y42+0jHG9whrYJAzxOZ3Ak5LSVlh5KhhrhGfQuA6ANMISoqHfCFdI+Z0IQvYyEIQgEIQgEIQgEIQgEIQgtdQaXsv2Tg7Dmux0aovOmmDIyXX6n0/baN+B5rnnj/1ZXRNKkYUnSqJhh4rjY0dpPTVN6radRNUqizpVlTct309sFh37TN0wQ4TxknrwStN5TNM+nooOf02nBIjC43Y+LrhbiN99dHrx++GCu9Z6LtCRYiCQN4wPEKifozheM8vU8pnfkt/uJYYc4OuTeLAfPotWfbuJ75qG+HHPGykp2MOFuHHcs3L9JpKZAvw6iMPbyWjiMsO+K2DZsJOeXDJS06ctmBfzscCApe+oDR4Jv6+3mm9gcMvPflv91FQogNFoLo+cj3dO0D93oRjII/PoseDeM+0Wj6PJznOPPdgLJ0EsJNhwuSIw65KMNIbAHC9/U2ELGrtG/UMn7QTlG1Hxj2bauP03vUP6ma4jaNgfWYiDuAHmTFoJsw7sd8vVQublcDcDEd23I2+SrknDu9+GCxtKDbWTV7m3uVUZJbnj/wBR6ZhCgNaN56oWtD51QhC9TIQhCAQhCAQhCAQhCAQhCATOgaUabpyzHBCEHZaHpEgEYKxpvWULz2NRKCpqT0IWVN0npvRzOCELFVK+oXwLgA2iJmMQVCynj4pxyAGAmRBvF7fMDKFYRHperjctERJc2biBEzhvsFVvouc4twIynjCEJe41ljOklCps9c/z1TlCobOIEG97njghCmPaRPbrx5fst2vKEK3qtxDpNSNwA587AdM8sFc6Bo7mhrW3dsku3STMbNgb5gg2tjYQl9sX0Zqv2bGx+b/grQVJ3+n5QhGAHLUvsIzw/ZCFYNdtCELbL//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3852090" y="273139"/>
            <a:ext cx="1390124"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Oceans</a:t>
            </a:r>
          </a:p>
        </p:txBody>
      </p:sp>
    </p:spTree>
    <p:extLst>
      <p:ext uri="{BB962C8B-B14F-4D97-AF65-F5344CB8AC3E}">
        <p14:creationId xmlns:p14="http://schemas.microsoft.com/office/powerpoint/2010/main" val="34148318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2031" y="33823"/>
            <a:ext cx="1970411"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Enceladus</a:t>
            </a:r>
            <a:r>
              <a:rPr lang="en-US" sz="2800" b="1" dirty="0" smtClean="0">
                <a:solidFill>
                  <a:schemeClr val="bg1"/>
                </a:solidFill>
                <a:latin typeface="Times New Roman" pitchFamily="18" charset="0"/>
                <a:cs typeface="Times New Roman" pitchFamily="18" charset="0"/>
              </a:rPr>
              <a:t>:</a:t>
            </a:r>
          </a:p>
        </p:txBody>
      </p:sp>
      <p:pic>
        <p:nvPicPr>
          <p:cNvPr id="4" name="Picture 2" descr="C:\Users\Donna\Desktop\Phoenix SOSI\RFTS 2014 Images\enc02_PIA0780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1124880"/>
            <a:ext cx="9134475" cy="572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58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Donna\Desktop\Phoenix SOSI\RFTS 2014 Images\enceladus_plumes.jpg"/>
          <p:cNvPicPr>
            <a:picLocks noChangeAspect="1" noChangeArrowheads="1"/>
          </p:cNvPicPr>
          <p:nvPr/>
        </p:nvPicPr>
        <p:blipFill rotWithShape="1">
          <a:blip r:embed="rId2">
            <a:extLst>
              <a:ext uri="{28A0092B-C50C-407E-A947-70E740481C1C}">
                <a14:useLocalDpi xmlns:a14="http://schemas.microsoft.com/office/drawing/2010/main" val="0"/>
              </a:ext>
            </a:extLst>
          </a:blip>
          <a:srcRect b="11396"/>
          <a:stretch/>
        </p:blipFill>
        <p:spPr bwMode="auto">
          <a:xfrm>
            <a:off x="6738316" y="6627"/>
            <a:ext cx="2381250" cy="240527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Donna\Desktop\Phoenix SOSI\RFTS 2014 Images\enceladus12_cassini_big.png"/>
          <p:cNvPicPr>
            <a:picLocks noChangeAspect="1" noChangeArrowheads="1"/>
          </p:cNvPicPr>
          <p:nvPr/>
        </p:nvPicPr>
        <p:blipFill rotWithShape="1">
          <a:blip r:embed="rId3">
            <a:extLst>
              <a:ext uri="{28A0092B-C50C-407E-A947-70E740481C1C}">
                <a14:useLocalDpi xmlns:a14="http://schemas.microsoft.com/office/drawing/2010/main" val="0"/>
              </a:ext>
            </a:extLst>
          </a:blip>
          <a:srcRect t="10870"/>
          <a:stretch/>
        </p:blipFill>
        <p:spPr bwMode="auto">
          <a:xfrm>
            <a:off x="109849" y="2133600"/>
            <a:ext cx="8924297" cy="43699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umes from Enceladus' geysers are illuminated by reflected light from Saturn. Credit: NASA/JPL-Caltech, Space Science Institute. "/>
          <p:cNvPicPr>
            <a:picLocks noChangeAspect="1" noChangeArrowheads="1"/>
          </p:cNvPicPr>
          <p:nvPr/>
        </p:nvPicPr>
        <p:blipFill rotWithShape="1">
          <a:blip r:embed="rId4">
            <a:extLst>
              <a:ext uri="{28A0092B-C50C-407E-A947-70E740481C1C}">
                <a14:useLocalDpi xmlns:a14="http://schemas.microsoft.com/office/drawing/2010/main" val="0"/>
              </a:ext>
            </a:extLst>
          </a:blip>
          <a:srcRect l="29085" t="36762" r="35173" b="25337"/>
          <a:stretch/>
        </p:blipFill>
        <p:spPr bwMode="auto">
          <a:xfrm>
            <a:off x="29818" y="39759"/>
            <a:ext cx="1974572" cy="2093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6133" y="212644"/>
            <a:ext cx="1391728"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 Plumes</a:t>
            </a:r>
          </a:p>
        </p:txBody>
      </p:sp>
    </p:spTree>
    <p:extLst>
      <p:ext uri="{BB962C8B-B14F-4D97-AF65-F5344CB8AC3E}">
        <p14:creationId xmlns:p14="http://schemas.microsoft.com/office/powerpoint/2010/main" val="34060862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onna\Desktop\Phoenix SOSI\RFTS 2014 Images\Enceladus_Tiger_Stripes_Up_Close_PIA062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557" y="1828800"/>
            <a:ext cx="4724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turn's moon Enceladus"/>
          <p:cNvPicPr>
            <a:picLocks noChangeAspect="1" noChangeArrowheads="1"/>
          </p:cNvPicPr>
          <p:nvPr/>
        </p:nvPicPr>
        <p:blipFill rotWithShape="1">
          <a:blip r:embed="rId3">
            <a:extLst>
              <a:ext uri="{28A0092B-C50C-407E-A947-70E740481C1C}">
                <a14:useLocalDpi xmlns:a14="http://schemas.microsoft.com/office/drawing/2010/main" val="0"/>
              </a:ext>
            </a:extLst>
          </a:blip>
          <a:srcRect t="11671"/>
          <a:stretch/>
        </p:blipFill>
        <p:spPr bwMode="auto">
          <a:xfrm>
            <a:off x="0" y="884536"/>
            <a:ext cx="9110870" cy="5973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20273" y="241549"/>
            <a:ext cx="4432927"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Tiger Stripes</a:t>
            </a:r>
          </a:p>
        </p:txBody>
      </p:sp>
    </p:spTree>
    <p:extLst>
      <p:ext uri="{BB962C8B-B14F-4D97-AF65-F5344CB8AC3E}">
        <p14:creationId xmlns:p14="http://schemas.microsoft.com/office/powerpoint/2010/main" val="25414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eo.utep.edu/pub/bkonter/research/Enc_Disp_Capture.png"/>
          <p:cNvPicPr>
            <a:picLocks noChangeAspect="1" noChangeArrowheads="1"/>
          </p:cNvPicPr>
          <p:nvPr/>
        </p:nvPicPr>
        <p:blipFill rotWithShape="1">
          <a:blip r:embed="rId2">
            <a:extLst>
              <a:ext uri="{28A0092B-C50C-407E-A947-70E740481C1C}">
                <a14:useLocalDpi xmlns:a14="http://schemas.microsoft.com/office/drawing/2010/main" val="0"/>
              </a:ext>
            </a:extLst>
          </a:blip>
          <a:srcRect l="1552" t="3969" r="1562" b="12581"/>
          <a:stretch/>
        </p:blipFill>
        <p:spPr bwMode="auto">
          <a:xfrm>
            <a:off x="784340" y="412124"/>
            <a:ext cx="7543986" cy="591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58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2632" y="59736"/>
            <a:ext cx="5237652" cy="523220"/>
          </a:xfrm>
          <a:prstGeom prst="rect">
            <a:avLst/>
          </a:prstGeom>
          <a:noFill/>
        </p:spPr>
        <p:txBody>
          <a:bodyPr wrap="square" rtlCol="0">
            <a:spAutoFit/>
          </a:bodyPr>
          <a:lstStyle/>
          <a:p>
            <a:r>
              <a:rPr lang="en-US" sz="2800" b="1" dirty="0" smtClean="0">
                <a:solidFill>
                  <a:prstClr val="white"/>
                </a:solidFill>
                <a:latin typeface="Times New Roman" pitchFamily="18" charset="0"/>
                <a:cs typeface="Times New Roman" pitchFamily="18" charset="0"/>
              </a:rPr>
              <a:t>       </a:t>
            </a:r>
            <a:endParaRPr lang="en-US" sz="2800" b="1" dirty="0">
              <a:solidFill>
                <a:prstClr val="white"/>
              </a:solidFill>
              <a:latin typeface="Times New Roman" pitchFamily="18" charset="0"/>
              <a:cs typeface="Times New Roman" pitchFamily="18" charset="0"/>
            </a:endParaRPr>
          </a:p>
        </p:txBody>
      </p:sp>
      <p:pic>
        <p:nvPicPr>
          <p:cNvPr id="15362" name="Picture 2" descr="C:\Users\Donna\Desktop\Phoenix SOSI\RFTS 2014 Images\iapetus-dark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258" r="2006"/>
          <a:stretch/>
        </p:blipFill>
        <p:spPr bwMode="auto">
          <a:xfrm>
            <a:off x="1602632" y="914400"/>
            <a:ext cx="5636367"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16766" y="175554"/>
            <a:ext cx="1322798" cy="523220"/>
          </a:xfrm>
          <a:prstGeom prst="rect">
            <a:avLst/>
          </a:prstGeom>
          <a:noFill/>
        </p:spPr>
        <p:txBody>
          <a:bodyPr wrap="none" rtlCol="0">
            <a:spAutoFit/>
          </a:bodyPr>
          <a:lstStyle/>
          <a:p>
            <a:r>
              <a:rPr lang="en-US" sz="2800" b="1" dirty="0" err="1" smtClean="0">
                <a:solidFill>
                  <a:schemeClr val="bg1"/>
                </a:solidFill>
                <a:latin typeface="Times New Roman" pitchFamily="18" charset="0"/>
                <a:cs typeface="Times New Roman" pitchFamily="18" charset="0"/>
              </a:rPr>
              <a:t>Iapetus</a:t>
            </a:r>
            <a:endParaRPr lang="en-US" sz="2800" b="1"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0311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hotojournal.jpl.nasa.gov/jpegMod/PIA08380_mod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90600"/>
            <a:ext cx="9094137"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26544" y="226633"/>
            <a:ext cx="2641044"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Transition Zone</a:t>
            </a:r>
          </a:p>
        </p:txBody>
      </p:sp>
    </p:spTree>
    <p:extLst>
      <p:ext uri="{BB962C8B-B14F-4D97-AF65-F5344CB8AC3E}">
        <p14:creationId xmlns:p14="http://schemas.microsoft.com/office/powerpoint/2010/main" val="4260963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mbhax.com/stuff/_iapetus_r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8631" y="381000"/>
            <a:ext cx="1666738"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 The Wall</a:t>
            </a:r>
          </a:p>
        </p:txBody>
      </p:sp>
    </p:spTree>
    <p:extLst>
      <p:ext uri="{BB962C8B-B14F-4D97-AF65-F5344CB8AC3E}">
        <p14:creationId xmlns:p14="http://schemas.microsoft.com/office/powerpoint/2010/main" val="4185725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3518" y="224805"/>
            <a:ext cx="1016560"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Titan</a:t>
            </a:r>
            <a:endParaRPr lang="en-US" sz="2800" b="1" dirty="0">
              <a:solidFill>
                <a:prstClr val="white"/>
              </a:solidFill>
              <a:latin typeface="Times New Roman" pitchFamily="18" charset="0"/>
              <a:cs typeface="Times New Roman" pitchFamily="18" charset="0"/>
            </a:endParaRPr>
          </a:p>
        </p:txBody>
      </p:sp>
      <p:pic>
        <p:nvPicPr>
          <p:cNvPr id="11268" name="Picture 4" descr="http://www.space.com/images/i/000/009/488/original/titan-ultraviolet-infrared.jpg?1304718161"/>
          <p:cNvPicPr>
            <a:picLocks noChangeAspect="1" noChangeArrowheads="1"/>
          </p:cNvPicPr>
          <p:nvPr/>
        </p:nvPicPr>
        <p:blipFill rotWithShape="1">
          <a:blip r:embed="rId2">
            <a:extLst>
              <a:ext uri="{28A0092B-C50C-407E-A947-70E740481C1C}">
                <a14:useLocalDpi xmlns:a14="http://schemas.microsoft.com/office/drawing/2010/main" val="0"/>
              </a:ext>
            </a:extLst>
          </a:blip>
          <a:srcRect t="3444" r="2444" b="1932"/>
          <a:stretch/>
        </p:blipFill>
        <p:spPr bwMode="auto">
          <a:xfrm>
            <a:off x="1510748" y="774529"/>
            <a:ext cx="5950226" cy="584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07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pacefellowship.com/wp-content/uploads/2012/06/TitanInterior_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506" y="357968"/>
            <a:ext cx="6705600" cy="61214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photosfan.com/images/saturns-moon-of-titan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r="10875"/>
          <a:stretch/>
        </p:blipFill>
        <p:spPr bwMode="auto">
          <a:xfrm>
            <a:off x="613" y="-22485"/>
            <a:ext cx="9143387" cy="6880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onna\Desktop\2013 MCC Microbiology\Micro Talk\titan-surf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485"/>
            <a:ext cx="9144306" cy="68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1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685800" y="29809"/>
            <a:ext cx="777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smtClean="0">
                <a:solidFill>
                  <a:schemeClr val="bg1"/>
                </a:solidFill>
                <a:latin typeface="Times New Roman" pitchFamily="18" charset="0"/>
              </a:rPr>
              <a:t>The American Association of Variable Observers </a:t>
            </a:r>
          </a:p>
          <a:p>
            <a:r>
              <a:rPr lang="en-US" sz="2800" b="1" dirty="0">
                <a:solidFill>
                  <a:schemeClr val="bg1"/>
                </a:solidFill>
                <a:latin typeface="Times New Roman" pitchFamily="18" charset="0"/>
              </a:rPr>
              <a:t> </a:t>
            </a:r>
            <a:r>
              <a:rPr lang="en-US" sz="2800" b="1" dirty="0" smtClean="0">
                <a:solidFill>
                  <a:schemeClr val="bg1"/>
                </a:solidFill>
                <a:latin typeface="Times New Roman" pitchFamily="18" charset="0"/>
              </a:rPr>
              <a:t>                                 aavso.org</a:t>
            </a:r>
            <a:endParaRPr lang="en-US" sz="2800" b="1" dirty="0">
              <a:solidFill>
                <a:schemeClr val="bg1"/>
              </a:solidFill>
              <a:latin typeface="Times New Roman" pitchFamily="18" charset="0"/>
            </a:endParaRPr>
          </a:p>
        </p:txBody>
      </p:sp>
      <p:pic>
        <p:nvPicPr>
          <p:cNvPr id="211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83916"/>
            <a:ext cx="8382000" cy="584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7594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astronomy.org/StarWatch/January/1-05-titan-huygen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4" descr="http://www.astronomy.org/StarWatch/January/1-05-titan-huygen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4" name="Picture 6" descr="C:\Users\Donna\Desktop\2013 MCC Microbiology\Micro Talk\1-05-titan-huyg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739288"/>
            <a:ext cx="6830187" cy="512811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uygens Mosaic of Titan from Ab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251"/>
            <a:ext cx="6758814" cy="684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7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onna\Desktop\Phoenix SOSI\RFTS 2014 Images\trit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48879"/>
            <a:ext cx="8232766" cy="64032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cdn.physorg.com/newman/gfx/news/hires/2009/flashbackton.jpg"/>
          <p:cNvPicPr>
            <a:picLocks noChangeAspect="1" noChangeArrowheads="1"/>
          </p:cNvPicPr>
          <p:nvPr/>
        </p:nvPicPr>
        <p:blipFill rotWithShape="1">
          <a:blip r:embed="rId3">
            <a:extLst>
              <a:ext uri="{28A0092B-C50C-407E-A947-70E740481C1C}">
                <a14:useLocalDpi xmlns:a14="http://schemas.microsoft.com/office/drawing/2010/main" val="0"/>
              </a:ext>
            </a:extLst>
          </a:blip>
          <a:srcRect l="3210" r="5163"/>
          <a:stretch/>
        </p:blipFill>
        <p:spPr bwMode="auto">
          <a:xfrm>
            <a:off x="304800" y="609713"/>
            <a:ext cx="8616281" cy="6130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8207" y="87269"/>
            <a:ext cx="1238352"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 Triton</a:t>
            </a:r>
            <a:endParaRPr lang="en-US" sz="2000" b="1" dirty="0" smtClean="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3452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75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ndows2universe.org/neptune/images/triton_geysers_winds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283"/>
            <a:ext cx="9089136" cy="6311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72723" y="29553"/>
            <a:ext cx="2543689" cy="523220"/>
          </a:xfrm>
          <a:prstGeom prst="rect">
            <a:avLst/>
          </a:prstGeom>
          <a:noFill/>
        </p:spPr>
        <p:txBody>
          <a:bodyPr wrap="square" rtlCol="0">
            <a:spAutoFit/>
          </a:bodyPr>
          <a:lstStyle/>
          <a:p>
            <a:r>
              <a:rPr lang="en-US" sz="2800" b="1" dirty="0" smtClean="0">
                <a:solidFill>
                  <a:schemeClr val="bg1"/>
                </a:solidFill>
                <a:latin typeface="Times New Roman" pitchFamily="18" charset="0"/>
                <a:cs typeface="Times New Roman" pitchFamily="18" charset="0"/>
              </a:rPr>
              <a:t>Ice Volcanoes</a:t>
            </a:r>
            <a:endParaRPr lang="en-US"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92008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5.googleusercontent.com/-I8Fi_qsJUwE/UbI8j1xvJ3I/AAAAAAAAmzs/McZzfcl7cu4/w800-h800/ceres_br.jpg"/>
          <p:cNvPicPr>
            <a:picLocks noChangeAspect="1" noChangeArrowheads="1"/>
          </p:cNvPicPr>
          <p:nvPr/>
        </p:nvPicPr>
        <p:blipFill rotWithShape="1">
          <a:blip r:embed="rId2">
            <a:extLst>
              <a:ext uri="{28A0092B-C50C-407E-A947-70E740481C1C}">
                <a14:useLocalDpi xmlns:a14="http://schemas.microsoft.com/office/drawing/2010/main" val="0"/>
              </a:ext>
            </a:extLst>
          </a:blip>
          <a:srcRect l="8588" r="7199"/>
          <a:stretch/>
        </p:blipFill>
        <p:spPr bwMode="auto">
          <a:xfrm>
            <a:off x="1295400" y="1003852"/>
            <a:ext cx="6594180" cy="5562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232129"/>
            <a:ext cx="1143198" cy="523220"/>
          </a:xfrm>
          <a:prstGeom prst="rect">
            <a:avLst/>
          </a:prstGeom>
        </p:spPr>
        <p:txBody>
          <a:bodyPr wrap="none">
            <a:spAutoFit/>
          </a:bodyPr>
          <a:lstStyle/>
          <a:p>
            <a:r>
              <a:rPr lang="en-US" sz="2800" b="1" dirty="0" smtClean="0">
                <a:solidFill>
                  <a:prstClr val="white"/>
                </a:solidFill>
                <a:latin typeface="Times New Roman" pitchFamily="18" charset="0"/>
                <a:cs typeface="Times New Roman" pitchFamily="18" charset="0"/>
              </a:rPr>
              <a:t> Ceres</a:t>
            </a:r>
          </a:p>
        </p:txBody>
      </p:sp>
    </p:spTree>
    <p:extLst>
      <p:ext uri="{BB962C8B-B14F-4D97-AF65-F5344CB8AC3E}">
        <p14:creationId xmlns:p14="http://schemas.microsoft.com/office/powerpoint/2010/main" val="1468383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onna\Desktop\Phoenix SOSI\RFTS 2014 Images\Ceres_Layers_br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575" t="14464" r="14178"/>
          <a:stretch/>
        </p:blipFill>
        <p:spPr bwMode="auto">
          <a:xfrm>
            <a:off x="838200" y="457200"/>
            <a:ext cx="7391400" cy="604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859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0983" y="152400"/>
            <a:ext cx="1342034"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Comets</a:t>
            </a:r>
            <a:endParaRPr lang="en-US" sz="2800" b="1" dirty="0">
              <a:solidFill>
                <a:prstClr val="white"/>
              </a:solidFill>
              <a:latin typeface="Times New Roman" pitchFamily="18" charset="0"/>
              <a:cs typeface="Times New Roman" pitchFamily="18" charset="0"/>
            </a:endParaRPr>
          </a:p>
        </p:txBody>
      </p:sp>
      <p:pic>
        <p:nvPicPr>
          <p:cNvPr id="19458" name="Picture 2" descr="C:\Users\Donna\Desktop\Phoenix SOSI\RFTS 2014 Images\comet 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514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88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Hyakutake.TIF"/>
          <p:cNvPicPr>
            <a:picLocks noChangeAspect="1" noChangeArrowheads="1"/>
          </p:cNvPicPr>
          <p:nvPr/>
        </p:nvPicPr>
        <p:blipFill rotWithShape="1">
          <a:blip r:embed="rId2">
            <a:extLst>
              <a:ext uri="{28A0092B-C50C-407E-A947-70E740481C1C}">
                <a14:useLocalDpi xmlns:a14="http://schemas.microsoft.com/office/drawing/2010/main" val="0"/>
              </a:ext>
            </a:extLst>
          </a:blip>
          <a:srcRect t="28233"/>
          <a:stretch/>
        </p:blipFill>
        <p:spPr bwMode="auto">
          <a:xfrm>
            <a:off x="0" y="1936252"/>
            <a:ext cx="9144000" cy="49217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26" descr="C:\My Documents\Space XVI\Slides&amp;Photos\Cometshoemakerlevy.jpg"/>
          <p:cNvPicPr>
            <a:picLocks noChangeAspect="1" noChangeArrowheads="1"/>
          </p:cNvPicPr>
          <p:nvPr/>
        </p:nvPicPr>
        <p:blipFill rotWithShape="1">
          <a:blip r:embed="rId3">
            <a:extLst>
              <a:ext uri="{28A0092B-C50C-407E-A947-70E740481C1C}">
                <a14:useLocalDpi xmlns:a14="http://schemas.microsoft.com/office/drawing/2010/main" val="0"/>
              </a:ext>
            </a:extLst>
          </a:blip>
          <a:srcRect t="17967" b="25941"/>
          <a:stretch/>
        </p:blipFill>
        <p:spPr bwMode="auto">
          <a:xfrm>
            <a:off x="228600" y="128039"/>
            <a:ext cx="8610600" cy="180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18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a\Desktop\CURRENT WORK\MVCC Microbiology\Images MVCC\278550main_BERNSTEIN_PAH_Award_paper_092308.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846" b="2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omet Soup"/>
          <p:cNvPicPr>
            <a:picLocks noChangeAspect="1" noChangeArrowheads="1"/>
          </p:cNvPicPr>
          <p:nvPr/>
        </p:nvPicPr>
        <p:blipFill>
          <a:blip r:embed="rId4" cstate="print">
            <a:extLst>
              <a:ext uri="{28A0092B-C50C-407E-A947-70E740481C1C}">
                <a14:useLocalDpi xmlns:a14="http://schemas.microsoft.com/office/drawing/2010/main" val="0"/>
              </a:ext>
            </a:extLst>
          </a:blip>
          <a:srcRect t="10146" r="10587" b="10146"/>
          <a:stretch>
            <a:fillRect/>
          </a:stretch>
        </p:blipFill>
        <p:spPr bwMode="auto">
          <a:xfrm>
            <a:off x="2057400" y="505907"/>
            <a:ext cx="5029200" cy="597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76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242514"/>
            <a:ext cx="2638864"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The </a:t>
            </a:r>
            <a:r>
              <a:rPr lang="en-US" sz="2800" b="1" dirty="0" err="1" smtClean="0">
                <a:solidFill>
                  <a:prstClr val="white"/>
                </a:solidFill>
                <a:latin typeface="Times New Roman" pitchFamily="18" charset="0"/>
                <a:cs typeface="Times New Roman" pitchFamily="18" charset="0"/>
              </a:rPr>
              <a:t>Oort</a:t>
            </a:r>
            <a:r>
              <a:rPr lang="en-US" sz="2800" b="1" dirty="0" smtClean="0">
                <a:solidFill>
                  <a:prstClr val="white"/>
                </a:solidFill>
                <a:latin typeface="Times New Roman" pitchFamily="18" charset="0"/>
                <a:cs typeface="Times New Roman" pitchFamily="18" charset="0"/>
              </a:rPr>
              <a:t> Cloud</a:t>
            </a:r>
            <a:endParaRPr lang="en-US" sz="2800" b="1" dirty="0">
              <a:solidFill>
                <a:prstClr val="white"/>
              </a:solidFill>
              <a:latin typeface="Times New Roman" pitchFamily="18" charset="0"/>
              <a:cs typeface="Times New Roman" pitchFamily="18" charset="0"/>
            </a:endParaRPr>
          </a:p>
        </p:txBody>
      </p:sp>
      <p:pic>
        <p:nvPicPr>
          <p:cNvPr id="21506" name="Picture 2" descr="C:\Users\Donna\Desktop\Phoenix SOSI\RFTS 2014 Images\Oort-Clou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77"/>
          <a:stretch/>
        </p:blipFill>
        <p:spPr bwMode="auto">
          <a:xfrm>
            <a:off x="1773842" y="1143000"/>
            <a:ext cx="5546035" cy="54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92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243960"/>
            <a:ext cx="2669257"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The Kuiper Belt</a:t>
            </a:r>
            <a:endParaRPr lang="en-US" sz="2800" b="1" dirty="0">
              <a:solidFill>
                <a:prstClr val="white"/>
              </a:solidFill>
              <a:latin typeface="Times New Roman" pitchFamily="18" charset="0"/>
              <a:cs typeface="Times New Roman" pitchFamily="18" charset="0"/>
            </a:endParaRPr>
          </a:p>
        </p:txBody>
      </p:sp>
      <p:pic>
        <p:nvPicPr>
          <p:cNvPr id="20482" name="Picture 2" descr="C:\Users\Donna\Desktop\Phoenix SOSI\RFTS 2014 Images\Kuiper-Be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7" y="1162878"/>
            <a:ext cx="8247693"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688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42461" y="74712"/>
            <a:ext cx="8839200" cy="621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514350" algn="l"/>
              </a:tabLst>
            </a:pPr>
            <a:r>
              <a:rPr lang="en-US" sz="2000" b="1" dirty="0" smtClean="0">
                <a:latin typeface="Times New Roman" pitchFamily="18" charset="0"/>
                <a:cs typeface="Times New Roman" pitchFamily="18" charset="0"/>
              </a:rPr>
              <a:t>SOLAR SYSTEM, DIVISION B: Planetary Science</a:t>
            </a:r>
            <a:endParaRPr lang="en-US" sz="2000" b="1" dirty="0">
              <a:latin typeface="Times New Roman" pitchFamily="18" charset="0"/>
              <a:cs typeface="Times New Roman" pitchFamily="18" charset="0"/>
            </a:endParaRPr>
          </a:p>
          <a:p>
            <a:pPr>
              <a:tabLst>
                <a:tab pos="514350" algn="l"/>
              </a:tabLst>
            </a:pPr>
            <a:endParaRPr lang="en-US" sz="2000" dirty="0">
              <a:latin typeface="Times New Roman" pitchFamily="18" charset="0"/>
              <a:cs typeface="Times New Roman" pitchFamily="18" charset="0"/>
            </a:endParaRPr>
          </a:p>
          <a:p>
            <a:pPr>
              <a:tabLst>
                <a:tab pos="514350" algn="l"/>
              </a:tabLst>
            </a:pPr>
            <a:endParaRPr lang="en-US" sz="2000" dirty="0" smtClean="0">
              <a:latin typeface="Times New Roman" pitchFamily="18" charset="0"/>
              <a:cs typeface="Times New Roman" pitchFamily="18" charset="0"/>
            </a:endParaRPr>
          </a:p>
          <a:p>
            <a:pPr>
              <a:tabLst>
                <a:tab pos="514350" algn="l"/>
              </a:tabLst>
            </a:pPr>
            <a:endParaRPr lang="en-US" sz="2000" dirty="0">
              <a:latin typeface="Times New Roman" pitchFamily="18" charset="0"/>
              <a:cs typeface="Times New Roman" pitchFamily="18" charset="0"/>
            </a:endParaRPr>
          </a:p>
          <a:p>
            <a:pPr>
              <a:tabLst>
                <a:tab pos="514350" algn="l"/>
              </a:tabLst>
            </a:pPr>
            <a:r>
              <a:rPr lang="en-US" sz="2000" b="1" u="sng" dirty="0">
                <a:latin typeface="Times New Roman" pitchFamily="18" charset="0"/>
                <a:cs typeface="Times New Roman" pitchFamily="18" charset="0"/>
              </a:rPr>
              <a:t>DESCRIPTION</a:t>
            </a:r>
            <a:r>
              <a:rPr lang="en-US" sz="2000" b="1" dirty="0">
                <a:latin typeface="Times New Roman" pitchFamily="18" charset="0"/>
                <a:cs typeface="Times New Roman" pitchFamily="18" charset="0"/>
              </a:rPr>
              <a:t>: Students will demonstrate an understanding </a:t>
            </a:r>
            <a:r>
              <a:rPr lang="en-US" sz="2000" b="1" dirty="0" smtClean="0">
                <a:latin typeface="Times New Roman" pitchFamily="18" charset="0"/>
                <a:cs typeface="Times New Roman" pitchFamily="18" charset="0"/>
              </a:rPr>
              <a:t>and knowledge of the properties and evolution of </a:t>
            </a:r>
            <a:r>
              <a:rPr lang="en-US" sz="2000" b="1" dirty="0" smtClean="0">
                <a:solidFill>
                  <a:srgbClr val="FF0000"/>
                </a:solidFill>
                <a:latin typeface="Times New Roman" pitchFamily="18" charset="0"/>
                <a:cs typeface="Times New Roman" pitchFamily="18" charset="0"/>
              </a:rPr>
              <a:t>extraterrestrial ice and water in the solar system</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a:p>
            <a:pPr>
              <a:tabLst>
                <a:tab pos="514350" algn="l"/>
              </a:tabLst>
            </a:pPr>
            <a:endParaRPr lang="en-US" sz="2000" b="1" dirty="0">
              <a:latin typeface="Times New Roman" pitchFamily="18" charset="0"/>
              <a:cs typeface="Times New Roman" pitchFamily="18" charset="0"/>
            </a:endParaRPr>
          </a:p>
          <a:p>
            <a:pPr>
              <a:tabLst>
                <a:tab pos="514350" algn="l"/>
              </a:tabLst>
            </a:pPr>
            <a:r>
              <a:rPr lang="en-US" sz="2000" b="1" u="sng" dirty="0">
                <a:latin typeface="Times New Roman" pitchFamily="18" charset="0"/>
                <a:cs typeface="Times New Roman" pitchFamily="18" charset="0"/>
              </a:rPr>
              <a:t>A TEAM OF UP TO</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2</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a:t>
            </a:r>
            <a:r>
              <a:rPr lang="en-US" sz="2000" b="1" u="sng" dirty="0" smtClean="0">
                <a:latin typeface="Times New Roman" pitchFamily="18" charset="0"/>
                <a:cs typeface="Times New Roman" pitchFamily="18" charset="0"/>
              </a:rPr>
              <a:t>APPROXIMATE </a:t>
            </a:r>
            <a:endParaRPr lang="en-US" sz="2000" b="1" u="sng" dirty="0">
              <a:latin typeface="Times New Roman" pitchFamily="18" charset="0"/>
              <a:cs typeface="Times New Roman" pitchFamily="18" charset="0"/>
            </a:endParaRPr>
          </a:p>
          <a:p>
            <a:pPr>
              <a:tabLst>
                <a:tab pos="514350" algn="l"/>
              </a:tabLst>
            </a:pPr>
            <a:r>
              <a:rPr lang="en-US" sz="2000" b="1" dirty="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pPr>
              <a:tabLst>
                <a:tab pos="514350" algn="l"/>
              </a:tabLst>
            </a:pPr>
            <a:r>
              <a:rPr lang="en-US" sz="2000" b="1" dirty="0" smtClean="0">
                <a:latin typeface="Times New Roman" pitchFamily="18" charset="0"/>
                <a:cs typeface="Times New Roman" pitchFamily="18" charset="0"/>
              </a:rPr>
              <a:t>                                                                                     </a:t>
            </a:r>
            <a:r>
              <a:rPr lang="en-US" sz="2000" b="1" u="sng" dirty="0">
                <a:latin typeface="Times New Roman" pitchFamily="18" charset="0"/>
                <a:cs typeface="Times New Roman" pitchFamily="18" charset="0"/>
              </a:rPr>
              <a:t>TIME:</a:t>
            </a:r>
            <a:r>
              <a:rPr lang="en-US" sz="2000" b="1" dirty="0">
                <a:latin typeface="Times New Roman" pitchFamily="18" charset="0"/>
                <a:cs typeface="Times New Roman" pitchFamily="18" charset="0"/>
              </a:rPr>
              <a:t> 50 </a:t>
            </a:r>
            <a:r>
              <a:rPr lang="en-US" sz="2000" b="1" dirty="0" smtClean="0">
                <a:latin typeface="Times New Roman" pitchFamily="18" charset="0"/>
                <a:cs typeface="Times New Roman" pitchFamily="18" charset="0"/>
              </a:rPr>
              <a:t>minutes</a:t>
            </a:r>
          </a:p>
          <a:p>
            <a:pPr>
              <a:tabLst>
                <a:tab pos="514350" algn="l"/>
              </a:tabLst>
            </a:pPr>
            <a:endParaRPr lang="en-US" sz="2000" b="1" dirty="0">
              <a:latin typeface="Times New Roman" pitchFamily="18" charset="0"/>
              <a:cs typeface="Times New Roman" pitchFamily="18" charset="0"/>
            </a:endParaRPr>
          </a:p>
          <a:p>
            <a:pPr>
              <a:tabLst>
                <a:tab pos="514350" algn="l"/>
              </a:tabLst>
            </a:pPr>
            <a:endParaRPr lang="en-US" sz="2000" b="1" dirty="0" smtClean="0">
              <a:latin typeface="Times New Roman" pitchFamily="18" charset="0"/>
              <a:cs typeface="Times New Roman" pitchFamily="18" charset="0"/>
            </a:endParaRPr>
          </a:p>
          <a:p>
            <a:pPr>
              <a:tabLst>
                <a:tab pos="514350" algn="l"/>
              </a:tabLst>
            </a:pPr>
            <a:r>
              <a:rPr lang="en-US" sz="2000" b="1" dirty="0" smtClean="0">
                <a:latin typeface="Times New Roman" pitchFamily="18" charset="0"/>
                <a:cs typeface="Times New Roman" pitchFamily="18" charset="0"/>
              </a:rPr>
              <a:t>EVENT PARAMETERS: Each team may bring only two 8.5” x 11” two-sided</a:t>
            </a:r>
          </a:p>
          <a:p>
            <a:pPr>
              <a:tabLst>
                <a:tab pos="514350" algn="l"/>
              </a:tabLst>
            </a:pPr>
            <a:r>
              <a:rPr lang="en-US" sz="2000" b="1" dirty="0" smtClean="0">
                <a:latin typeface="Times New Roman" pitchFamily="18" charset="0"/>
                <a:cs typeface="Times New Roman" pitchFamily="18" charset="0"/>
              </a:rPr>
              <a:t>pages of information in any form from any source.</a:t>
            </a:r>
            <a:endParaRPr lang="en-US" sz="2000" b="1" dirty="0">
              <a:latin typeface="Times New Roman" pitchFamily="18" charset="0"/>
              <a:cs typeface="Times New Roman" pitchFamily="18" charset="0"/>
            </a:endParaRPr>
          </a:p>
          <a:p>
            <a:pPr>
              <a:tabLst>
                <a:tab pos="514350" algn="l"/>
              </a:tabLst>
            </a:pPr>
            <a:endParaRPr lang="en-US" sz="2000" b="1" dirty="0" smtClean="0">
              <a:latin typeface="Times New Roman" pitchFamily="18" charset="0"/>
              <a:cs typeface="Times New Roman" pitchFamily="18" charset="0"/>
            </a:endParaRPr>
          </a:p>
          <a:p>
            <a:pPr>
              <a:tabLst>
                <a:tab pos="514350" algn="l"/>
              </a:tabLst>
            </a:pPr>
            <a:endParaRPr lang="en-US" sz="2000" b="1" dirty="0">
              <a:latin typeface="Times New Roman" pitchFamily="18" charset="0"/>
              <a:cs typeface="Times New Roman" pitchFamily="18" charset="0"/>
            </a:endParaRPr>
          </a:p>
          <a:p>
            <a:pPr>
              <a:tabLst>
                <a:tab pos="514350" algn="l"/>
              </a:tabLst>
            </a:pPr>
            <a:r>
              <a:rPr lang="en-US" sz="2000" b="1" u="sng" dirty="0">
                <a:latin typeface="Times New Roman" pitchFamily="18" charset="0"/>
                <a:cs typeface="Times New Roman" pitchFamily="18" charset="0"/>
              </a:rPr>
              <a:t>THE COMPETITION</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This event is divided into two parts. </a:t>
            </a:r>
            <a:r>
              <a:rPr lang="en-US" sz="2000" b="1" dirty="0" smtClean="0">
                <a:solidFill>
                  <a:srgbClr val="FF0000"/>
                </a:solidFill>
                <a:latin typeface="Times New Roman" pitchFamily="18" charset="0"/>
                <a:cs typeface="Times New Roman" pitchFamily="18" charset="0"/>
              </a:rPr>
              <a:t>Notes may be used during both parts.</a:t>
            </a:r>
            <a:endParaRPr lang="en-US" sz="2000" b="1" dirty="0">
              <a:solidFill>
                <a:srgbClr val="FF0000"/>
              </a:solidFill>
              <a:latin typeface="Times New Roman" pitchFamily="18" charset="0"/>
              <a:cs typeface="Times New Roman" pitchFamily="18" charset="0"/>
            </a:endParaRPr>
          </a:p>
          <a:p>
            <a:pPr>
              <a:tabLst>
                <a:tab pos="514350" algn="l"/>
              </a:tabLst>
            </a:pPr>
            <a:endParaRPr lang="en-US" dirty="0"/>
          </a:p>
        </p:txBody>
      </p:sp>
    </p:spTree>
    <p:extLst>
      <p:ext uri="{BB962C8B-B14F-4D97-AF65-F5344CB8AC3E}">
        <p14:creationId xmlns:p14="http://schemas.microsoft.com/office/powerpoint/2010/main" val="3646401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626" y="7937"/>
            <a:ext cx="8968930" cy="892552"/>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Part II: Interpretation</a:t>
            </a:r>
          </a:p>
          <a:p>
            <a:r>
              <a:rPr lang="en-US" sz="2800" b="1" dirty="0" smtClean="0">
                <a:solidFill>
                  <a:schemeClr val="bg1"/>
                </a:solidFill>
                <a:latin typeface="Times New Roman" pitchFamily="18" charset="0"/>
                <a:cs typeface="Times New Roman" pitchFamily="18" charset="0"/>
              </a:rPr>
              <a:t>   History and Process of Formation for Specific Features </a:t>
            </a:r>
            <a:endParaRPr lang="en-US" sz="2800" b="1" dirty="0">
              <a:solidFill>
                <a:schemeClr val="bg1"/>
              </a:solidFill>
              <a:latin typeface="Times New Roman" pitchFamily="18" charset="0"/>
              <a:cs typeface="Times New Roman" pitchFamily="18" charset="0"/>
            </a:endParaRPr>
          </a:p>
        </p:txBody>
      </p:sp>
      <p:pic>
        <p:nvPicPr>
          <p:cNvPr id="9" name="Picture 2" descr="http://geology.com/research/glaciers-on-mars/mars-glacier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066800"/>
            <a:ext cx="850349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889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Donna\Desktop\Phoenix SOSI\RFTS 2014 Images\mars north polar ice c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378" y="3048000"/>
            <a:ext cx="754569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nasa.gov/images/content/227413main_phillips-5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78" y="609600"/>
            <a:ext cx="7536908"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21634" y="175490"/>
            <a:ext cx="1000595"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Mars</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5929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d1jqu7g1y74ds1.cloudfront.net/wp-content/uploads/2012/03/europacutaway_labl_lg-browse.jpg"/>
          <p:cNvPicPr>
            <a:picLocks noChangeAspect="1" noChangeArrowheads="1"/>
          </p:cNvPicPr>
          <p:nvPr/>
        </p:nvPicPr>
        <p:blipFill rotWithShape="1">
          <a:blip r:embed="rId2">
            <a:extLst>
              <a:ext uri="{28A0092B-C50C-407E-A947-70E740481C1C}">
                <a14:useLocalDpi xmlns:a14="http://schemas.microsoft.com/office/drawing/2010/main" val="0"/>
              </a:ext>
            </a:extLst>
          </a:blip>
          <a:srcRect b="7089"/>
          <a:stretch/>
        </p:blipFill>
        <p:spPr bwMode="auto">
          <a:xfrm>
            <a:off x="2092318" y="3738425"/>
            <a:ext cx="4883164" cy="3119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8418" y="1453290"/>
            <a:ext cx="1016560"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Titan</a:t>
            </a:r>
            <a:endParaRPr lang="en-US" sz="2800" b="1" dirty="0">
              <a:solidFill>
                <a:schemeClr val="bg1"/>
              </a:solidFill>
              <a:latin typeface="Times New Roman" pitchFamily="18" charset="0"/>
              <a:cs typeface="Times New Roman" pitchFamily="18" charset="0"/>
            </a:endParaRPr>
          </a:p>
        </p:txBody>
      </p:sp>
      <p:sp>
        <p:nvSpPr>
          <p:cNvPr id="3" name="TextBox 2"/>
          <p:cNvSpPr txBox="1"/>
          <p:nvPr/>
        </p:nvSpPr>
        <p:spPr>
          <a:xfrm>
            <a:off x="688418" y="4876800"/>
            <a:ext cx="1335558"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Europa</a:t>
            </a:r>
            <a:endParaRPr lang="en-US" sz="2800" b="1" dirty="0">
              <a:solidFill>
                <a:schemeClr val="bg1"/>
              </a:solidFill>
              <a:latin typeface="Times New Roman" pitchFamily="18" charset="0"/>
              <a:cs typeface="Times New Roman" pitchFamily="18" charset="0"/>
            </a:endParaRPr>
          </a:p>
        </p:txBody>
      </p:sp>
      <p:pic>
        <p:nvPicPr>
          <p:cNvPr id="1026" name="Picture 2" descr="http://photojournal.jpl.nasa.gov/jpegMod/PIA06992_mod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669"/>
            <a:ext cx="4343400" cy="372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002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http://static.respuestario.com/images/11/427/3339/304212/5/los-sateli_13520652634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01" y="762000"/>
            <a:ext cx="8216804" cy="555466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60375" y="51127"/>
            <a:ext cx="8224687" cy="954107"/>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Remote Sensing, Imagery, Satellite Measurements of</a:t>
            </a:r>
          </a:p>
          <a:p>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Objects &amp; Features</a:t>
            </a:r>
            <a:endParaRPr lang="en-US" sz="2800" b="1" dirty="0">
              <a:solidFill>
                <a:schemeClr val="bg1"/>
              </a:solidFill>
              <a:latin typeface="Times New Roman" pitchFamily="18" charset="0"/>
              <a:cs typeface="Times New Roman" pitchFamily="18" charset="0"/>
            </a:endParaRPr>
          </a:p>
        </p:txBody>
      </p:sp>
      <p:sp>
        <p:nvSpPr>
          <p:cNvPr id="5" name="AutoShape 4" descr="data:image/jpeg;base64,/9j/4AAQSkZJRgABAQAAAQABAAD/2wCEAAkGBhQQEBUTEhQWFRUWFBgUFxgXFBYYGBcXGBQXFxUWFxQXHCYeFxojGRQXIC8gIycpLCwsFR4xNTAqNSYrLCkBCQoKDgwOGg8PGiwlHyQsLCwsLCwsLCwpLCwpLCwsLCwpLCwsKSksLCwsLCwsLCwsLCwsLCwsLCksKSwsLCwsLP/AABEIALgBEQMBIgACEQEDEQH/xAAbAAABBQEBAAAAAAAAAAAAAAAAAQIDBAUGB//EADoQAAEDAgQDBQYEBgIDAAAAAAEAAhEDIQQSMUEFUWEicYGRoQYTMrHB8BRCUtEHI3KS4fEVYkOCov/EABkBAQADAQEAAAAAAAAAAAAAAAABAgMEBf/EACsRAAICAgIBBAAEBwAAAAAAAAABAhEDIRIxBBNBUWEUInGhMkKBkcHR8P/aAAwDAQACEQMRAD8A8ORCELUgEqRCAUlIhCAEJUIBEqRKUAiEJUAShEIKAEBKHJEAhCWbISIAQUJS77/ygEQllIgBKiEiAEISoBEIQgBKkQgFQXGImw+ykSoBQ6PHXz/wkCIQVICUJEKbAqRCFUAhCEAEoQhACEqRALCRKkQAlKRKAgCUiUIIQAAkSwkQCo+n39UiUBAIlSIQAhCEApSISoACRKAgoBEqJSIAQhCAEIQgFBRKRCAEIQgFCEiEAIShIgBCVIgBCWEIARCRCAVIhKgEQhKgCbJEIQCoCFfo08OWDM+o18XAY0gnMfhv+mNdwUBQSKZ9IGoW05IkhuaASNpvAPitzh/sVWqNL3AhgiS1pIE2Eu0GqvGEpdEOSXZz0Jcy9G4T7H0G60850l9/TQLI9rvZGjh8ppVYe4gNoGXOMmOyRcD+rwKtPG4dlVNM45Kuq9rvYCrgYcD7xmUZjux0CZH6Z0Pn15WFkXAJEq9k/hr7JYY8ObiKtGnUqPc85qjQ4NaHFoaGu7I+EmYntKG6Lwg5ukeNIW77bYWlTx1VtAAU5bAb8MlgL8vTNmWFCJ2rKtU6BCEKSASgpEIAQhCAEIQgBKQgpEAIQlIQCIQhACEIQCpEJUBYweNNIktDTIi4kag87i2mhVtnHnNmKVETrFPWxEa6QdFLwHhr/wARTDqbgHHKMzLOMWbffT0XY8R9nfeD3dVhYAZBPZgxoJiRsQB3bKyjyRDdHBuoVMQXVG07DUMbDRDdAO4KlC9gwnsxQw+GFWiztHs1HF1QZAXFhGTft03gE/qBjSPO/aXGUK72vohwcR2wWwJ85LhoToYCqmmiTDhEJ+VKApoDIW77KezbcbULXVMkRYNkkGdPL1CyKVAuMNBJ5AT96rovZanUw1Q1yxwAbAkEAyReelr8yFnkUnF8XsmLSezquD+yGGw2La8B1VoaQW1WtMPJbleBG19Ruu3xONZSYM1J7WRmd2R2Gz8RaDuT3rkMB7ThzmmoHF/6mNAmCLQbWB1tOUhbHE/aOKIbQJbngm2oEg2M5dBa415LhxerDLu39/7O1cHGqOf9sv4kU2E0cE0ZtHVnC2n/AI2n4v6jbodV5q7FPNT3he41MwdnzHNmGhzazZafG8HBJ5Eg902++qzaNAvcGtEk6XA9TYL1Hb7OBri6Owwn8RH1afusWMx0FUC8f92jXa48RuuUxmHzPc5jDlzH4RIguhpEaTYd/erDPZ6u4wKZJ5ZmzaJtO2Zv9w5pcPg61DLVhzG6zIu3M1rhlm4lwBBG90b1RCW7Nbhv8Oq1ak9xe1jwAWsMnNJiC4fD6+C9D4JwenhcEKdaCBJLr/EbSyYjQd6zsL7Q0jL6cPzAAls2vN5EgzspOJ8UFdjKAHapnO53MPktkbG58CF4cMvkZc3Bul+6/wC+z0cKjHZ557TYWXF4vDjPcTb1+awMq7XH4bMXsO5IXIPpwSDqDC9ujky6ZDlSZVPTolzg0akgCbXJjXZdVU/h+SB7uvTcYFiCO1ysTbqoejI46FKcG/JnynJMTFl2NP2LOFpvr1wyoxpgOY7O2xgy2AZkjW2sxvhcV486sMjRlZpG5HU8ugRUxZiwhSZUmVKJsYhPyoU0BmuqRKQkVQCEIQAhCnpYN7mOe1pLWRmI2nSVIDB+7k+8zRFssayNj0nxhXh+EDv/ADEFwj4QWt3nXMe6NVlgKWiQ1wJAcAZIOh6FRQJ6+Ga938gPLYuXRrJ5W0jxnZWKXBiLlwDrEWkea7Cs3h/4NtdlbI829zq/MNWFo0F7PsL+C43F48vJDZa07TfxP7LVKFfJS2d9xPHD/jqppsDclSnVbVyguucobIggFw8C4aanGZ/El4wQw5oMfVDj/OeSSGG7Rl1LhJEl2kWKxsPj3HCmm6o5tPOGkN3EBzWkbgFpIncBUn0qQaYc8u27IA138PX1wgqtfZZyOlwXtw9tAUz2gaoOZ5d2RYxAJaQ3tEdkG/RclWdmc53Mk+ZlWKIAacwkZhbT8rt/8ptYtJ7LcvTMT81twS2GyvlS5VJlS5VNFbFwrHF4DCQTaQSPUbfsuq941rMhe6AI3M85vzEqjwbhfY94bZtO7n4qz+HZmhxdyGUA/NVasldmlgsMXN7BM2ynTW5+as/hyw5SZItJ36/fNaXDGNiWzYWkDX/X0VfH4c5p8fJVXR35ko1Xsc5xXDguIOjh/j6LmHUyx3Ig6j5gr0HjGJeA0iI0+Fuh8FyXGaZc4PO8A25CB6D0WiRy5V7mb7536nf3HrHzPmUy8RJj7KkyIyKaOex+FkTBImxgxI5FdZ7LY0tORx7IiJvlE3A3AM6CywMFgHvnK0mNdPr3Fb3BcA5tSHiJaYuNiOSUdGLtF3iuAhxe27SZ7pPqFyXFOHONXsNJzCbcxrPJdnhMOH1n03PLWyDHPQ2Oyvce4fRw1POHzaQ0QXGOn1Kh/ROR+xxWB9nQ2HVDfWGmI65uf3dWaPti6hWnIyo1pIJFi/UZswtPh+6pPxL8U4tztptiYc6Brud9VVrcJgE+8Yey53xX7MWjmZjvB71Din2YWdH7Te3Yr4d+GZSLMzgHOJHwghzmgDWXNbfkCuJyq5jG/wAx/wDU75lQ5EjGkG9kGVGRTZEZFNEWQZUKbKkSibKKEIWRcEsIATg1SB1LDOcCWtJA1gEx3xpofJb/ALHOpiu6liDkpVqbqZc6waYljrjnb/2WPhcY+nORxbOsFaPCpxNdgql1QNDjGpOrjrtOvlyS+OyO9FUcDrGclN72hxZmY0uaSCRII1BI1Vlns3UF6rmUY1FR7Q7+yZXV432jfix+Aw72MYQ4kjsh5aczWCNbSJ0MTvfhTSIJBEEGCORGoKiHKStqhKk6N/D8NwTA7PXzuGgDXBpgdB4arP4hjqb7UqQYPCfRUg1ODFoolLJaVOaL+j2HzDwoA1aVPK6nVyty9lh1JuH3N+hVMNUxXZMn0DGdg/1N+TkwMVhjOw7vb9UzItWuirekR5Fa4fgvePA2F3d3Lx08UwUl0/CcD7plx2jc9OQ8FDT9ivJDHU3HoE3CYDNUE9/kP3Wi6k52ivcF4Q73mZwMD/Y9QFV4pcWy2LJFzSNTDYcU2Bo2171DjaZIkA+S0hh4UhzRErNRPQyO1pHNY7AF9AmLi/l/hc5WwRe0iNfsL0nDYScwcZn/AEVkVeDta6CDHeuvHiT02cEsro80/Au5JzMA6dF6DX4GwGS0eZ+QRQ4RTOrQO+V1LBjq7OF5Zp1RxFPAuWpwei5tUHofv0XVDgrP0t9VYwHCG5x2Rv8AIqksOOuzbHmnyRzGIpO96SNbH0Ca6gTredV2GM4S3OeyNt+ih/4pv6fVZ+lD5On1ZWzy7E4BzHFsaH02UIw5nRej8Q4CwkOuNtVRb7OtkQTqOXNafh4tXZxSzOMqo4jEs7bv6nfMqLIu1rezRJJB3OoVWp7MO2APmo/CutMj8Sr2jk8iMq6Kp7OuH5T4FVKvByNiPBVfjTLLyIGLlQtD/jj18kLP0J/Bp60Pk50BOAShqcAuKjqEDU4NSgKQUTaxuJFjcTEjncEeCtRAwNV7hFOazfHafynZRUMG9/wMc6CAcrSYJsAYG6ucFp/zdNGnW3T6qJ/wsi9ms/ADMHgFrwQQ4FrbjSQNVV4/g81U1GCQ4BzgNnfmt6z1K3qfD3tYKuRmSeUjxGsWSg5y0SxnUNgeM8ly480lpbRZo4sNTgxdpX9mmVD2qlMnm1wnblrvbXslZmN9k6lO7S17Zjs6jvG/hOh5LuxzU9GMvy7Zm8Mdl95GvuyRvcOa6Y8E2viH1fivedANo2C2ODcKcXkBpJLHN05haWD9mv1GOgEn/C64eLcm5GE/IXFcTmaGCJa7w+au4XgbnaNJXY0OGUqQ0BPW6k/EEkNaPRdixwXtZzzyzlRl8G9lTmzOgBu0fm215a+S6Cnwam3W/eVJSY4CBpz681PTwU6lc88m9Fow0RhrG/CP/lTNpmO+/wC331VhmHaEyvUJK5M2S1R3eLj/AD2MyBLmQ2mneCxPReyShqLIxFMAlHuz/pJizoTbZbRkcco1aK9SFC2r0TyRsoRWAN10xZx5F7ktSo3p5IpVbiFE+pJm6KVSCJB1G3XonsI9lt9S6UFMxlQZ7ch9VCXlUOm9ssPbIVX3QkRz6Ip4sDX5JHYkB4tIN+SW0mY5YptMjfTMQoQyCpjiu/uTPxrTY+q25M4uKHFodrDd9PsqA0Bp6xZXGuaU0tYdHeqKbQcLM/IOXohXvdD9RSLT1SvpniQanAJ+VELyaPWsaAtDDcVrNytbVc0AgDk2+3Sbx4qlClps3+5U0Fs704pnC6QYxweTcga1CbOmDYWjplCwOH8Q97WqONJgzZnENbpmeDAOsCU3h7czACA7XUTzH34LR4Vwpxe5zAB2YiI/NKz50nFFW49s2+G8Rqe7920ZBpIAm5JuSOsJp4LUEmw/9f20WjwbAVfhBIuZmImOXgF0lHIxv81898R3LGOFwe0n/cyeZy6OUw3B6hEgtgb2+WpWnh+FxuHHw+S0q3EaTjaAOgv4lQjFUwZa4zzg/NehGSitRoxdN7f7iOwGbkOu/moanDyPhuOWn+1YGFY+e1HOCVKcANnZtp1tyskcj5fxV/T9TRwjKCv5f+DJ/C87d/8AlW8Jgw3tW5D6n6ea0cLgjULmuDLXlwIeB/1SVMC4fCO6YUyzezZl6dUyCo+B2RPgnYN2d0aW5ck2m0sfMnMOc9xsnHEdmwBvAEaz/TtKzaJUiR9MBodMl217Cd1A6opaVA1JMxlFhuQoiAFg3cj0fGWm6H02k7oTGuLrBBZzUnRbY41yNEVapdTvqD9/NI0TYKWiW3HMa6XWkWYZVWyg4WVLG0uzImfRXKtdu3nP0VQ1bkk/ey7YJ9nHKnokr8OdTptcXiDtf5nVJTqkAbpDjTkyE2mRKqvbC0Ub7MLpmxXec0RMj91TcenknY/FtBaY/LzI+SrUw54JAJAt9hUUaR0t/mBjhNzHepXUph2ob8oVf8G7WDExurraBp2dbM0+gPkqz0mXrlooGpEQZ8lOasi/q1ZQJbU1m/L6LRe89kOjtCbG7QTuFq0eaT08GD+YDzCdiuHFrZykiLkfuFX/AAhFmGZ8vNWKRqFuV7yBtoDO0R8Q8FRt/JdJFX8L0qf/AElWlkP6vQ/uhRzZPE8UyIyKdrLJW0ZXNxOyxMPWLdDbXQX9FN26n0t4KxQ4fMSt7AcG5iBy3XRi8VyfKRjk8qlxiScP4WxtNuVxcerYAubz5LawJ93JGp+7BFDCBogKQN5LSPj4437nK5Se2XKXEXzY+lkP1lxkqCkToApH4Yzcp6cV0TbYEDdSUWToPNTUOHDW57rDzVlgDdvAfVYyXwXURMM0s1vPl3xurVNjnS97g0chYx3BOw+Oy5iA24i4BPhOirh4Ot4v39FzO72bKkbrHNa0ZQHlwkuuMvQzKhxFYU27uJ0uIHeVlU65JM6cjp5JzXtG0X9OSz4FnMtV+JssBTJJBB0JvrA+qHYewfGQRDWkXGxI2696hr41rGzTsTIP0gwh1YwASbDc77qGqWiLt7FqnKCGX0v1+SrChuU+pWgW9U2i0vJBMWmTp1lUSZ6WKlDYlKtlNgmVqk3JVWvxNrDpm1vtvpzusrEVnPMlwjkCY9F24/GlJ29HNPy4x1DZsYfigY9pmwInlG/eYVd/EpeLyM2gsL2OnzWQ+tfohp6rsjgjHZyPNKfbL2JqkPI0iQNrH/ajgRrfkjFvktdzaPMWUbXq1aLLsSpTdEt2+SSniCbEE9wVigM4d0Cs+4fBhzQ4NlwaQBBOxFlHJdETjux9Hg7q4aRYZdSD0U+D4VUoVZdMNcQCJidBKc/iVVjGEH4RlJLBYm4mdDEws6vxqo74rzzn5aLCpv8AQ2tJnS4ktAGWHWLpLhfWed7cllYjEB99TDp6wNVTpYoQJMSO15yPonMqkC2nP9uXgqOFI1jK2B4QGOZVLyCXS1rW5rjSTI15RdN4nxFucjeYl8QBzsLDeNpUOMfna4C28X9brNrMzGRJAhsaFwjUNBmIbfuW8Y3uRw5Vxlo28I5r/ee6u5kZb2cNCS0+nfGyza/EHCxEOB5n0B0VWtiOzEkaGAGlosLggmDYSq3vJ2J81pGHyY2Xv+Udzd/a390Knld+n0QrcUDk6GHkBaOD4eSYaJPoFa4XwsvaJEN+a6XCYANENFkhijBXIieRzdIo4HhIbc3Py/ZaIYGqUtAVjD4IauVpTKxXwVqdEu7lfo4Dw6qb3jWiQoamIJ009f8AC53Js2SSG1qgYQ1onrspaLGjtG5TcO0ucALk2jfzNgO9PquDfit0+9VV/Bb7JQ5zhIGmmvoFmYziBBjU9LfZVzF40mnDARfUaZTaB1JlY1U5bxvI2Ig6jqtMcL7M5z9kaM5G/wAyQ79MGfFS0KuVkAXGvUm9uQhWqPD/AHzW4us8ubUa4uaCBVa4Oyh0Gc4gTaPJY+IbFRzWzYkXIJtzIt5KvGM9EtuJr4PEDVxy+RJVjH0S5rXiwI03A2J71j4Yt/MfLv8ARWDx1rWhjWA/9nE5gBJjMDoNPDoueWB8riXU1VMt4fDAS43y3IOvS3KUtKsCbkaysarxUCQ2XFxkyelr76kqrUrFwJz6CZFgCJIi8mYGo1UrxpS70VWRLo1eIY/JAAknQcrkCeRWWeInN2ibH8phVHYi/aJPj53VeriS5xJ1JldmPx4wXRSWSUu2WDWM3JBncW8kxriCCoGv6KU8hP3uuhlYkj6gO3qim2THzTG0jyKsfhXN1BBnkSZHQLNtGyTNCkwCmMxEgkEFt25gRvuNfBQvwhkxds2Mi42KSriyyBUYf5hBzOtNxJIB07+vVVuIktqESYB7JDrR+UgAX71kk7NHOKLBIJDYkTcGxgfmJmW+IVpuLaahmSYDWsaTLnGckONyJgkHcxBWQzF1JcxznEAGb5rDl0vOoCio1jmBFi2DItEb9/VS4GfNt2bOKze7ZUH8szkIuHSLF0bXb0SNaCGsgPdmgOuAZIEGT+2vnXq4vNSGdxcQ51yTOlrnxTMPXLYgSAZvOpsJ7tt5WdaN72T1KoAjKAQTItaRGkTI/ZSYQwHGTp399lVfAJkSQYI8dyOvJOpvhpbM5thf7KrJWjWD2WqD5JMCIKwPxozZssmZu436EDUFbGMqCnSLb5nWPQGfWAsEUZ750mFpjXbMPJfUR9TFZnEtGUuJkA2uZjoEyoHWb6Az6A9EVsIW02vJEOJAAMmwEn1WhwWqxtOq3te9e0hpGwbDoBmcxjYdNCVo5UrRzJWzM/C1P0P/ALHJFd/GYn9VbzchOT+i1I36GAy3fYcvvRSV3dmQABsOf3zUNaqT2ifvoFWe+df3Klp9s507Jc+nPu+5VhrDq4wB96KGjUDRO6ZUrk6lZu2appFp7/ProEMcAJN+apMqzzurdHK0dq/31VXGieQ4Yn9wAEx+Z3aqGLeJ6CVP78WOxMdI7/8ASVnEnU3VC20sLWuBubgtLTExbZEn7IOn2ypj6NQkBwyDKC0G0tPwnrP3pat7kiQ4gBoIPOTNj6hWMWQKbXB5JdLTmaR+k5m30IMX/wCyzala53sR5raG0UfZt4XiZpBzm3ZkyNzTLSWw7LBibx3aBUX5gSMhmNCCCO8eii9/7unAs43BsCLXO5uCBqPhVB1adSTzk6pGG7JbLtTDuiXSBEjr3fuirhAaYq5263YAeyTJAvrYDxKpFwMAE76+kAKx7oMjNLbwQReYhx6gOEK70QV2P752+qiLiCrGKay+U2BjSDveLqq48lZMgHPSNaXGACTyAk+Sc3LN/I/4MrTfxxrGRRbkJscoItMkAkk6kjuDVEpNdIlIzXMeww4FpGxEehUjK7rDOWifs2Ufvy98m0nnp4lOqU7zck3OnPmo/Um2iaj/ADH5SGnMQMzyYbP5o09FpHi5fUcHEe7L5zOgdkQGlwFi7KGzE6aFZmaXudYZs0aQJBt2QBMHYKm6ob9b/RVcUxZrYziWchzjmaJAAa2027JvsJuOizRUaREOJ2gxI6i/p6qFrouPl+6c2hoScoN5EGNrgGwvupSSHZZrvY0n3RJGgzfFG+lvvZOoUCWkhrjNhAt1nrp5pMTRbQqFpOctdBJnKSDpFiR4hRjFiIc50cgLeWm3oqe2jSK3s1OG4P3lPXLDpJkT8J0nnYdNdlDUx5uGDI02gEyRyLtXKIcXaKeTK4tmbwL66gT6qnU4u78oa3uEnzKpxbezdzgq2ar6r3AOqGGgAdrsiBsIVV/GW05FMSf1EfILHqV3OMuJJ6lRFyssa9yjzv8AlLFTFucSSZnXqmCvChlBCuYE34mYkSBtp5wm08QWkEEggyIKiyFKKRTRJe/5qr+s+ZQqXuChVqJbZ11QyZJTMvTzt6JEKzOVCZh/pEdPO/zQhKouT4Sm6o8MbAzWk2AGpPcACfBWvwdMOALw4DWHBsAam9zvtJshCo07osqorjE0wTmzchoYAtGW3Lc9wVbE4gOdcSBEflJGsTy67IQrqKQsTidFwDXmAxzQWQ4E5bgAgaERBndZwuhCmD/KTJUx+JwlRgBe1zQbgkRI+yoAEiExz5xsSVOi3Swo3dDrHoBBMnflp+yY2m6q4NGo1LiABe5c51hc7n6BCEtiiTEOAz5cpDnEWvYOBbltI79SD3qrUyGcpjkHa66SBGl7wkQrJUQRtobusPXwT6mkNHmLoQn2QQ5IPVWnO7AnXn9AhCEiVqgDQM2aRJF4Bmwvv+6gdW5D78UISgQB6smrl77b2A12PzQhQySGvinVHEuJJcb21MRpzhOxbHNJY6ZaS0jQNcCAfGyEKt00iR/ui6mA2SWZnOFoi0u6bBUSUIUJ7aAhcgCUIUsCjvCSpHohCgkjDoQ/FGIQhVk9F4kH4v8Ap8kIQufkzXij/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hQQEBUTEhQWFRUWFBgUFxgXFBYYGBcXGBQXFxUWFxQXHCYeFxojGRQXIC8gIycpLCwsFR4xNTAqNSYrLCkBCQoKDgwOGg8PGiwlHyQsLCwsLCwsLCwpLCwpLCwsLCwpLCwsKSksLCwsLCwsLCwsLCwsLCwsLCksKSwsLCwsLP/AABEIALgBEQMBIgACEQEDEQH/xAAbAAABBQEBAAAAAAAAAAAAAAAAAQIDBAUGB//EADoQAAEDAgQDBQYEBgIDAAAAAAEAAhEDIQQSMUEFUWEicYGRoQYTMrHB8BRCUtEHI3KS4fEVYkOCov/EABkBAQADAQEAAAAAAAAAAAAAAAABAgMEBf/EACsRAAICAgIBBAAEBwAAAAAAAAABAhEDIRIxBBNBUWEUInGhMkKBkcHR8P/aAAwDAQACEQMRAD8A8ORCELUgEqRCAUlIhCAEJUIBEqRKUAiEJUAShEIKAEBKHJEAhCWbISIAQUJS77/ygEQllIgBKiEiAEISoBEIQgBKkQgFQXGImw+ykSoBQ6PHXz/wkCIQVICUJEKbAqRCFUAhCEAEoQhACEqRALCRKkQAlKRKAgCUiUIIQAAkSwkQCo+n39UiUBAIlSIQAhCEApSISoACRKAgoBEqJSIAQhCAEIQgFBRKRCAEIQgFCEiEAIShIgBCVIgBCWEIARCRCAVIhKgEQhKgCbJEIQCoCFfo08OWDM+o18XAY0gnMfhv+mNdwUBQSKZ9IGoW05IkhuaASNpvAPitzh/sVWqNL3AhgiS1pIE2Eu0GqvGEpdEOSXZz0Jcy9G4T7H0G60850l9/TQLI9rvZGjh8ppVYe4gNoGXOMmOyRcD+rwKtPG4dlVNM45Kuq9rvYCrgYcD7xmUZjux0CZH6Z0Pn15WFkXAJEq9k/hr7JYY8ObiKtGnUqPc85qjQ4NaHFoaGu7I+EmYntKG6Lwg5ukeNIW77bYWlTx1VtAAU5bAb8MlgL8vTNmWFCJ2rKtU6BCEKSASgpEIAQhCAEIQgBKQgpEAIQlIQCIQhACEIQCpEJUBYweNNIktDTIi4kag87i2mhVtnHnNmKVETrFPWxEa6QdFLwHhr/wARTDqbgHHKMzLOMWbffT0XY8R9nfeD3dVhYAZBPZgxoJiRsQB3bKyjyRDdHBuoVMQXVG07DUMbDRDdAO4KlC9gwnsxQw+GFWiztHs1HF1QZAXFhGTft03gE/qBjSPO/aXGUK72vohwcR2wWwJ85LhoToYCqmmiTDhEJ+VKApoDIW77KezbcbULXVMkRYNkkGdPL1CyKVAuMNBJ5AT96rovZanUw1Q1yxwAbAkEAyReelr8yFnkUnF8XsmLSezquD+yGGw2La8B1VoaQW1WtMPJbleBG19Ruu3xONZSYM1J7WRmd2R2Gz8RaDuT3rkMB7ThzmmoHF/6mNAmCLQbWB1tOUhbHE/aOKIbQJbngm2oEg2M5dBa415LhxerDLu39/7O1cHGqOf9sv4kU2E0cE0ZtHVnC2n/AI2n4v6jbodV5q7FPNT3he41MwdnzHNmGhzazZafG8HBJ5Eg902++qzaNAvcGtEk6XA9TYL1Hb7OBri6Owwn8RH1afusWMx0FUC8f92jXa48RuuUxmHzPc5jDlzH4RIguhpEaTYd/erDPZ6u4wKZJ5ZmzaJtO2Zv9w5pcPg61DLVhzG6zIu3M1rhlm4lwBBG90b1RCW7Nbhv8Oq1ak9xe1jwAWsMnNJiC4fD6+C9D4JwenhcEKdaCBJLr/EbSyYjQd6zsL7Q0jL6cPzAAls2vN5EgzspOJ8UFdjKAHapnO53MPktkbG58CF4cMvkZc3Bul+6/wC+z0cKjHZ557TYWXF4vDjPcTb1+awMq7XH4bMXsO5IXIPpwSDqDC9ujky6ZDlSZVPTolzg0akgCbXJjXZdVU/h+SB7uvTcYFiCO1ysTbqoejI46FKcG/JnynJMTFl2NP2LOFpvr1wyoxpgOY7O2xgy2AZkjW2sxvhcV486sMjRlZpG5HU8ugRUxZiwhSZUmVKJsYhPyoU0BmuqRKQkVQCEIQAhCnpYN7mOe1pLWRmI2nSVIDB+7k+8zRFssayNj0nxhXh+EDv/ADEFwj4QWt3nXMe6NVlgKWiQ1wJAcAZIOh6FRQJ6+Ga938gPLYuXRrJ5W0jxnZWKXBiLlwDrEWkea7Cs3h/4NtdlbI829zq/MNWFo0F7PsL+C43F48vJDZa07TfxP7LVKFfJS2d9xPHD/jqppsDclSnVbVyguucobIggFw8C4aanGZ/El4wQw5oMfVDj/OeSSGG7Rl1LhJEl2kWKxsPj3HCmm6o5tPOGkN3EBzWkbgFpIncBUn0qQaYc8u27IA138PX1wgqtfZZyOlwXtw9tAUz2gaoOZ5d2RYxAJaQ3tEdkG/RclWdmc53Mk+ZlWKIAacwkZhbT8rt/8ptYtJ7LcvTMT81twS2GyvlS5VJlS5VNFbFwrHF4DCQTaQSPUbfsuq941rMhe6AI3M85vzEqjwbhfY94bZtO7n4qz+HZmhxdyGUA/NVasldmlgsMXN7BM2ynTW5+as/hyw5SZItJ36/fNaXDGNiWzYWkDX/X0VfH4c5p8fJVXR35ko1Xsc5xXDguIOjh/j6LmHUyx3Ig6j5gr0HjGJeA0iI0+Fuh8FyXGaZc4PO8A25CB6D0WiRy5V7mb7536nf3HrHzPmUy8RJj7KkyIyKaOex+FkTBImxgxI5FdZ7LY0tORx7IiJvlE3A3AM6CywMFgHvnK0mNdPr3Fb3BcA5tSHiJaYuNiOSUdGLtF3iuAhxe27SZ7pPqFyXFOHONXsNJzCbcxrPJdnhMOH1n03PLWyDHPQ2Oyvce4fRw1POHzaQ0QXGOn1Kh/ROR+xxWB9nQ2HVDfWGmI65uf3dWaPti6hWnIyo1pIJFi/UZswtPh+6pPxL8U4tztptiYc6Brud9VVrcJgE+8Yey53xX7MWjmZjvB71Din2YWdH7Te3Yr4d+GZSLMzgHOJHwghzmgDWXNbfkCuJyq5jG/wAx/wDU75lQ5EjGkG9kGVGRTZEZFNEWQZUKbKkSibKKEIWRcEsIATg1SB1LDOcCWtJA1gEx3xpofJb/ALHOpiu6liDkpVqbqZc6waYljrjnb/2WPhcY+nORxbOsFaPCpxNdgql1QNDjGpOrjrtOvlyS+OyO9FUcDrGclN72hxZmY0uaSCRII1BI1Vlns3UF6rmUY1FR7Q7+yZXV432jfix+Aw72MYQ4kjsh5aczWCNbSJ0MTvfhTSIJBEEGCORGoKiHKStqhKk6N/D8NwTA7PXzuGgDXBpgdB4arP4hjqb7UqQYPCfRUg1ODFoolLJaVOaL+j2HzDwoA1aVPK6nVyty9lh1JuH3N+hVMNUxXZMn0DGdg/1N+TkwMVhjOw7vb9UzItWuirekR5Fa4fgvePA2F3d3Lx08UwUl0/CcD7plx2jc9OQ8FDT9ivJDHU3HoE3CYDNUE9/kP3Wi6k52ivcF4Q73mZwMD/Y9QFV4pcWy2LJFzSNTDYcU2Bo2171DjaZIkA+S0hh4UhzRErNRPQyO1pHNY7AF9AmLi/l/hc5WwRe0iNfsL0nDYScwcZn/AEVkVeDta6CDHeuvHiT02cEsro80/Au5JzMA6dF6DX4GwGS0eZ+QRQ4RTOrQO+V1LBjq7OF5Zp1RxFPAuWpwei5tUHofv0XVDgrP0t9VYwHCG5x2Rv8AIqksOOuzbHmnyRzGIpO96SNbH0Ca6gTredV2GM4S3OeyNt+ih/4pv6fVZ+lD5On1ZWzy7E4BzHFsaH02UIw5nRej8Q4CwkOuNtVRb7OtkQTqOXNafh4tXZxSzOMqo4jEs7bv6nfMqLIu1rezRJJB3OoVWp7MO2APmo/CutMj8Sr2jk8iMq6Kp7OuH5T4FVKvByNiPBVfjTLLyIGLlQtD/jj18kLP0J/Bp60Pk50BOAShqcAuKjqEDU4NSgKQUTaxuJFjcTEjncEeCtRAwNV7hFOazfHafynZRUMG9/wMc6CAcrSYJsAYG6ucFp/zdNGnW3T6qJ/wsi9ms/ADMHgFrwQQ4FrbjSQNVV4/g81U1GCQ4BzgNnfmt6z1K3qfD3tYKuRmSeUjxGsWSg5y0SxnUNgeM8ly480lpbRZo4sNTgxdpX9mmVD2qlMnm1wnblrvbXslZmN9k6lO7S17Zjs6jvG/hOh5LuxzU9GMvy7Zm8Mdl95GvuyRvcOa6Y8E2viH1fivedANo2C2ODcKcXkBpJLHN05haWD9mv1GOgEn/C64eLcm5GE/IXFcTmaGCJa7w+au4XgbnaNJXY0OGUqQ0BPW6k/EEkNaPRdixwXtZzzyzlRl8G9lTmzOgBu0fm215a+S6Cnwam3W/eVJSY4CBpz681PTwU6lc88m9Fow0RhrG/CP/lTNpmO+/wC331VhmHaEyvUJK5M2S1R3eLj/AD2MyBLmQ2mneCxPReyShqLIxFMAlHuz/pJizoTbZbRkcco1aK9SFC2r0TyRsoRWAN10xZx5F7ktSo3p5IpVbiFE+pJm6KVSCJB1G3XonsI9lt9S6UFMxlQZ7ch9VCXlUOm9ssPbIVX3QkRz6Ip4sDX5JHYkB4tIN+SW0mY5YptMjfTMQoQyCpjiu/uTPxrTY+q25M4uKHFodrDd9PsqA0Bp6xZXGuaU0tYdHeqKbQcLM/IOXohXvdD9RSLT1SvpniQanAJ+VELyaPWsaAtDDcVrNytbVc0AgDk2+3Sbx4qlClps3+5U0Fs704pnC6QYxweTcga1CbOmDYWjplCwOH8Q97WqONJgzZnENbpmeDAOsCU3h7czACA7XUTzH34LR4Vwpxe5zAB2YiI/NKz50nFFW49s2+G8Rqe7920ZBpIAm5JuSOsJp4LUEmw/9f20WjwbAVfhBIuZmImOXgF0lHIxv81898R3LGOFwe0n/cyeZy6OUw3B6hEgtgb2+WpWnh+FxuHHw+S0q3EaTjaAOgv4lQjFUwZa4zzg/NehGSitRoxdN7f7iOwGbkOu/moanDyPhuOWn+1YGFY+e1HOCVKcANnZtp1tyskcj5fxV/T9TRwjKCv5f+DJ/C87d/8AlW8Jgw3tW5D6n6ea0cLgjULmuDLXlwIeB/1SVMC4fCO6YUyzezZl6dUyCo+B2RPgnYN2d0aW5ck2m0sfMnMOc9xsnHEdmwBvAEaz/TtKzaJUiR9MBodMl217Cd1A6opaVA1JMxlFhuQoiAFg3cj0fGWm6H02k7oTGuLrBBZzUnRbY41yNEVapdTvqD9/NI0TYKWiW3HMa6XWkWYZVWyg4WVLG0uzImfRXKtdu3nP0VQ1bkk/ey7YJ9nHKnokr8OdTptcXiDtf5nVJTqkAbpDjTkyE2mRKqvbC0Ub7MLpmxXec0RMj91TcenknY/FtBaY/LzI+SrUw54JAJAt9hUUaR0t/mBjhNzHepXUph2ob8oVf8G7WDExurraBp2dbM0+gPkqz0mXrlooGpEQZ8lOasi/q1ZQJbU1m/L6LRe89kOjtCbG7QTuFq0eaT08GD+YDzCdiuHFrZykiLkfuFX/AAhFmGZ8vNWKRqFuV7yBtoDO0R8Q8FRt/JdJFX8L0qf/AElWlkP6vQ/uhRzZPE8UyIyKdrLJW0ZXNxOyxMPWLdDbXQX9FN26n0t4KxQ4fMSt7AcG5iBy3XRi8VyfKRjk8qlxiScP4WxtNuVxcerYAubz5LawJ93JGp+7BFDCBogKQN5LSPj4437nK5Se2XKXEXzY+lkP1lxkqCkToApH4Yzcp6cV0TbYEDdSUWToPNTUOHDW57rDzVlgDdvAfVYyXwXURMM0s1vPl3xurVNjnS97g0chYx3BOw+Oy5iA24i4BPhOirh4Ot4v39FzO72bKkbrHNa0ZQHlwkuuMvQzKhxFYU27uJ0uIHeVlU65JM6cjp5JzXtG0X9OSz4FnMtV+JssBTJJBB0JvrA+qHYewfGQRDWkXGxI2696hr41rGzTsTIP0gwh1YwASbDc77qGqWiLt7FqnKCGX0v1+SrChuU+pWgW9U2i0vJBMWmTp1lUSZ6WKlDYlKtlNgmVqk3JVWvxNrDpm1vtvpzusrEVnPMlwjkCY9F24/GlJ29HNPy4x1DZsYfigY9pmwInlG/eYVd/EpeLyM2gsL2OnzWQ+tfohp6rsjgjHZyPNKfbL2JqkPI0iQNrH/ajgRrfkjFvktdzaPMWUbXq1aLLsSpTdEt2+SSniCbEE9wVigM4d0Cs+4fBhzQ4NlwaQBBOxFlHJdETjux9Hg7q4aRYZdSD0U+D4VUoVZdMNcQCJidBKc/iVVjGEH4RlJLBYm4mdDEws6vxqo74rzzn5aLCpv8AQ2tJnS4ktAGWHWLpLhfWed7cllYjEB99TDp6wNVTpYoQJMSO15yPonMqkC2nP9uXgqOFI1jK2B4QGOZVLyCXS1rW5rjSTI15RdN4nxFucjeYl8QBzsLDeNpUOMfna4C28X9brNrMzGRJAhsaFwjUNBmIbfuW8Y3uRw5Vxlo28I5r/ee6u5kZb2cNCS0+nfGyza/EHCxEOB5n0B0VWtiOzEkaGAGlosLggmDYSq3vJ2J81pGHyY2Xv+Udzd/a390Knld+n0QrcUDk6GHkBaOD4eSYaJPoFa4XwsvaJEN+a6XCYANENFkhijBXIieRzdIo4HhIbc3Py/ZaIYGqUtAVjD4IauVpTKxXwVqdEu7lfo4Dw6qb3jWiQoamIJ009f8AC53Js2SSG1qgYQ1onrspaLGjtG5TcO0ucALk2jfzNgO9PquDfit0+9VV/Bb7JQ5zhIGmmvoFmYziBBjU9LfZVzF40mnDARfUaZTaB1JlY1U5bxvI2Ig6jqtMcL7M5z9kaM5G/wAyQ79MGfFS0KuVkAXGvUm9uQhWqPD/AHzW4us8ubUa4uaCBVa4Oyh0Gc4gTaPJY+IbFRzWzYkXIJtzIt5KvGM9EtuJr4PEDVxy+RJVjH0S5rXiwI03A2J71j4Yt/MfLv8ARWDx1rWhjWA/9nE5gBJjMDoNPDoueWB8riXU1VMt4fDAS43y3IOvS3KUtKsCbkaysarxUCQ2XFxkyelr76kqrUrFwJz6CZFgCJIi8mYGo1UrxpS70VWRLo1eIY/JAAknQcrkCeRWWeInN2ibH8phVHYi/aJPj53VeriS5xJ1JldmPx4wXRSWSUu2WDWM3JBncW8kxriCCoGv6KU8hP3uuhlYkj6gO3qim2THzTG0jyKsfhXN1BBnkSZHQLNtGyTNCkwCmMxEgkEFt25gRvuNfBQvwhkxds2Mi42KSriyyBUYf5hBzOtNxJIB07+vVVuIktqESYB7JDrR+UgAX71kk7NHOKLBIJDYkTcGxgfmJmW+IVpuLaahmSYDWsaTLnGckONyJgkHcxBWQzF1JcxznEAGb5rDl0vOoCio1jmBFi2DItEb9/VS4GfNt2bOKze7ZUH8szkIuHSLF0bXb0SNaCGsgPdmgOuAZIEGT+2vnXq4vNSGdxcQ51yTOlrnxTMPXLYgSAZvOpsJ7tt5WdaN72T1KoAjKAQTItaRGkTI/ZSYQwHGTp399lVfAJkSQYI8dyOvJOpvhpbM5thf7KrJWjWD2WqD5JMCIKwPxozZssmZu436EDUFbGMqCnSLb5nWPQGfWAsEUZ750mFpjXbMPJfUR9TFZnEtGUuJkA2uZjoEyoHWb6Az6A9EVsIW02vJEOJAAMmwEn1WhwWqxtOq3te9e0hpGwbDoBmcxjYdNCVo5UrRzJWzM/C1P0P/ALHJFd/GYn9VbzchOT+i1I36GAy3fYcvvRSV3dmQABsOf3zUNaqT2ifvoFWe+df3Klp9s507Jc+nPu+5VhrDq4wB96KGjUDRO6ZUrk6lZu2appFp7/ProEMcAJN+apMqzzurdHK0dq/31VXGieQ4Yn9wAEx+Z3aqGLeJ6CVP78WOxMdI7/8ASVnEnU3VC20sLWuBubgtLTExbZEn7IOn2ypj6NQkBwyDKC0G0tPwnrP3pat7kiQ4gBoIPOTNj6hWMWQKbXB5JdLTmaR+k5m30IMX/wCyzala53sR5raG0UfZt4XiZpBzm3ZkyNzTLSWw7LBibx3aBUX5gSMhmNCCCO8eii9/7unAs43BsCLXO5uCBqPhVB1adSTzk6pGG7JbLtTDuiXSBEjr3fuirhAaYq5263YAeyTJAvrYDxKpFwMAE76+kAKx7oMjNLbwQReYhx6gOEK70QV2P752+qiLiCrGKay+U2BjSDveLqq48lZMgHPSNaXGACTyAk+Sc3LN/I/4MrTfxxrGRRbkJscoItMkAkk6kjuDVEpNdIlIzXMeww4FpGxEehUjK7rDOWifs2Ufvy98m0nnp4lOqU7zck3OnPmo/Um2iaj/ADH5SGnMQMzyYbP5o09FpHi5fUcHEe7L5zOgdkQGlwFi7KGzE6aFZmaXudYZs0aQJBt2QBMHYKm6ob9b/RVcUxZrYziWchzjmaJAAa2027JvsJuOizRUaREOJ2gxI6i/p6qFrouPl+6c2hoScoN5EGNrgGwvupSSHZZrvY0n3RJGgzfFG+lvvZOoUCWkhrjNhAt1nrp5pMTRbQqFpOctdBJnKSDpFiR4hRjFiIc50cgLeWm3oqe2jSK3s1OG4P3lPXLDpJkT8J0nnYdNdlDUx5uGDI02gEyRyLtXKIcXaKeTK4tmbwL66gT6qnU4u78oa3uEnzKpxbezdzgq2ar6r3AOqGGgAdrsiBsIVV/GW05FMSf1EfILHqV3OMuJJ6lRFyssa9yjzv8AlLFTFucSSZnXqmCvChlBCuYE34mYkSBtp5wm08QWkEEggyIKiyFKKRTRJe/5qr+s+ZQqXuChVqJbZ11QyZJTMvTzt6JEKzOVCZh/pEdPO/zQhKouT4Sm6o8MbAzWk2AGpPcACfBWvwdMOALw4DWHBsAam9zvtJshCo07osqorjE0wTmzchoYAtGW3Lc9wVbE4gOdcSBEflJGsTy67IQrqKQsTidFwDXmAxzQWQ4E5bgAgaERBndZwuhCmD/KTJUx+JwlRgBe1zQbgkRI+yoAEiExz5xsSVOi3Swo3dDrHoBBMnflp+yY2m6q4NGo1LiABe5c51hc7n6BCEtiiTEOAz5cpDnEWvYOBbltI79SD3qrUyGcpjkHa66SBGl7wkQrJUQRtobusPXwT6mkNHmLoQn2QQ5IPVWnO7AnXn9AhCEiVqgDQM2aRJF4Bmwvv+6gdW5D78UISgQB6smrl77b2A12PzQhQySGvinVHEuJJcb21MRpzhOxbHNJY6ZaS0jQNcCAfGyEKt00iR/ui6mA2SWZnOFoi0u6bBUSUIUJ7aAhcgCUIUsCjvCSpHohCgkjDoQ/FGIQhVk9F4kH4v8Ap8kIQufkzXij/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03604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wri.org/4org/d20/deps/geomatics/images/image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775705"/>
            <a:ext cx="3056530" cy="2457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179" y="47395"/>
            <a:ext cx="184731" cy="461665"/>
          </a:xfrm>
          <a:prstGeom prst="rect">
            <a:avLst/>
          </a:prstGeom>
          <a:noFill/>
        </p:spPr>
        <p:txBody>
          <a:bodyPr wrap="none" rtlCol="0">
            <a:spAutoFit/>
          </a:bodyPr>
          <a:lstStyle/>
          <a:p>
            <a:endParaRPr lang="en-US" sz="2400" b="1" dirty="0">
              <a:solidFill>
                <a:schemeClr val="bg1"/>
              </a:solidFill>
              <a:latin typeface="Times New Roman" pitchFamily="18" charset="0"/>
              <a:cs typeface="Times New Roman" pitchFamily="18" charset="0"/>
            </a:endParaRPr>
          </a:p>
        </p:txBody>
      </p:sp>
      <p:pic>
        <p:nvPicPr>
          <p:cNvPr id="3" name="Picture 16" descr="http://btc.montana.edu/ceres/html/Polar/Images/si_va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97" y="3775705"/>
            <a:ext cx="3050592" cy="23585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http://apod.nasa.gov/apod/image/0409/neutronMars_odyssey_c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572000" cy="25863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mars.jpl.nasa.gov/mro/multimedia/slideshows/awinterwonderlandonmars/wsfiles/images/mroww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4225" y="3799044"/>
            <a:ext cx="3439088" cy="253461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2.astro.psu.edu/users/niel/astro1/slideshows/class41/014-europa-surfaces.jpg"/>
          <p:cNvPicPr>
            <a:picLocks noChangeAspect="1" noChangeArrowheads="1"/>
          </p:cNvPicPr>
          <p:nvPr/>
        </p:nvPicPr>
        <p:blipFill rotWithShape="1">
          <a:blip r:embed="rId6">
            <a:extLst>
              <a:ext uri="{28A0092B-C50C-407E-A947-70E740481C1C}">
                <a14:useLocalDpi xmlns:a14="http://schemas.microsoft.com/office/drawing/2010/main" val="0"/>
              </a:ext>
            </a:extLst>
          </a:blip>
          <a:srcRect l="1635" t="10059" r="58824" b="2177"/>
          <a:stretch/>
        </p:blipFill>
        <p:spPr bwMode="auto">
          <a:xfrm>
            <a:off x="4584879" y="914400"/>
            <a:ext cx="1725769" cy="2586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space.com/images/i/000/018/590/original/mars-odyssey-noctis-canyon.jpg?13400545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72342"/>
            <a:ext cx="2350394" cy="319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3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descr="C:\Users\Donna\Desktop\Phoenix SOSI\RFTS 2014 Images\Gallery_Image_71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91" y="1143000"/>
            <a:ext cx="7944091"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5880" y="77569"/>
            <a:ext cx="7430111" cy="954107"/>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Physical, Thermal, and Chemical Properties of </a:t>
            </a:r>
          </a:p>
          <a:p>
            <a:r>
              <a:rPr lang="en-US" sz="2800" b="1" dirty="0">
                <a:solidFill>
                  <a:schemeClr val="bg1"/>
                </a:solidFill>
                <a:latin typeface="Times New Roman" pitchFamily="18" charset="0"/>
                <a:cs typeface="Times New Roman" pitchFamily="18" charset="0"/>
              </a:rPr>
              <a:t> </a:t>
            </a:r>
            <a:r>
              <a:rPr lang="en-US" sz="2800" b="1" dirty="0" smtClean="0">
                <a:solidFill>
                  <a:schemeClr val="bg1"/>
                </a:solidFill>
                <a:latin typeface="Times New Roman" pitchFamily="18" charset="0"/>
                <a:cs typeface="Times New Roman" pitchFamily="18" charset="0"/>
              </a:rPr>
              <a:t>              Potential Habitats for Life</a:t>
            </a:r>
          </a:p>
        </p:txBody>
      </p:sp>
    </p:spTree>
    <p:extLst>
      <p:ext uri="{BB962C8B-B14F-4D97-AF65-F5344CB8AC3E}">
        <p14:creationId xmlns:p14="http://schemas.microsoft.com/office/powerpoint/2010/main" val="38185811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redorbit.com/media/gallery/national-science-foundation-gallery/medium/extrememicrobes_h.jpg"/>
          <p:cNvPicPr>
            <a:picLocks noChangeAspect="1" noChangeArrowheads="1"/>
          </p:cNvPicPr>
          <p:nvPr/>
        </p:nvPicPr>
        <p:blipFill rotWithShape="1">
          <a:blip r:embed="rId2">
            <a:extLst>
              <a:ext uri="{28A0092B-C50C-407E-A947-70E740481C1C}">
                <a14:useLocalDpi xmlns:a14="http://schemas.microsoft.com/office/drawing/2010/main" val="0"/>
              </a:ext>
            </a:extLst>
          </a:blip>
          <a:srcRect r="5211"/>
          <a:stretch/>
        </p:blipFill>
        <p:spPr bwMode="auto">
          <a:xfrm>
            <a:off x="1363011" y="1905000"/>
            <a:ext cx="6417973" cy="44408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0319" y="95422"/>
            <a:ext cx="2903359"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EXTREMOPHILES</a:t>
            </a:r>
            <a:endParaRPr lang="en-US" sz="2400" b="1" dirty="0">
              <a:solidFill>
                <a:schemeClr val="bg1"/>
              </a:solidFill>
              <a:latin typeface="Times New Roman" pitchFamily="18" charset="0"/>
              <a:cs typeface="Times New Roman" pitchFamily="18" charset="0"/>
            </a:endParaRPr>
          </a:p>
        </p:txBody>
      </p:sp>
      <p:sp>
        <p:nvSpPr>
          <p:cNvPr id="3" name="Rectangle 2"/>
          <p:cNvSpPr/>
          <p:nvPr/>
        </p:nvSpPr>
        <p:spPr>
          <a:xfrm>
            <a:off x="983194" y="548829"/>
            <a:ext cx="7113486" cy="1015663"/>
          </a:xfrm>
          <a:prstGeom prst="rect">
            <a:avLst/>
          </a:prstGeom>
        </p:spPr>
        <p:txBody>
          <a:bodyPr wrap="none">
            <a:spAutoFit/>
          </a:bodyPr>
          <a:lstStyle/>
          <a:p>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Psychrophiles</a:t>
            </a:r>
            <a:r>
              <a:rPr lang="en-US" sz="2000" b="1" dirty="0" smtClean="0">
                <a:solidFill>
                  <a:schemeClr val="bg1"/>
                </a:solidFill>
                <a:latin typeface="Times New Roman" pitchFamily="18" charset="0"/>
                <a:cs typeface="Times New Roman" pitchFamily="18" charset="0"/>
              </a:rPr>
              <a:t>, Thermophiles, </a:t>
            </a:r>
            <a:r>
              <a:rPr lang="en-US" sz="2000" b="1" dirty="0" err="1" smtClean="0">
                <a:solidFill>
                  <a:schemeClr val="bg1"/>
                </a:solidFill>
                <a:latin typeface="Times New Roman" pitchFamily="18" charset="0"/>
                <a:cs typeface="Times New Roman" pitchFamily="18" charset="0"/>
              </a:rPr>
              <a:t>Radioresistant</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Alkaliphiles</a:t>
            </a:r>
            <a:r>
              <a:rPr lang="en-US" sz="2000" b="1" dirty="0" smtClean="0">
                <a:solidFill>
                  <a:schemeClr val="bg1"/>
                </a:solidFill>
                <a:latin typeface="Times New Roman" pitchFamily="18" charset="0"/>
                <a:cs typeface="Times New Roman" pitchFamily="18" charset="0"/>
              </a:rPr>
              <a:t>,</a:t>
            </a:r>
          </a:p>
          <a:p>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Acidophiles</a:t>
            </a:r>
            <a:r>
              <a:rPr lang="en-US" sz="2000" b="1" dirty="0" smtClean="0">
                <a:solidFill>
                  <a:schemeClr val="bg1"/>
                </a:solidFill>
                <a:latin typeface="Times New Roman" pitchFamily="18" charset="0"/>
                <a:cs typeface="Times New Roman" pitchFamily="18" charset="0"/>
              </a:rPr>
              <a:t>,  Halophiles,  </a:t>
            </a:r>
            <a:r>
              <a:rPr lang="en-US" sz="2000" b="1" dirty="0" err="1" smtClean="0">
                <a:solidFill>
                  <a:schemeClr val="bg1"/>
                </a:solidFill>
                <a:latin typeface="Times New Roman" pitchFamily="18" charset="0"/>
                <a:cs typeface="Times New Roman" pitchFamily="18" charset="0"/>
              </a:rPr>
              <a:t>Xerophiles</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Barophiles</a:t>
            </a:r>
            <a:r>
              <a:rPr lang="en-US" sz="2000" b="1" dirty="0" smtClean="0">
                <a:solidFill>
                  <a:schemeClr val="bg1"/>
                </a:solidFill>
                <a:latin typeface="Times New Roman" pitchFamily="18" charset="0"/>
                <a:cs typeface="Times New Roman" pitchFamily="18" charset="0"/>
              </a:rPr>
              <a:t>, </a:t>
            </a:r>
            <a:r>
              <a:rPr lang="en-US" sz="2000" b="1" dirty="0" err="1" smtClean="0">
                <a:solidFill>
                  <a:schemeClr val="bg1"/>
                </a:solidFill>
                <a:latin typeface="Times New Roman" pitchFamily="18" charset="0"/>
                <a:cs typeface="Times New Roman" pitchFamily="18" charset="0"/>
              </a:rPr>
              <a:t>Endoliths</a:t>
            </a:r>
            <a:endParaRPr lang="en-US" sz="2000" b="1" dirty="0" smtClean="0">
              <a:solidFill>
                <a:schemeClr val="bg1"/>
              </a:solidFill>
              <a:latin typeface="Times New Roman" pitchFamily="18" charset="0"/>
              <a:cs typeface="Times New Roman" pitchFamily="18" charset="0"/>
            </a:endParaRPr>
          </a:p>
          <a:p>
            <a:r>
              <a:rPr lang="en-US" sz="2000" b="1" dirty="0">
                <a:solidFill>
                  <a:schemeClr val="bg1"/>
                </a:solidFill>
                <a:latin typeface="Times New Roman" pitchFamily="18" charset="0"/>
                <a:cs typeface="Times New Roman" pitchFamily="18" charset="0"/>
              </a:rPr>
              <a:t> </a:t>
            </a:r>
            <a:r>
              <a:rPr lang="en-US" sz="2000" b="1" dirty="0" smtClean="0">
                <a:solidFill>
                  <a:schemeClr val="bg1"/>
                </a:solidFill>
                <a:latin typeface="Times New Roman" pitchFamily="18" charset="0"/>
                <a:cs typeface="Times New Roman" pitchFamily="18" charset="0"/>
              </a:rPr>
              <a:t>                                        AND gravity! </a:t>
            </a:r>
            <a:endParaRPr lang="en-US"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8896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APEhUPEBAVDxQQEBQPFBQUFg8PFBQUFBQWFhQUFBQYHCggGBolHBQUITEhJSkrLi4uFx8zODMsNygtLisBCgoKDg0OFRAQGiwgHBwtLCwsLC0sLCwsLDcsLCwsKywxMCwsLSwsLCwsLCwsLCwsLCwsLCwsLCwsLCwsLCwsLP/AABEIAJ8BPgMBIgACEQEDEQH/xAAbAAEAAgMBAQAAAAAAAAAAAAAAAQQCAwUGB//EADMQAQACAQICCAQFBAMAAAAAAAABAgMEERIhBRMxQVFhgZEGIrHwMkJxoeEUI8HRUmJy/8QAGgEBAAMBAQEAAAAAAAAAAAAAAAECAwQFBv/EACURAQEBAAIBBAEEAwAAAAAAAAABAgMREgQhMUEFEyJRYRSBkf/aAAwDAQACEQMRAD8A+GgAAAAAAAJQkAASACAIdno/4fyZPmyf26+H5p9O5px8W+S9YnaLqT5caIXcHRWa/ZTaPG3L9nrtF0Tjx/gpz8e2fd0I0s+EvW4fxGr77v8Axjrnn08hi+Hrfmt7Q31+H698zPq9VGl+96onTece8O2fiuOfSn61eWnoGnn7y036DjumXq7YP094aL4FN/juP+EzlryOXoi0dk+6nl0l69sPZZMXkq5cET3OHl9BmfDWcjyKHe1WgrPc5Wo0dq+cPP5ODWGkvaugGKRO6AE7nchIMQBAAAAAAAAAAAAAAAlCQAAGzT4LZLRSkcUz3Iw4rXmK1jebTtEPZdE9G1wV8bz+K3+I8nT6b015tf1PlTe/GMOh+hqYdrW+e/j3V8q/7diLbdkR682FKttcb6Xg4px5mcTpya138o623Zvt+nJHNujEzjD98nVMarPuKswiYW+pROIvFU+SnaGuy7bG12xstcdWmlK1pabLl8avfG5t5rSVTyRCpmx7r+Sitkhw8uWua4mr0nfDnzGz0OWjl6vB3w83m4vuNZVIByrAAIAEAAAAAAAAAAAAAACUJABf6F0fXZIifw1+a3+I9VsZutTM+y3qdu38O9HcFettHzXjl/1r/LvUojFRbxYn1HpvTzGZmODk33e0Y8axTDLZjq2xV6eMSRhdNUYmXVN0VZbLdqeTTGFsrpYnvZbJ4p8UW07aMmk8J3VsmCYXZmWu6ZO/laarnZMSrko6mSqpkqx5eONc6c3LRTy0dTLRTy0eby4b505uWqlno6eWqlmq83ky2lcXUY9p3aV/U0UJedyZ6rWADNKABAAAAAAAAAAAAAAAlDIEPX/DWl4McWntv83p3ffm8nhx8VorH5piPd9B0tNoiI7o2ej+O4+93V+mPNrqdLeOq3jhoxVXMdH03HHBusqQ21hNKttYbWsbWNaSngbGu2WIV7tQcCJqxtna51K0lT1WcwwtDZXPTb5uL0ms/ts12y17p9+SZatO2jJVVy1Xb2hXy1TqdxfNUMkKmWF7LVTyw87mjfNUcsKWWq/lhTyw8zljoy5uoq5uaNpdfPDl6mHn80a5aAT3ORdiAIAAAAAAAAAAAAAAEoSC/wBCY+LNXy3t7Q9zp4eL+HI/uzPhSfrD2une3+Mn7f8Abm5/lfwrNVbFKzSX0HH8ODTdWWcS11lnErVRtjeWu+nt2xtPrG6eKPD6p4/L6q+8+Ee6pOOYnfbsWc2mnU7dTWZvEc6bxxTt/wAY7/Ruw6rgneI+k/WF/H0xi/Pp6z514K2/WJmJU5Nb+s9purPp5XNhvSeG0TWY5bTExMejRaZeq1V9Lk5xfLWZ7rxS8e8TDlZ9Jj3+W3FHrWSfun3K0zyOTXJMNlczdk08dzVbHt2p8dRp3KwvzU8qzlnbmr3vEsOVfKlmhSyr+ZRzPL5o6MqGdzdS6WdzdQ87lbZVUoHEugAQAAAAAAAAAAAAAAJQkHU+HbbZZ/8AM/WHstPLw/Q1+HLXz3j9v4e109ns/jdft6/tzc893SxSs0lSx2WKS9/jri1FqspizVVnEuhRs3N2G5xI6QymWM2RNmM2TIlM2YWsibNd7QX2WkRe7Ra8sr2aLyx3pfMTfNy2msSpZLeHJnksrZLOHl3a2zGrJZVyzu25ZVcltnncum+VTPLmaiXRzy5meXBy1rlpAca6ABAAAAAAAAAAAAAAAlCQZ4MnDatvCYl7rSX3iHgnqugdTxY4jvr8vt2O/wBByeO7n+WXLO49HjlZpZS09o5RM7RKxkvWOVd58+x9Hx69u3DqLUXOtUesOudE5fZXwXeu80TmUZyIm5+snwXZzojP9yozdjxyreZPgu2ysLZFScksZys9c60ws2u1Wu0TkYWyMdcq0yzyWVMks75Gi9nLyaa5jVksqZbN+Wynms4OStYrZ7OflneVnPZUlw8umkQAwWQAIAAAAAAAAAAAAAAEoSA6HQ2q6u+09luXr3OeLY1c6ln0Wdx77HkbOscLofX8deGZ+asbT5+EupjmZ7Oc9r6Dh5vPMscms9LcSy3Vsd+9PHu6Zv2U8VjrIYzkaoZLedp0mbsZvKZhjMItqWNrsJuytDVZnq1aFrNdrIu02s59bXkZ2yNN7sbXab3c+trSJyXUs92zLkUc+Rzcm15GnNZqJkcWr3VwBVKABAAAAAAAAAAAAAAAlCQAAbMGaaWi0dsfez0mh13FHFWdp+jy7ZgzzSd4n+W/DzXjv9K6z29jXJybK2cbR6+Lx4T3wvUzPW4+eajC5dCjZCnXM2VyurPJFLFrkjeGjrUTmafqRHi2W2aLotlab5WG9xaQvKveycmVWyZHJvcayIyWV8mRGXKpZczl3teRllyqtrbotbdDk3vteQAZpAAQAIAAAAAAAAAAAAAAEoSAAAhKAZVtMc45L2n6RmOVvdz0rZ3c/CLO3fxauJ7JWK6l5mtpjs5N1NVaPN1Z9VftS4ehnUI/qHDjWyy/rGn+T39o8HYnUML53InVsLaqVb6hPi6d86rl1ClbLMtcyx1zdrTLdkzbtMyDG6tWAFUgACUAIAEAAAAAA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812015" y="160337"/>
            <a:ext cx="1519968"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Missions</a:t>
            </a:r>
            <a:endParaRPr lang="en-US" sz="2800" b="1" dirty="0">
              <a:solidFill>
                <a:schemeClr val="bg1"/>
              </a:solidFill>
              <a:latin typeface="Times New Roman" pitchFamily="18" charset="0"/>
              <a:cs typeface="Times New Roman" pitchFamily="18" charset="0"/>
            </a:endParaRPr>
          </a:p>
        </p:txBody>
      </p:sp>
      <p:pic>
        <p:nvPicPr>
          <p:cNvPr id="5" name="Picture 2" descr="http://botcrawl.com/wp-content/uploads/2012/08/JPL-Mission-History-Over-100-Missions-Launched-Infographic.png"/>
          <p:cNvPicPr>
            <a:picLocks noChangeAspect="1" noChangeArrowheads="1"/>
          </p:cNvPicPr>
          <p:nvPr/>
        </p:nvPicPr>
        <p:blipFill rotWithShape="1">
          <a:blip r:embed="rId2">
            <a:extLst>
              <a:ext uri="{28A0092B-C50C-407E-A947-70E740481C1C}">
                <a14:useLocalDpi xmlns:a14="http://schemas.microsoft.com/office/drawing/2010/main" val="0"/>
              </a:ext>
            </a:extLst>
          </a:blip>
          <a:srcRect l="1160"/>
          <a:stretch/>
        </p:blipFill>
        <p:spPr bwMode="auto">
          <a:xfrm>
            <a:off x="0" y="1524000"/>
            <a:ext cx="9144001"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89507" y="685800"/>
            <a:ext cx="5564985" cy="461665"/>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http://www.nasa.gov/missions/index.html</a:t>
            </a:r>
          </a:p>
        </p:txBody>
      </p:sp>
    </p:spTree>
    <p:extLst>
      <p:ext uri="{BB962C8B-B14F-4D97-AF65-F5344CB8AC3E}">
        <p14:creationId xmlns:p14="http://schemas.microsoft.com/office/powerpoint/2010/main" val="36513030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2.bp.blogspot.com/-wwJIC3x3wcE/T89Hdmee9hI/AAAAAAAADFE/GvLZzMwiAug/s1600/800px-Mars-exploration-family-portrait.jpg"/>
          <p:cNvPicPr>
            <a:picLocks noChangeAspect="1" noChangeArrowheads="1"/>
          </p:cNvPicPr>
          <p:nvPr/>
        </p:nvPicPr>
        <p:blipFill rotWithShape="1">
          <a:blip r:embed="rId2">
            <a:extLst>
              <a:ext uri="{28A0092B-C50C-407E-A947-70E740481C1C}">
                <a14:useLocalDpi xmlns:a14="http://schemas.microsoft.com/office/drawing/2010/main" val="0"/>
              </a:ext>
            </a:extLst>
          </a:blip>
          <a:srcRect t="10478"/>
          <a:stretch/>
        </p:blipFill>
        <p:spPr bwMode="auto">
          <a:xfrm>
            <a:off x="381000" y="1033670"/>
            <a:ext cx="8305801" cy="5576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6303" y="304800"/>
            <a:ext cx="2815194"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Missions to Mars</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606086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a\Desktop\Chandra\Workshops\2013 Workshops\MCC Micro April\Micro Talk\PIA16239_High-Resolution_Self-Portrait_by_Curiosity_Rover_Arm_Camera_squar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07" t="3728" r="25066" b="3718"/>
          <a:stretch/>
        </p:blipFill>
        <p:spPr bwMode="auto">
          <a:xfrm>
            <a:off x="457200" y="228601"/>
            <a:ext cx="4837223" cy="636929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cdn.theatlantic.com/static/mt/assets/science/681052main_pia16105-43_946-7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781" y="2333387"/>
            <a:ext cx="2800019" cy="20847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mages.indiatvnews.com/maininternational/Curiosity_rover102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590" y="228601"/>
            <a:ext cx="282321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popsci.com/files/imagecache/article_image_large/articles/PIA167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781" y="4549885"/>
            <a:ext cx="2800019" cy="204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85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9939" y="2162"/>
            <a:ext cx="9144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tabLst>
                <a:tab pos="514350" algn="l"/>
              </a:tabLst>
            </a:pPr>
            <a:endParaRPr lang="en-US" sz="2000" dirty="0">
              <a:latin typeface="Times New Roman" pitchFamily="18" charset="0"/>
            </a:endParaRPr>
          </a:p>
          <a:p>
            <a:pPr>
              <a:tabLst>
                <a:tab pos="514350" algn="l"/>
              </a:tabLst>
            </a:pPr>
            <a:r>
              <a:rPr lang="en-US" sz="2000" b="1" dirty="0">
                <a:latin typeface="Times New Roman" pitchFamily="18" charset="0"/>
              </a:rPr>
              <a:t>Part I</a:t>
            </a:r>
            <a:r>
              <a:rPr lang="en-US" sz="2000" b="1" dirty="0" smtClean="0">
                <a:latin typeface="Times New Roman" pitchFamily="18" charset="0"/>
              </a:rPr>
              <a:t>: Participants </a:t>
            </a:r>
            <a:r>
              <a:rPr lang="en-US" sz="2000" b="1" u="sng" dirty="0" smtClean="0">
                <a:latin typeface="Times New Roman" pitchFamily="18" charset="0"/>
              </a:rPr>
              <a:t>may</a:t>
            </a:r>
            <a:r>
              <a:rPr lang="en-US" sz="2000" b="1" dirty="0" smtClean="0">
                <a:latin typeface="Times New Roman" pitchFamily="18" charset="0"/>
              </a:rPr>
              <a:t> be asked to identify planets, moons, and features </a:t>
            </a:r>
          </a:p>
          <a:p>
            <a:pPr>
              <a:tabLst>
                <a:tab pos="514350" algn="l"/>
              </a:tabLst>
            </a:pPr>
            <a:r>
              <a:rPr lang="en-US" sz="2000" b="1" dirty="0">
                <a:latin typeface="Times New Roman" pitchFamily="18" charset="0"/>
              </a:rPr>
              <a:t> </a:t>
            </a:r>
            <a:r>
              <a:rPr lang="en-US" sz="2000" b="1" dirty="0" smtClean="0">
                <a:latin typeface="Times New Roman" pitchFamily="18" charset="0"/>
              </a:rPr>
              <a:t>            included in the lists below as they appear on maps or imagery and </a:t>
            </a:r>
          </a:p>
          <a:p>
            <a:pPr>
              <a:tabLst>
                <a:tab pos="514350" algn="l"/>
              </a:tabLst>
            </a:pPr>
            <a:r>
              <a:rPr lang="en-US" sz="2000" b="1" dirty="0">
                <a:latin typeface="Times New Roman" pitchFamily="18" charset="0"/>
              </a:rPr>
              <a:t> </a:t>
            </a:r>
            <a:r>
              <a:rPr lang="en-US" sz="2000" b="1" dirty="0" smtClean="0">
                <a:latin typeface="Times New Roman" pitchFamily="18" charset="0"/>
              </a:rPr>
              <a:t>            </a:t>
            </a:r>
            <a:r>
              <a:rPr lang="en-US" sz="2000" b="1" u="sng" dirty="0" smtClean="0">
                <a:latin typeface="Times New Roman" pitchFamily="18" charset="0"/>
              </a:rPr>
              <a:t>must</a:t>
            </a:r>
            <a:r>
              <a:rPr lang="en-US" sz="2000" b="1" dirty="0" smtClean="0">
                <a:latin typeface="Times New Roman" pitchFamily="18" charset="0"/>
              </a:rPr>
              <a:t> be knowledgeable about the history and processes involving </a:t>
            </a:r>
          </a:p>
          <a:p>
            <a:pPr>
              <a:tabLst>
                <a:tab pos="514350" algn="l"/>
              </a:tabLst>
            </a:pPr>
            <a:r>
              <a:rPr lang="en-US" sz="2000" b="1" dirty="0">
                <a:latin typeface="Times New Roman" pitchFamily="18" charset="0"/>
              </a:rPr>
              <a:t> </a:t>
            </a:r>
            <a:r>
              <a:rPr lang="en-US" sz="2000" b="1" dirty="0" smtClean="0">
                <a:latin typeface="Times New Roman" pitchFamily="18" charset="0"/>
              </a:rPr>
              <a:t>            ice and water for the objects below.</a:t>
            </a:r>
          </a:p>
          <a:p>
            <a:pPr>
              <a:tabLst>
                <a:tab pos="514350" algn="l"/>
              </a:tabLst>
            </a:pPr>
            <a:endParaRPr lang="en-US" sz="2000" b="1" dirty="0" smtClean="0">
              <a:latin typeface="Times New Roman" pitchFamily="18" charset="0"/>
            </a:endParaRPr>
          </a:p>
          <a:p>
            <a:pPr>
              <a:tabLst>
                <a:tab pos="514350" algn="l"/>
              </a:tabLst>
            </a:pPr>
            <a:r>
              <a:rPr lang="en-US" sz="2000" b="1" dirty="0">
                <a:latin typeface="Times New Roman" pitchFamily="18" charset="0"/>
              </a:rPr>
              <a:t> </a:t>
            </a:r>
            <a:r>
              <a:rPr lang="en-US" sz="2000" b="1" dirty="0" smtClean="0">
                <a:latin typeface="Times New Roman" pitchFamily="18" charset="0"/>
              </a:rPr>
              <a:t> (1) </a:t>
            </a:r>
            <a:r>
              <a:rPr lang="en-US" sz="2000" b="1" u="sng" dirty="0" smtClean="0">
                <a:latin typeface="Times New Roman" pitchFamily="18" charset="0"/>
              </a:rPr>
              <a:t>Mars</a:t>
            </a:r>
            <a:r>
              <a:rPr lang="en-US" sz="2000" b="1" dirty="0" smtClean="0">
                <a:latin typeface="Times New Roman" pitchFamily="18" charset="0"/>
              </a:rPr>
              <a:t>: North &amp; South Polar Ice Caps, Equatorial Glaciers, Permafrost</a:t>
            </a:r>
          </a:p>
          <a:p>
            <a:pPr>
              <a:tabLst>
                <a:tab pos="514350" algn="l"/>
              </a:tabLst>
            </a:pPr>
            <a:r>
              <a:rPr lang="en-US" sz="2000" b="1" dirty="0">
                <a:latin typeface="Times New Roman" pitchFamily="18" charset="0"/>
              </a:rPr>
              <a:t> </a:t>
            </a:r>
            <a:r>
              <a:rPr lang="en-US" sz="2000" b="1" dirty="0" smtClean="0">
                <a:latin typeface="Times New Roman" pitchFamily="18" charset="0"/>
              </a:rPr>
              <a:t> </a:t>
            </a:r>
            <a:r>
              <a:rPr lang="en-US" sz="2000" b="1" dirty="0">
                <a:latin typeface="Times New Roman" pitchFamily="18" charset="0"/>
              </a:rPr>
              <a:t>(</a:t>
            </a:r>
            <a:r>
              <a:rPr lang="en-US" sz="2000" b="1" dirty="0" smtClean="0">
                <a:latin typeface="Times New Roman" pitchFamily="18" charset="0"/>
              </a:rPr>
              <a:t>2</a:t>
            </a:r>
            <a:r>
              <a:rPr lang="en-US" sz="2000" b="1" dirty="0">
                <a:latin typeface="Times New Roman" pitchFamily="18" charset="0"/>
              </a:rPr>
              <a:t>)</a:t>
            </a:r>
            <a:r>
              <a:rPr lang="en-US" sz="2000" b="1" dirty="0" smtClean="0">
                <a:latin typeface="Times New Roman" pitchFamily="18" charset="0"/>
              </a:rPr>
              <a:t> </a:t>
            </a:r>
            <a:r>
              <a:rPr lang="en-US" sz="2000" b="1" u="sng" dirty="0" smtClean="0">
                <a:latin typeface="Times New Roman" pitchFamily="18" charset="0"/>
              </a:rPr>
              <a:t>Europa</a:t>
            </a:r>
            <a:r>
              <a:rPr lang="en-US" sz="2000" b="1" dirty="0" smtClean="0">
                <a:latin typeface="Times New Roman" pitchFamily="18" charset="0"/>
              </a:rPr>
              <a:t>: Thrace Macula, </a:t>
            </a:r>
            <a:r>
              <a:rPr lang="en-US" sz="2000" b="1" dirty="0" err="1" smtClean="0">
                <a:latin typeface="Times New Roman" pitchFamily="18" charset="0"/>
              </a:rPr>
              <a:t>Thera</a:t>
            </a:r>
            <a:r>
              <a:rPr lang="en-US" sz="2000" b="1" dirty="0" smtClean="0">
                <a:latin typeface="Times New Roman" pitchFamily="18" charset="0"/>
              </a:rPr>
              <a:t> Macula, </a:t>
            </a:r>
            <a:r>
              <a:rPr lang="en-US" sz="2000" b="1" dirty="0" err="1" smtClean="0">
                <a:latin typeface="Times New Roman" pitchFamily="18" charset="0"/>
              </a:rPr>
              <a:t>Conamara</a:t>
            </a:r>
            <a:r>
              <a:rPr lang="en-US" sz="2000" b="1" dirty="0" smtClean="0">
                <a:latin typeface="Times New Roman" pitchFamily="18" charset="0"/>
              </a:rPr>
              <a:t> Chaos, Ridges, </a:t>
            </a:r>
          </a:p>
          <a:p>
            <a:pPr lvl="0">
              <a:tabLst>
                <a:tab pos="514350" algn="l"/>
              </a:tabLst>
            </a:pPr>
            <a:r>
              <a:rPr lang="en-US" sz="2000" b="1" dirty="0">
                <a:latin typeface="Times New Roman" pitchFamily="18" charset="0"/>
              </a:rPr>
              <a:t> </a:t>
            </a:r>
            <a:r>
              <a:rPr lang="en-US" sz="2000" b="1" dirty="0" smtClean="0">
                <a:latin typeface="Times New Roman" pitchFamily="18" charset="0"/>
              </a:rPr>
              <a:t>                      Cycloids, Plains, Ocean</a:t>
            </a:r>
          </a:p>
          <a:p>
            <a:pPr>
              <a:tabLst>
                <a:tab pos="514350" algn="l"/>
              </a:tabLst>
            </a:pPr>
            <a:r>
              <a:rPr lang="en-US" sz="2000" b="1" dirty="0">
                <a:latin typeface="Times New Roman" pitchFamily="18" charset="0"/>
              </a:rPr>
              <a:t> </a:t>
            </a:r>
            <a:r>
              <a:rPr lang="en-US" sz="2000" b="1" dirty="0" smtClean="0">
                <a:latin typeface="Times New Roman" pitchFamily="18" charset="0"/>
              </a:rPr>
              <a:t> (3</a:t>
            </a:r>
            <a:r>
              <a:rPr lang="en-US" sz="2000" b="1" dirty="0">
                <a:latin typeface="Times New Roman" pitchFamily="18" charset="0"/>
              </a:rPr>
              <a:t>)</a:t>
            </a:r>
            <a:r>
              <a:rPr lang="en-US" sz="2000" b="1" dirty="0" smtClean="0">
                <a:latin typeface="Times New Roman" pitchFamily="18" charset="0"/>
              </a:rPr>
              <a:t> </a:t>
            </a:r>
            <a:r>
              <a:rPr lang="en-US" sz="2000" b="1" u="sng" dirty="0" smtClean="0">
                <a:latin typeface="Times New Roman" pitchFamily="18" charset="0"/>
              </a:rPr>
              <a:t>Enceladus</a:t>
            </a:r>
            <a:r>
              <a:rPr lang="en-US" sz="2000" b="1" dirty="0" smtClean="0">
                <a:latin typeface="Times New Roman" pitchFamily="18" charset="0"/>
              </a:rPr>
              <a:t>: Plumes, Tiger Stripes</a:t>
            </a:r>
          </a:p>
          <a:p>
            <a:pPr>
              <a:tabLst>
                <a:tab pos="514350" algn="l"/>
              </a:tabLst>
            </a:pPr>
            <a:r>
              <a:rPr lang="en-US" sz="2000" b="1" dirty="0">
                <a:latin typeface="Times New Roman" pitchFamily="18" charset="0"/>
              </a:rPr>
              <a:t> </a:t>
            </a:r>
            <a:r>
              <a:rPr lang="en-US" sz="2000" b="1" dirty="0" smtClean="0">
                <a:latin typeface="Times New Roman" pitchFamily="18" charset="0"/>
              </a:rPr>
              <a:t> (4</a:t>
            </a:r>
            <a:r>
              <a:rPr lang="en-US" sz="2000" b="1" dirty="0">
                <a:latin typeface="Times New Roman" pitchFamily="18" charset="0"/>
              </a:rPr>
              <a:t>)</a:t>
            </a:r>
            <a:r>
              <a:rPr lang="en-US" sz="2000" b="1" dirty="0" smtClean="0">
                <a:latin typeface="Times New Roman" pitchFamily="18" charset="0"/>
              </a:rPr>
              <a:t> </a:t>
            </a:r>
            <a:r>
              <a:rPr lang="en-US" sz="2000" b="1" u="sng" dirty="0" err="1" smtClean="0">
                <a:latin typeface="Times New Roman" pitchFamily="18" charset="0"/>
              </a:rPr>
              <a:t>Iapetus</a:t>
            </a:r>
            <a:r>
              <a:rPr lang="en-US" sz="2000" b="1" dirty="0" smtClean="0">
                <a:latin typeface="Times New Roman" pitchFamily="18" charset="0"/>
              </a:rPr>
              <a:t>, </a:t>
            </a:r>
            <a:r>
              <a:rPr lang="en-US" sz="2000" b="1" u="sng" dirty="0" smtClean="0">
                <a:latin typeface="Times New Roman" pitchFamily="18" charset="0"/>
              </a:rPr>
              <a:t>Titan</a:t>
            </a:r>
            <a:r>
              <a:rPr lang="en-US" sz="2000" b="1" dirty="0" smtClean="0">
                <a:latin typeface="Times New Roman" pitchFamily="18" charset="0"/>
              </a:rPr>
              <a:t>, </a:t>
            </a:r>
            <a:r>
              <a:rPr lang="en-US" sz="2000" b="1" u="sng" dirty="0" smtClean="0">
                <a:latin typeface="Times New Roman" pitchFamily="18" charset="0"/>
              </a:rPr>
              <a:t>Triton</a:t>
            </a:r>
            <a:r>
              <a:rPr lang="en-US" sz="2000" b="1" dirty="0" smtClean="0">
                <a:latin typeface="Times New Roman" pitchFamily="18" charset="0"/>
              </a:rPr>
              <a:t>, </a:t>
            </a:r>
            <a:r>
              <a:rPr lang="en-US" sz="2000" b="1" u="sng" dirty="0" smtClean="0">
                <a:latin typeface="Times New Roman" pitchFamily="18" charset="0"/>
              </a:rPr>
              <a:t>Ceres</a:t>
            </a:r>
            <a:r>
              <a:rPr lang="en-US" sz="2000" b="1" dirty="0" smtClean="0">
                <a:latin typeface="Times New Roman" pitchFamily="18" charset="0"/>
              </a:rPr>
              <a:t>, </a:t>
            </a:r>
          </a:p>
          <a:p>
            <a:pPr>
              <a:tabLst>
                <a:tab pos="514350" algn="l"/>
              </a:tabLst>
            </a:pPr>
            <a:r>
              <a:rPr lang="en-US" sz="2000" b="1" dirty="0">
                <a:latin typeface="Times New Roman" pitchFamily="18" charset="0"/>
              </a:rPr>
              <a:t> </a:t>
            </a:r>
            <a:r>
              <a:rPr lang="en-US" sz="2000" b="1" dirty="0" smtClean="0">
                <a:latin typeface="Times New Roman" pitchFamily="18" charset="0"/>
              </a:rPr>
              <a:t> (5</a:t>
            </a:r>
            <a:r>
              <a:rPr lang="en-US" sz="2000" b="1" dirty="0">
                <a:latin typeface="Times New Roman" pitchFamily="18" charset="0"/>
              </a:rPr>
              <a:t>)</a:t>
            </a:r>
            <a:r>
              <a:rPr lang="en-US" sz="2000" b="1" dirty="0" smtClean="0">
                <a:latin typeface="Times New Roman" pitchFamily="18" charset="0"/>
              </a:rPr>
              <a:t> </a:t>
            </a:r>
            <a:r>
              <a:rPr lang="en-US" sz="2000" b="1" u="sng" dirty="0" smtClean="0">
                <a:latin typeface="Times New Roman" pitchFamily="18" charset="0"/>
              </a:rPr>
              <a:t>Comets</a:t>
            </a:r>
            <a:r>
              <a:rPr lang="en-US" sz="2000" b="1" dirty="0" smtClean="0">
                <a:latin typeface="Times New Roman" pitchFamily="18" charset="0"/>
              </a:rPr>
              <a:t>, </a:t>
            </a:r>
            <a:r>
              <a:rPr lang="en-US" sz="2000" b="1" u="sng" dirty="0" smtClean="0">
                <a:latin typeface="Times New Roman" pitchFamily="18" charset="0"/>
              </a:rPr>
              <a:t>The Kuiper Belt</a:t>
            </a:r>
            <a:r>
              <a:rPr lang="en-US" sz="2000" b="1" dirty="0" smtClean="0">
                <a:latin typeface="Times New Roman" pitchFamily="18" charset="0"/>
              </a:rPr>
              <a:t>, </a:t>
            </a:r>
            <a:r>
              <a:rPr lang="en-US" sz="2000" b="1" u="sng" dirty="0" smtClean="0">
                <a:latin typeface="Times New Roman" pitchFamily="18" charset="0"/>
              </a:rPr>
              <a:t>The </a:t>
            </a:r>
            <a:r>
              <a:rPr lang="en-US" sz="2000" b="1" u="sng" dirty="0" err="1" smtClean="0">
                <a:latin typeface="Times New Roman" pitchFamily="18" charset="0"/>
              </a:rPr>
              <a:t>Oort</a:t>
            </a:r>
            <a:r>
              <a:rPr lang="en-US" sz="2000" b="1" u="sng" dirty="0" smtClean="0">
                <a:latin typeface="Times New Roman" pitchFamily="18" charset="0"/>
              </a:rPr>
              <a:t> Cloud</a:t>
            </a:r>
          </a:p>
          <a:p>
            <a:pPr>
              <a:tabLst>
                <a:tab pos="514350" algn="l"/>
              </a:tabLst>
            </a:pPr>
            <a:endParaRPr lang="en-US" sz="2000" b="1" u="sng" dirty="0">
              <a:latin typeface="Times New Roman" pitchFamily="18" charset="0"/>
            </a:endParaRPr>
          </a:p>
          <a:p>
            <a:pPr>
              <a:tabLst>
                <a:tab pos="514350" algn="l"/>
              </a:tabLst>
            </a:pPr>
            <a:r>
              <a:rPr lang="en-US" sz="2000" b="1" dirty="0">
                <a:latin typeface="Times New Roman" pitchFamily="18" charset="0"/>
              </a:rPr>
              <a:t>Part II</a:t>
            </a:r>
            <a:r>
              <a:rPr lang="en-US" sz="2000" b="1" dirty="0" smtClean="0">
                <a:latin typeface="Times New Roman" pitchFamily="18" charset="0"/>
              </a:rPr>
              <a:t>: Participants will be asked to complete one or more hands-on or   </a:t>
            </a:r>
          </a:p>
          <a:p>
            <a:pPr>
              <a:tabLst>
                <a:tab pos="514350" algn="l"/>
              </a:tabLst>
            </a:pPr>
            <a:r>
              <a:rPr lang="en-US" sz="2000" b="1" dirty="0">
                <a:latin typeface="Times New Roman" pitchFamily="18" charset="0"/>
              </a:rPr>
              <a:t> </a:t>
            </a:r>
            <a:r>
              <a:rPr lang="en-US" sz="2000" b="1" dirty="0" smtClean="0">
                <a:latin typeface="Times New Roman" pitchFamily="18" charset="0"/>
              </a:rPr>
              <a:t>             interpretive tasks selected from the following topics: </a:t>
            </a:r>
          </a:p>
          <a:p>
            <a:pPr>
              <a:tabLst>
                <a:tab pos="514350" algn="l"/>
              </a:tabLst>
            </a:pPr>
            <a:endParaRPr lang="en-US" sz="2000" b="1" dirty="0">
              <a:latin typeface="Times New Roman" pitchFamily="18" charset="0"/>
            </a:endParaRPr>
          </a:p>
          <a:p>
            <a:pPr>
              <a:tabLst>
                <a:tab pos="514350" algn="l"/>
              </a:tabLst>
            </a:pPr>
            <a:r>
              <a:rPr lang="en-US" sz="2000" b="1" dirty="0">
                <a:latin typeface="Times New Roman" pitchFamily="18" charset="0"/>
              </a:rPr>
              <a:t>   i: </a:t>
            </a:r>
            <a:r>
              <a:rPr lang="en-US" sz="2000" b="1" dirty="0" smtClean="0">
                <a:latin typeface="Times New Roman" pitchFamily="18" charset="0"/>
              </a:rPr>
              <a:t>The history and process of formation for specific features       </a:t>
            </a:r>
            <a:endParaRPr lang="en-US" sz="2000" b="1" dirty="0"/>
          </a:p>
          <a:p>
            <a:pPr>
              <a:tabLst>
                <a:tab pos="514350" algn="l"/>
              </a:tabLst>
            </a:pPr>
            <a:r>
              <a:rPr lang="en-US" sz="2000" b="1" dirty="0">
                <a:latin typeface="Times New Roman" pitchFamily="18" charset="0"/>
              </a:rPr>
              <a:t>  ii: </a:t>
            </a:r>
            <a:r>
              <a:rPr lang="en-US" sz="2000" b="1" dirty="0" smtClean="0">
                <a:latin typeface="Times New Roman" pitchFamily="18" charset="0"/>
              </a:rPr>
              <a:t>The use of remote sensing, imagery, and satellite measurements of objects </a:t>
            </a:r>
          </a:p>
          <a:p>
            <a:pPr>
              <a:tabLst>
                <a:tab pos="514350" algn="l"/>
              </a:tabLst>
            </a:pPr>
            <a:r>
              <a:rPr lang="en-US" sz="2000" b="1" dirty="0">
                <a:latin typeface="Times New Roman" pitchFamily="18" charset="0"/>
              </a:rPr>
              <a:t> </a:t>
            </a:r>
            <a:r>
              <a:rPr lang="en-US" sz="2000" b="1" dirty="0" smtClean="0">
                <a:latin typeface="Times New Roman" pitchFamily="18" charset="0"/>
              </a:rPr>
              <a:t>      and features       </a:t>
            </a:r>
            <a:endParaRPr lang="en-US" sz="2000" b="1" dirty="0">
              <a:latin typeface="Times New Roman" pitchFamily="18" charset="0"/>
            </a:endParaRPr>
          </a:p>
          <a:p>
            <a:pPr>
              <a:tabLst>
                <a:tab pos="514350" algn="l"/>
              </a:tabLst>
            </a:pPr>
            <a:r>
              <a:rPr lang="en-US" sz="2000" b="1" dirty="0">
                <a:latin typeface="Times New Roman" pitchFamily="18" charset="0"/>
              </a:rPr>
              <a:t>  iii: </a:t>
            </a:r>
            <a:r>
              <a:rPr lang="en-US" sz="2000" b="1" dirty="0" smtClean="0">
                <a:latin typeface="Times New Roman" pitchFamily="18" charset="0"/>
              </a:rPr>
              <a:t>The physical, thermal, and chemical properties of potential habitats for life        </a:t>
            </a:r>
            <a:endParaRPr lang="en-US" sz="2000" b="1" dirty="0">
              <a:latin typeface="Times New Roman" pitchFamily="18" charset="0"/>
            </a:endParaRPr>
          </a:p>
          <a:p>
            <a:pPr>
              <a:tabLst>
                <a:tab pos="514350" algn="l"/>
              </a:tabLst>
            </a:pPr>
            <a:r>
              <a:rPr lang="en-US" sz="2000" b="1" dirty="0">
                <a:latin typeface="Times New Roman" pitchFamily="18" charset="0"/>
              </a:rPr>
              <a:t>  iv: </a:t>
            </a:r>
            <a:r>
              <a:rPr lang="en-US" sz="2000" b="1" dirty="0" smtClean="0">
                <a:latin typeface="Times New Roman" pitchFamily="18" charset="0"/>
              </a:rPr>
              <a:t>Past, current, and planned future missions to explore these objects       </a:t>
            </a:r>
            <a:endParaRPr lang="en-US" dirty="0"/>
          </a:p>
        </p:txBody>
      </p:sp>
    </p:spTree>
    <p:extLst>
      <p:ext uri="{BB962C8B-B14F-4D97-AF65-F5344CB8AC3E}">
        <p14:creationId xmlns:p14="http://schemas.microsoft.com/office/powerpoint/2010/main" val="21985047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olarsystem.nasa.gov/galileo/images/jupiter_legacy-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590"/>
            <a:ext cx="2638425" cy="6200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prafulla.net/wp-content/sharenreadfiles/2012/08/300341/Cassini-timeline-mission-to-satur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534445"/>
            <a:ext cx="3581400" cy="2930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Donna\Desktop\CURRENT WORK\MVCC Microbiology\Images MVCC\voyager1.jpg"/>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8581" t="8281" r="6686" b="3025"/>
          <a:stretch/>
        </p:blipFill>
        <p:spPr bwMode="auto">
          <a:xfrm>
            <a:off x="4038600" y="297590"/>
            <a:ext cx="3830238" cy="300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86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 y="1524000"/>
            <a:ext cx="913793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642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Stardust Satelli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99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6303" y="304800"/>
            <a:ext cx="2840778"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Future Missions?</a:t>
            </a:r>
            <a:endParaRPr lang="en-US" sz="2800" b="1" dirty="0">
              <a:solidFill>
                <a:prstClr val="white"/>
              </a:solidFill>
              <a:latin typeface="Times New Roman" pitchFamily="18" charset="0"/>
              <a:cs typeface="Times New Roman" pitchFamily="18" charset="0"/>
            </a:endParaRPr>
          </a:p>
        </p:txBody>
      </p:sp>
      <p:pic>
        <p:nvPicPr>
          <p:cNvPr id="9220" name="Picture 4" descr="http://www.bubblews.com/assets/images/news/1760313013_1392876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9356"/>
            <a:ext cx="9144000" cy="609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3861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1jqu7g1y74ds1.cloudfront.net/wp-content/uploads/2012/04/JUICE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3" y="-34969"/>
            <a:ext cx="9115927" cy="6892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968" y="228600"/>
            <a:ext cx="4277068"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Future Missions – JUICE </a:t>
            </a:r>
            <a:endParaRPr lang="en-US"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8107981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968" y="228600"/>
            <a:ext cx="4277068" cy="523220"/>
          </a:xfrm>
          <a:prstGeom prst="rect">
            <a:avLst/>
          </a:prstGeom>
          <a:noFill/>
        </p:spPr>
        <p:txBody>
          <a:bodyPr wrap="none" rtlCol="0">
            <a:spAutoFit/>
          </a:bodyPr>
          <a:lstStyle/>
          <a:p>
            <a:r>
              <a:rPr lang="en-US" sz="2800" b="1" dirty="0" smtClean="0">
                <a:solidFill>
                  <a:prstClr val="white"/>
                </a:solidFill>
                <a:latin typeface="Times New Roman" pitchFamily="18" charset="0"/>
                <a:cs typeface="Times New Roman" pitchFamily="18" charset="0"/>
              </a:rPr>
              <a:t>Future Missions – JUICE </a:t>
            </a:r>
            <a:endParaRPr lang="en-US" sz="2800" b="1" dirty="0">
              <a:solidFill>
                <a:prstClr val="white"/>
              </a:solidFill>
              <a:latin typeface="Times New Roman" pitchFamily="18" charset="0"/>
              <a:cs typeface="Times New Roman" pitchFamily="18" charset="0"/>
            </a:endParaRPr>
          </a:p>
        </p:txBody>
      </p:sp>
      <p:pic>
        <p:nvPicPr>
          <p:cNvPr id="14338" name="Picture 2" descr="http://4.bp.blogspot.com/-WAhjGiUVTcs/UsjvQZlW53I/AAAAAAAAByw/d_cuQ3iAU_M/s1600/Europa+cutaway+NASA-J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9201"/>
            <a:ext cx="913165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02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6" name="Picture 12" descr="ASCDcl_small"/>
          <p:cNvPicPr>
            <a:picLocks noChangeAspect="1" noChangeArrowheads="1"/>
          </p:cNvPicPr>
          <p:nvPr/>
        </p:nvPicPr>
        <p:blipFill>
          <a:blip r:embed="rId3">
            <a:extLst>
              <a:ext uri="{28A0092B-C50C-407E-A947-70E740481C1C}">
                <a14:useLocalDpi xmlns:a14="http://schemas.microsoft.com/office/drawing/2010/main" val="0"/>
              </a:ext>
            </a:extLst>
          </a:blip>
          <a:srcRect l="3951" t="3792" r="5185" b="5214"/>
          <a:stretch>
            <a:fillRect/>
          </a:stretch>
        </p:blipFill>
        <p:spPr bwMode="auto">
          <a:xfrm>
            <a:off x="292768" y="3539288"/>
            <a:ext cx="13874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2391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5079" y="4263188"/>
            <a:ext cx="35052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079" y="1673225"/>
            <a:ext cx="35052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1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7" y="1676400"/>
            <a:ext cx="3505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20"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2437" y="4263189"/>
            <a:ext cx="3505200" cy="244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21" name="Text Box 17"/>
          <p:cNvSpPr txBox="1">
            <a:spLocks noChangeArrowheads="1"/>
          </p:cNvSpPr>
          <p:nvPr/>
        </p:nvSpPr>
        <p:spPr bwMode="auto">
          <a:xfrm>
            <a:off x="0" y="0"/>
            <a:ext cx="69604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b="1" dirty="0" smtClean="0">
                <a:solidFill>
                  <a:srgbClr val="FFFFFF"/>
                </a:solidFill>
                <a:latin typeface="Times New Roman" pitchFamily="18" charset="0"/>
              </a:rPr>
              <a:t>chandra.harvard.edu – Webinars</a:t>
            </a:r>
          </a:p>
          <a:p>
            <a:pPr fontAlgn="base">
              <a:spcBef>
                <a:spcPct val="0"/>
              </a:spcBef>
              <a:spcAft>
                <a:spcPct val="0"/>
              </a:spcAft>
            </a:pPr>
            <a:r>
              <a:rPr lang="en-US" sz="2400" b="1" dirty="0" smtClean="0">
                <a:solidFill>
                  <a:srgbClr val="FFFFFF"/>
                </a:solidFill>
                <a:latin typeface="Times New Roman" pitchFamily="18" charset="0"/>
              </a:rPr>
              <a:t>http://www.jpl.nasa.gov/ – Everything Solar System</a:t>
            </a:r>
          </a:p>
          <a:p>
            <a:pPr fontAlgn="base">
              <a:spcBef>
                <a:spcPct val="0"/>
              </a:spcBef>
              <a:spcAft>
                <a:spcPct val="0"/>
              </a:spcAft>
            </a:pPr>
            <a:r>
              <a:rPr lang="en-US" sz="2400" b="1" dirty="0" smtClean="0">
                <a:solidFill>
                  <a:srgbClr val="FFFFFF"/>
                </a:solidFill>
                <a:latin typeface="Times New Roman" pitchFamily="18" charset="0"/>
              </a:rPr>
              <a:t>apod.nasa.gov – Images, Content</a:t>
            </a:r>
          </a:p>
          <a:p>
            <a:pPr fontAlgn="base">
              <a:spcBef>
                <a:spcPct val="0"/>
              </a:spcBef>
              <a:spcAft>
                <a:spcPct val="0"/>
              </a:spcAft>
            </a:pPr>
            <a:r>
              <a:rPr lang="en-US" sz="2400" b="1" dirty="0" smtClean="0">
                <a:solidFill>
                  <a:srgbClr val="FFFFFF"/>
                </a:solidFill>
                <a:latin typeface="Times New Roman" pitchFamily="18" charset="0"/>
              </a:rPr>
              <a:t>aavso.org – 2014 Events, Flash Cards, PPTs</a:t>
            </a:r>
            <a:endParaRPr lang="en-US" sz="2400" b="1" dirty="0">
              <a:solidFill>
                <a:srgbClr val="FFFFFF"/>
              </a:solidFill>
              <a:latin typeface="Times New Roman" pitchFamily="18" charset="0"/>
            </a:endParaRPr>
          </a:p>
          <a:p>
            <a:pPr fontAlgn="base">
              <a:spcBef>
                <a:spcPct val="0"/>
              </a:spcBef>
              <a:spcAft>
                <a:spcPct val="0"/>
              </a:spcAft>
            </a:pPr>
            <a:endParaRPr lang="en-US" sz="2400" b="1" dirty="0" smtClean="0">
              <a:solidFill>
                <a:srgbClr val="FFFFFF"/>
              </a:solidFill>
              <a:latin typeface="Times New Roman" pitchFamily="18" charset="0"/>
            </a:endParaRPr>
          </a:p>
        </p:txBody>
      </p:sp>
      <p:sp>
        <p:nvSpPr>
          <p:cNvPr id="123923" name="Text Box 19"/>
          <p:cNvSpPr txBox="1">
            <a:spLocks noChangeArrowheads="1"/>
          </p:cNvSpPr>
          <p:nvPr/>
        </p:nvSpPr>
        <p:spPr bwMode="auto">
          <a:xfrm>
            <a:off x="0" y="2895600"/>
            <a:ext cx="22220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dirty="0" smtClean="0">
                <a:solidFill>
                  <a:srgbClr val="FFFFFF"/>
                </a:solidFill>
                <a:latin typeface="Times New Roman" pitchFamily="18" charset="0"/>
              </a:rPr>
              <a:t>h</a:t>
            </a:r>
            <a:r>
              <a:rPr lang="en-US" sz="2400" b="1" dirty="0" smtClean="0">
                <a:solidFill>
                  <a:srgbClr val="FFFFFF"/>
                </a:solidFill>
                <a:latin typeface="Times New Roman" pitchFamily="18" charset="0"/>
              </a:rPr>
              <a:t>ttp://soinc.org</a:t>
            </a:r>
          </a:p>
        </p:txBody>
      </p:sp>
    </p:spTree>
    <p:extLst>
      <p:ext uri="{BB962C8B-B14F-4D97-AF65-F5344CB8AC3E}">
        <p14:creationId xmlns:p14="http://schemas.microsoft.com/office/powerpoint/2010/main" val="35467955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strobabe\Desktop\solar system\Exam_Questions_Page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25" b="38142"/>
          <a:stretch/>
        </p:blipFill>
        <p:spPr bwMode="auto">
          <a:xfrm>
            <a:off x="4595152" y="1558089"/>
            <a:ext cx="4548848" cy="38180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trobabe\Desktop\solar system\Image_Set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474232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5984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strobabe\Desktop\solar system\Exam_Questions_Page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494" r="4625"/>
          <a:stretch/>
        </p:blipFill>
        <p:spPr bwMode="auto">
          <a:xfrm>
            <a:off x="4595151" y="1153028"/>
            <a:ext cx="4548848"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strobabe\Desktop\solar system\Exam_Questions_Pag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94" b="45113"/>
          <a:stretch/>
        </p:blipFill>
        <p:spPr bwMode="auto">
          <a:xfrm>
            <a:off x="4630152" y="2819400"/>
            <a:ext cx="4513848" cy="28394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strobabe\Desktop\solar system\Image_Set_2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47" y="381000"/>
            <a:ext cx="4769427" cy="61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6959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strobabe\Desktop\solar system\Exam_Questions_Page_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147" b="7129"/>
          <a:stretch/>
        </p:blipFill>
        <p:spPr bwMode="auto">
          <a:xfrm>
            <a:off x="4794461" y="2209800"/>
            <a:ext cx="4333495" cy="2171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strobabe\Desktop\solar system\Exam_Questions_Page_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49" b="83361"/>
          <a:stretch/>
        </p:blipFill>
        <p:spPr bwMode="auto">
          <a:xfrm>
            <a:off x="4794460" y="4078044"/>
            <a:ext cx="4333495" cy="442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strobabe\Desktop\solar system\Image_Set_3_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63" y="381000"/>
            <a:ext cx="4770400" cy="61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8846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asp.colorado.edu/home/wp-content/uploads/2010/10/odyssey.jpg"/>
          <p:cNvPicPr>
            <a:picLocks noChangeAspect="1" noChangeArrowheads="1"/>
          </p:cNvPicPr>
          <p:nvPr/>
        </p:nvPicPr>
        <p:blipFill rotWithShape="1">
          <a:blip r:embed="rId2">
            <a:extLst>
              <a:ext uri="{28A0092B-C50C-407E-A947-70E740481C1C}">
                <a14:useLocalDpi xmlns:a14="http://schemas.microsoft.com/office/drawing/2010/main" val="0"/>
              </a:ext>
            </a:extLst>
          </a:blip>
          <a:srcRect l="5797" t="6885" r="6211" b="7195"/>
          <a:stretch/>
        </p:blipFill>
        <p:spPr bwMode="auto">
          <a:xfrm>
            <a:off x="1447800" y="871667"/>
            <a:ext cx="6261651" cy="5962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9637"/>
            <a:ext cx="7086600" cy="892552"/>
          </a:xfrm>
          <a:prstGeom prst="rect">
            <a:avLst/>
          </a:prstGeom>
        </p:spPr>
        <p:txBody>
          <a:bodyPr wrap="square">
            <a:spAutoFit/>
          </a:bodyPr>
          <a:lstStyle/>
          <a:p>
            <a:pPr lvl="0"/>
            <a:r>
              <a:rPr lang="en-US" sz="2400" b="1" dirty="0" smtClean="0">
                <a:solidFill>
                  <a:prstClr val="white"/>
                </a:solidFill>
                <a:latin typeface="Times New Roman" pitchFamily="18" charset="0"/>
                <a:cs typeface="Times New Roman" pitchFamily="18" charset="0"/>
              </a:rPr>
              <a:t>Part I: Identification</a:t>
            </a:r>
          </a:p>
          <a:p>
            <a:pPr lvl="0"/>
            <a:r>
              <a:rPr lang="en-US" sz="2800" b="1" dirty="0">
                <a:solidFill>
                  <a:prstClr val="white"/>
                </a:solidFill>
                <a:latin typeface="Times New Roman" pitchFamily="18" charset="0"/>
                <a:cs typeface="Times New Roman" pitchFamily="18" charset="0"/>
              </a:rPr>
              <a:t> </a:t>
            </a:r>
            <a:r>
              <a:rPr lang="en-US" sz="2800" b="1" dirty="0" smtClean="0">
                <a:solidFill>
                  <a:prstClr val="white"/>
                </a:solidFill>
                <a:latin typeface="Times New Roman" pitchFamily="18" charset="0"/>
                <a:cs typeface="Times New Roman" pitchFamily="18" charset="0"/>
              </a:rPr>
              <a:t>                                             Mars</a:t>
            </a:r>
            <a:endParaRPr lang="en-US" sz="28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544919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strobabe\Desktop\solar system\Exam_Questions_Page_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35" b="42183"/>
          <a:stretch/>
        </p:blipFill>
        <p:spPr bwMode="auto">
          <a:xfrm>
            <a:off x="4721273" y="2267952"/>
            <a:ext cx="4422727" cy="24143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strobabe\Desktop\solar system\Image_Set_4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 y="381000"/>
            <a:ext cx="4781823" cy="618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6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astrobabe\Desktop\solar system\Exam_Questions_Page_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220" b="26181"/>
          <a:stretch/>
        </p:blipFill>
        <p:spPr bwMode="auto">
          <a:xfrm>
            <a:off x="4648200" y="2719136"/>
            <a:ext cx="4495800" cy="96575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astrobabe\Desktop\solar system\Image_Set_5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63" y="381000"/>
            <a:ext cx="4781822" cy="618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8753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strobabe\Desktop\solar system\Exam_Questions_Page_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010" b="36163"/>
          <a:stretch/>
        </p:blipFill>
        <p:spPr bwMode="auto">
          <a:xfrm>
            <a:off x="4543927" y="1600200"/>
            <a:ext cx="4608094" cy="395036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astrobabe\Desktop\solar system\Image_Set_6_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4800599" cy="618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32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4"/>
          <p:cNvSpPr>
            <a:spLocks noChangeArrowheads="1"/>
          </p:cNvSpPr>
          <p:nvPr/>
        </p:nvSpPr>
        <p:spPr bwMode="auto">
          <a:xfrm>
            <a:off x="609600" y="213159"/>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smtClean="0">
                <a:solidFill>
                  <a:srgbClr val="FFFFFF"/>
                </a:solidFill>
                <a:latin typeface="Times New Roman" panose="02020603050405020304" pitchFamily="18" charset="0"/>
                <a:cs typeface="Times New Roman" panose="02020603050405020304" pitchFamily="18" charset="0"/>
              </a:rPr>
              <a:t>National Astronomy Event Supervisor – Dusty Schroeder</a:t>
            </a:r>
          </a:p>
          <a:p>
            <a:pPr fontAlgn="base">
              <a:spcBef>
                <a:spcPct val="0"/>
              </a:spcBef>
              <a:spcAft>
                <a:spcPct val="0"/>
              </a:spcAft>
            </a:pP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b="1" dirty="0" smtClean="0">
                <a:solidFill>
                  <a:schemeClr val="bg1"/>
                </a:solidFill>
                <a:latin typeface="Times New Roman" panose="02020603050405020304" pitchFamily="18" charset="0"/>
                <a:cs typeface="Times New Roman" panose="02020603050405020304" pitchFamily="18" charset="0"/>
              </a:rPr>
              <a:t>dschroed@gmail.com</a:t>
            </a:r>
          </a:p>
        </p:txBody>
      </p:sp>
      <p:sp>
        <p:nvSpPr>
          <p:cNvPr id="228357" name="Rectangle 5"/>
          <p:cNvSpPr>
            <a:spLocks noChangeArrowheads="1"/>
          </p:cNvSpPr>
          <p:nvPr/>
        </p:nvSpPr>
        <p:spPr bwMode="auto">
          <a:xfrm>
            <a:off x="304800" y="1748264"/>
            <a:ext cx="777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r>
              <a:rPr lang="en-US" sz="2400" b="1" dirty="0" smtClean="0">
                <a:solidFill>
                  <a:srgbClr val="FFFFFF"/>
                </a:solidFill>
                <a:latin typeface="Times New Roman" pitchFamily="18" charset="0"/>
              </a:rPr>
              <a:t>Rules clarifications: </a:t>
            </a:r>
          </a:p>
          <a:p>
            <a:pPr eaLnBrk="0" fontAlgn="base" hangingPunct="0">
              <a:spcBef>
                <a:spcPct val="0"/>
              </a:spcBef>
              <a:spcAft>
                <a:spcPct val="0"/>
              </a:spcAft>
            </a:pPr>
            <a:r>
              <a:rPr lang="en-US" sz="2400" dirty="0" smtClean="0">
                <a:solidFill>
                  <a:srgbClr val="FFFFFF"/>
                </a:solidFill>
                <a:latin typeface="Times New Roman" pitchFamily="18" charset="0"/>
              </a:rPr>
              <a:t>available at</a:t>
            </a:r>
            <a:r>
              <a:rPr lang="en-US" sz="2400" b="1" dirty="0" smtClean="0">
                <a:solidFill>
                  <a:srgbClr val="FFFFFF"/>
                </a:solidFill>
                <a:latin typeface="Times New Roman" pitchFamily="18" charset="0"/>
              </a:rPr>
              <a:t> </a:t>
            </a:r>
            <a:r>
              <a:rPr lang="en-US" sz="2400" b="1" u="sng" dirty="0" smtClean="0">
                <a:solidFill>
                  <a:srgbClr val="FFFFFF"/>
                </a:solidFill>
                <a:latin typeface="Times New Roman" pitchFamily="18" charset="0"/>
              </a:rPr>
              <a:t>www.soinc.org</a:t>
            </a:r>
            <a:r>
              <a:rPr lang="en-US" sz="2400" b="1" dirty="0" smtClean="0">
                <a:solidFill>
                  <a:srgbClr val="FFFFFF"/>
                </a:solidFill>
                <a:latin typeface="Times New Roman" pitchFamily="18" charset="0"/>
              </a:rPr>
              <a:t> </a:t>
            </a:r>
            <a:r>
              <a:rPr lang="en-US" sz="2400" dirty="0" smtClean="0">
                <a:solidFill>
                  <a:srgbClr val="FFFFFF"/>
                </a:solidFill>
                <a:latin typeface="Times New Roman" pitchFamily="18" charset="0"/>
              </a:rPr>
              <a:t>under event information</a:t>
            </a:r>
            <a:r>
              <a:rPr lang="en-US" dirty="0" smtClean="0">
                <a:solidFill>
                  <a:srgbClr val="000000"/>
                </a:solidFill>
              </a:rPr>
              <a:t> </a:t>
            </a:r>
          </a:p>
        </p:txBody>
      </p:sp>
      <p:sp>
        <p:nvSpPr>
          <p:cNvPr id="228358" name="Text Box 6"/>
          <p:cNvSpPr txBox="1">
            <a:spLocks noChangeArrowheads="1"/>
          </p:cNvSpPr>
          <p:nvPr/>
        </p:nvSpPr>
        <p:spPr bwMode="auto">
          <a:xfrm>
            <a:off x="441325" y="3100534"/>
            <a:ext cx="8469242"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smtClean="0">
                <a:solidFill>
                  <a:srgbClr val="FFFFFF"/>
                </a:solidFill>
                <a:latin typeface="Times New Roman" pitchFamily="18" charset="0"/>
              </a:rPr>
              <a:t>Event Preparation:</a:t>
            </a:r>
          </a:p>
          <a:p>
            <a:pPr eaLnBrk="1" fontAlgn="base" hangingPunct="1">
              <a:spcBef>
                <a:spcPct val="0"/>
              </a:spcBef>
              <a:spcAft>
                <a:spcPct val="0"/>
              </a:spcAft>
              <a:buFontTx/>
              <a:buAutoNum type="arabicPeriod"/>
            </a:pPr>
            <a:r>
              <a:rPr lang="en-US" sz="2400" dirty="0" smtClean="0">
                <a:solidFill>
                  <a:srgbClr val="FFFFFF"/>
                </a:solidFill>
                <a:latin typeface="Times New Roman" pitchFamily="18" charset="0"/>
              </a:rPr>
              <a:t>Read the Event Description for content and allowable resources.</a:t>
            </a:r>
          </a:p>
          <a:p>
            <a:pPr eaLnBrk="1" fontAlgn="base" hangingPunct="1">
              <a:spcBef>
                <a:spcPct val="0"/>
              </a:spcBef>
              <a:spcAft>
                <a:spcPct val="0"/>
              </a:spcAft>
              <a:buFontTx/>
              <a:buAutoNum type="arabicPeriod"/>
            </a:pPr>
            <a:r>
              <a:rPr lang="en-US" sz="2400" dirty="0" smtClean="0">
                <a:solidFill>
                  <a:srgbClr val="FFFFFF"/>
                </a:solidFill>
                <a:latin typeface="Times New Roman" pitchFamily="18" charset="0"/>
              </a:rPr>
              <a:t>Use the Webinar and PowerPoint for an overview of the content </a:t>
            </a:r>
          </a:p>
          <a:p>
            <a:pPr eaLnBrk="1" fontAlgn="base" hangingPunct="1">
              <a:spcBef>
                <a:spcPct val="0"/>
              </a:spcBef>
              <a:spcAft>
                <a:spcPct val="0"/>
              </a:spcAft>
            </a:pPr>
            <a:r>
              <a:rPr lang="en-US" sz="2400" dirty="0" smtClean="0">
                <a:solidFill>
                  <a:srgbClr val="FFFFFF"/>
                </a:solidFill>
                <a:latin typeface="Times New Roman" pitchFamily="18" charset="0"/>
              </a:rPr>
              <a:t>     topics, landforms, features, planets and moons.</a:t>
            </a:r>
          </a:p>
          <a:p>
            <a:pPr eaLnBrk="1" fontAlgn="base" hangingPunct="1">
              <a:spcBef>
                <a:spcPct val="0"/>
              </a:spcBef>
              <a:spcAft>
                <a:spcPct val="0"/>
              </a:spcAft>
            </a:pPr>
            <a:r>
              <a:rPr lang="en-US" sz="2400" dirty="0" smtClean="0">
                <a:solidFill>
                  <a:srgbClr val="FFFFFF"/>
                </a:solidFill>
                <a:latin typeface="Times New Roman" pitchFamily="18" charset="0"/>
              </a:rPr>
              <a:t>3. Use the JPL website for images and content.</a:t>
            </a:r>
          </a:p>
          <a:p>
            <a:pPr eaLnBrk="1" fontAlgn="base" hangingPunct="1">
              <a:spcBef>
                <a:spcPct val="0"/>
              </a:spcBef>
              <a:spcAft>
                <a:spcPct val="0"/>
              </a:spcAft>
            </a:pPr>
            <a:r>
              <a:rPr lang="en-US" sz="2400" dirty="0" smtClean="0">
                <a:solidFill>
                  <a:srgbClr val="FFFFFF"/>
                </a:solidFill>
                <a:latin typeface="Times New Roman" pitchFamily="18" charset="0"/>
              </a:rPr>
              <a:t>4. Download the </a:t>
            </a:r>
            <a:r>
              <a:rPr lang="en-US" sz="2400" dirty="0" smtClean="0">
                <a:solidFill>
                  <a:schemeClr val="bg1"/>
                </a:solidFill>
                <a:latin typeface="Times New Roman" pitchFamily="18" charset="0"/>
              </a:rPr>
              <a:t>2014 event and flash card set </a:t>
            </a:r>
            <a:r>
              <a:rPr lang="en-US" sz="2400" dirty="0" smtClean="0">
                <a:solidFill>
                  <a:srgbClr val="FFFFFF"/>
                </a:solidFill>
                <a:latin typeface="Times New Roman" pitchFamily="18" charset="0"/>
              </a:rPr>
              <a:t>from the AAVSO </a:t>
            </a:r>
          </a:p>
          <a:p>
            <a:pPr eaLnBrk="1" fontAlgn="base" hangingPunct="1">
              <a:spcBef>
                <a:spcPct val="0"/>
              </a:spcBef>
              <a:spcAft>
                <a:spcPct val="0"/>
              </a:spcAft>
            </a:pPr>
            <a:r>
              <a:rPr lang="en-US" sz="2400" dirty="0">
                <a:solidFill>
                  <a:srgbClr val="FFFFFF"/>
                </a:solidFill>
                <a:latin typeface="Times New Roman" pitchFamily="18" charset="0"/>
              </a:rPr>
              <a:t> </a:t>
            </a:r>
            <a:r>
              <a:rPr lang="en-US" sz="2400" dirty="0" smtClean="0">
                <a:solidFill>
                  <a:srgbClr val="FFFFFF"/>
                </a:solidFill>
                <a:latin typeface="Times New Roman" pitchFamily="18" charset="0"/>
              </a:rPr>
              <a:t>   website, and watch the webinar on the Chandra website.</a:t>
            </a:r>
          </a:p>
          <a:p>
            <a:pPr eaLnBrk="1" fontAlgn="base" hangingPunct="1">
              <a:spcBef>
                <a:spcPct val="0"/>
              </a:spcBef>
              <a:spcAft>
                <a:spcPct val="0"/>
              </a:spcAft>
            </a:pPr>
            <a:endParaRPr lang="en-US" sz="2400" dirty="0" smtClean="0">
              <a:solidFill>
                <a:srgbClr val="FFFFFF"/>
              </a:solidFill>
              <a:latin typeface="Times New Roman" pitchFamily="18" charset="0"/>
            </a:endParaRPr>
          </a:p>
        </p:txBody>
      </p:sp>
    </p:spTree>
    <p:extLst>
      <p:ext uri="{BB962C8B-B14F-4D97-AF65-F5344CB8AC3E}">
        <p14:creationId xmlns:p14="http://schemas.microsoft.com/office/powerpoint/2010/main" val="3207731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r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3514"/>
            <a:ext cx="4120507" cy="40752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76590" y="162219"/>
            <a:ext cx="3299237" cy="523220"/>
          </a:xfrm>
          <a:prstGeom prst="rect">
            <a:avLst/>
          </a:prstGeom>
        </p:spPr>
        <p:txBody>
          <a:bodyPr wrap="none">
            <a:spAutoFit/>
          </a:bodyPr>
          <a:lstStyle/>
          <a:p>
            <a:pPr lvl="0"/>
            <a:r>
              <a:rPr lang="en-US" sz="2800" b="1" dirty="0" smtClean="0">
                <a:solidFill>
                  <a:prstClr val="white"/>
                </a:solidFill>
                <a:latin typeface="Times New Roman" pitchFamily="18" charset="0"/>
                <a:cs typeface="Times New Roman" pitchFamily="18" charset="0"/>
              </a:rPr>
              <a:t>North Polar Ice Cap</a:t>
            </a:r>
            <a:endParaRPr lang="en-US" sz="2800" b="1" dirty="0">
              <a:solidFill>
                <a:prstClr val="white"/>
              </a:solidFill>
              <a:latin typeface="Times New Roman" pitchFamily="18" charset="0"/>
              <a:cs typeface="Times New Roman" pitchFamily="18" charset="0"/>
            </a:endParaRPr>
          </a:p>
        </p:txBody>
      </p:sp>
      <p:pic>
        <p:nvPicPr>
          <p:cNvPr id="2050" name="Picture 2" descr="C:\Users\Donna\Desktop\Phoenix SOSI\RFTS 2014 Images\mars northern along_chasma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6592" y="1852084"/>
            <a:ext cx="4472608" cy="357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9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pacetelescope.org/static/archives/images/screen/opo9715b.jpg"/>
          <p:cNvPicPr>
            <a:picLocks noChangeAspect="1" noChangeArrowheads="1"/>
          </p:cNvPicPr>
          <p:nvPr/>
        </p:nvPicPr>
        <p:blipFill rotWithShape="1">
          <a:blip r:embed="rId2">
            <a:extLst>
              <a:ext uri="{28A0092B-C50C-407E-A947-70E740481C1C}">
                <a14:useLocalDpi xmlns:a14="http://schemas.microsoft.com/office/drawing/2010/main" val="0"/>
              </a:ext>
            </a:extLst>
          </a:blip>
          <a:srcRect l="6045" b="22627"/>
          <a:stretch/>
        </p:blipFill>
        <p:spPr bwMode="auto">
          <a:xfrm>
            <a:off x="558934" y="990600"/>
            <a:ext cx="8300947" cy="5124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44903" y="475576"/>
            <a:ext cx="2929007" cy="523220"/>
          </a:xfrm>
          <a:prstGeom prst="rect">
            <a:avLst/>
          </a:prstGeom>
          <a:noFill/>
        </p:spPr>
        <p:txBody>
          <a:bodyPr wrap="none" rtlCol="0">
            <a:spAutoFit/>
          </a:bodyPr>
          <a:lstStyle/>
          <a:p>
            <a:r>
              <a:rPr lang="en-US" sz="2800" b="1" dirty="0" smtClean="0">
                <a:solidFill>
                  <a:schemeClr val="bg1"/>
                </a:solidFill>
                <a:latin typeface="Times New Roman" pitchFamily="18" charset="0"/>
                <a:cs typeface="Times New Roman" pitchFamily="18" charset="0"/>
              </a:rPr>
              <a:t>Seasonal Changes</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80787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aceinimages.esa.int/var/esa/storage/images/esa_multimedia/images/2011/08/mars_northern_polar_regions/10277247-2-eng-GB/Mars_northern_polar_reg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0687" cy="2285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s Express - Credit: ESA/Media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55"/>
            <a:ext cx="3666754" cy="2076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2135" y="156865"/>
            <a:ext cx="3531608" cy="461665"/>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ESA Mars Express - 2003</a:t>
            </a:r>
            <a:endParaRPr lang="en-US" sz="2400" b="1" dirty="0">
              <a:solidFill>
                <a:schemeClr val="bg1"/>
              </a:solidFill>
              <a:latin typeface="Times New Roman" pitchFamily="18" charset="0"/>
              <a:cs typeface="Times New Roman" pitchFamily="18" charset="0"/>
            </a:endParaRPr>
          </a:p>
        </p:txBody>
      </p:sp>
      <p:sp>
        <p:nvSpPr>
          <p:cNvPr id="3" name="TextBox 2"/>
          <p:cNvSpPr txBox="1"/>
          <p:nvPr/>
        </p:nvSpPr>
        <p:spPr>
          <a:xfrm>
            <a:off x="235148" y="4724400"/>
            <a:ext cx="8322086" cy="1631216"/>
          </a:xfrm>
          <a:prstGeom prst="rect">
            <a:avLst/>
          </a:prstGeom>
          <a:noFill/>
        </p:spPr>
        <p:txBody>
          <a:bodyPr wrap="none" rtlCol="0">
            <a:spAutoFit/>
          </a:bodyPr>
          <a:lstStyle/>
          <a:p>
            <a:r>
              <a:rPr lang="en-US" sz="2000" b="1" dirty="0" smtClean="0">
                <a:solidFill>
                  <a:schemeClr val="bg1"/>
                </a:solidFill>
                <a:latin typeface="Times New Roman" pitchFamily="18" charset="0"/>
                <a:cs typeface="Times New Roman" pitchFamily="18" charset="0"/>
              </a:rPr>
              <a:t>Infrared Mineralogical Mapping Spectrometer (OMEGA) – </a:t>
            </a:r>
            <a:r>
              <a:rPr lang="en-US" sz="2000" b="1" dirty="0" err="1" smtClean="0">
                <a:solidFill>
                  <a:schemeClr val="bg1"/>
                </a:solidFill>
                <a:latin typeface="Times New Roman" pitchFamily="18" charset="0"/>
                <a:cs typeface="Times New Roman" pitchFamily="18" charset="0"/>
              </a:rPr>
              <a:t>phyllosilicates</a:t>
            </a:r>
            <a:endParaRPr lang="en-US" sz="2000" b="1" dirty="0" smtClean="0">
              <a:solidFill>
                <a:schemeClr val="bg1"/>
              </a:solidFill>
              <a:latin typeface="Times New Roman" pitchFamily="18" charset="0"/>
              <a:cs typeface="Times New Roman" pitchFamily="18" charset="0"/>
            </a:endParaRPr>
          </a:p>
          <a:p>
            <a:endParaRPr lang="en-US" sz="2000" b="1" dirty="0">
              <a:solidFill>
                <a:schemeClr val="bg1"/>
              </a:solidFill>
              <a:latin typeface="Times New Roman" pitchFamily="18" charset="0"/>
              <a:cs typeface="Times New Roman" pitchFamily="18" charset="0"/>
            </a:endParaRPr>
          </a:p>
          <a:p>
            <a:r>
              <a:rPr lang="en-US" sz="2000" b="1" dirty="0" smtClean="0">
                <a:solidFill>
                  <a:schemeClr val="bg1"/>
                </a:solidFill>
                <a:latin typeface="Times New Roman" pitchFamily="18" charset="0"/>
                <a:cs typeface="Times New Roman" pitchFamily="18" charset="0"/>
              </a:rPr>
              <a:t>High Resolution Stereo Camera (HRSC) – volcanism</a:t>
            </a:r>
          </a:p>
          <a:p>
            <a:endParaRPr lang="en-US" sz="2000" b="1" dirty="0">
              <a:solidFill>
                <a:schemeClr val="bg1"/>
              </a:solidFill>
              <a:latin typeface="Times New Roman" pitchFamily="18" charset="0"/>
              <a:cs typeface="Times New Roman" pitchFamily="18" charset="0"/>
            </a:endParaRPr>
          </a:p>
          <a:p>
            <a:r>
              <a:rPr lang="en-US" sz="2000" b="1" dirty="0" smtClean="0">
                <a:solidFill>
                  <a:schemeClr val="bg1"/>
                </a:solidFill>
                <a:latin typeface="Times New Roman" pitchFamily="18" charset="0"/>
                <a:cs typeface="Times New Roman" pitchFamily="18" charset="0"/>
              </a:rPr>
              <a:t>Planetary Fourier Spectrometer (PFS) – Methane </a:t>
            </a:r>
            <a:endParaRPr lang="en-US" sz="2000" b="1" dirty="0">
              <a:solidFill>
                <a:schemeClr val="bg1"/>
              </a:solidFill>
              <a:latin typeface="Times New Roman" pitchFamily="18" charset="0"/>
              <a:cs typeface="Times New Roman" pitchFamily="18" charset="0"/>
            </a:endParaRPr>
          </a:p>
        </p:txBody>
      </p:sp>
      <p:sp>
        <p:nvSpPr>
          <p:cNvPr id="5" name="Rectangle 4"/>
          <p:cNvSpPr/>
          <p:nvPr/>
        </p:nvSpPr>
        <p:spPr>
          <a:xfrm>
            <a:off x="3124200" y="1410276"/>
            <a:ext cx="3885679" cy="461665"/>
          </a:xfrm>
          <a:prstGeom prst="rect">
            <a:avLst/>
          </a:prstGeom>
        </p:spPr>
        <p:txBody>
          <a:bodyPr wrap="none">
            <a:spAutoFit/>
          </a:bodyPr>
          <a:lstStyle/>
          <a:p>
            <a:r>
              <a:rPr lang="en-US" sz="2400" b="1" dirty="0">
                <a:solidFill>
                  <a:prstClr val="white"/>
                </a:solidFill>
                <a:latin typeface="Times New Roman" pitchFamily="18" charset="0"/>
                <a:cs typeface="Times New Roman" pitchFamily="18" charset="0"/>
              </a:rPr>
              <a:t>Summer Solstice Transition </a:t>
            </a:r>
            <a:endParaRPr lang="en-US" dirty="0"/>
          </a:p>
        </p:txBody>
      </p:sp>
    </p:spTree>
    <p:extLst>
      <p:ext uri="{BB962C8B-B14F-4D97-AF65-F5344CB8AC3E}">
        <p14:creationId xmlns:p14="http://schemas.microsoft.com/office/powerpoint/2010/main" val="858005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3855</TotalTime>
  <Words>672</Words>
  <Application>Microsoft Office PowerPoint</Application>
  <PresentationFormat>On-screen Show (4:3)</PresentationFormat>
  <Paragraphs>121</Paragraphs>
  <Slides>63</Slides>
  <Notes>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dc:creator>
  <cp:lastModifiedBy>astrobabe</cp:lastModifiedBy>
  <cp:revision>236</cp:revision>
  <dcterms:created xsi:type="dcterms:W3CDTF">2013-06-19T16:28:09Z</dcterms:created>
  <dcterms:modified xsi:type="dcterms:W3CDTF">2014-08-26T15:41:47Z</dcterms:modified>
</cp:coreProperties>
</file>