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780" r:id="rId3"/>
  </p:sldMasterIdLst>
  <p:notesMasterIdLst>
    <p:notesMasterId r:id="rId68"/>
  </p:notesMasterIdLst>
  <p:handoutMasterIdLst>
    <p:handoutMasterId r:id="rId69"/>
  </p:handoutMasterIdLst>
  <p:sldIdLst>
    <p:sldId id="258" r:id="rId4"/>
    <p:sldId id="438" r:id="rId5"/>
    <p:sldId id="265" r:id="rId6"/>
    <p:sldId id="261" r:id="rId7"/>
    <p:sldId id="262" r:id="rId8"/>
    <p:sldId id="263" r:id="rId9"/>
    <p:sldId id="376" r:id="rId10"/>
    <p:sldId id="380" r:id="rId11"/>
    <p:sldId id="381" r:id="rId12"/>
    <p:sldId id="257" r:id="rId13"/>
    <p:sldId id="270" r:id="rId14"/>
    <p:sldId id="359" r:id="rId15"/>
    <p:sldId id="383" r:id="rId16"/>
    <p:sldId id="377" r:id="rId17"/>
    <p:sldId id="434" r:id="rId18"/>
    <p:sldId id="406" r:id="rId19"/>
    <p:sldId id="374" r:id="rId20"/>
    <p:sldId id="392" r:id="rId21"/>
    <p:sldId id="360" r:id="rId22"/>
    <p:sldId id="436" r:id="rId23"/>
    <p:sldId id="361" r:id="rId24"/>
    <p:sldId id="385" r:id="rId25"/>
    <p:sldId id="269" r:id="rId26"/>
    <p:sldId id="368" r:id="rId27"/>
    <p:sldId id="369" r:id="rId28"/>
    <p:sldId id="370" r:id="rId29"/>
    <p:sldId id="391" r:id="rId30"/>
    <p:sldId id="395" r:id="rId31"/>
    <p:sldId id="414" r:id="rId32"/>
    <p:sldId id="418" r:id="rId33"/>
    <p:sldId id="413" r:id="rId34"/>
    <p:sldId id="412" r:id="rId35"/>
    <p:sldId id="364" r:id="rId36"/>
    <p:sldId id="419" r:id="rId37"/>
    <p:sldId id="365" r:id="rId38"/>
    <p:sldId id="420" r:id="rId39"/>
    <p:sldId id="421" r:id="rId40"/>
    <p:sldId id="415" r:id="rId41"/>
    <p:sldId id="422" r:id="rId42"/>
    <p:sldId id="366" r:id="rId43"/>
    <p:sldId id="423" r:id="rId44"/>
    <p:sldId id="367" r:id="rId45"/>
    <p:sldId id="373" r:id="rId46"/>
    <p:sldId id="387" r:id="rId47"/>
    <p:sldId id="372" r:id="rId48"/>
    <p:sldId id="397" r:id="rId49"/>
    <p:sldId id="402" r:id="rId50"/>
    <p:sldId id="425" r:id="rId51"/>
    <p:sldId id="426" r:id="rId52"/>
    <p:sldId id="404" r:id="rId53"/>
    <p:sldId id="427" r:id="rId54"/>
    <p:sldId id="428" r:id="rId55"/>
    <p:sldId id="424" r:id="rId56"/>
    <p:sldId id="407" r:id="rId57"/>
    <p:sldId id="408" r:id="rId58"/>
    <p:sldId id="429" r:id="rId59"/>
    <p:sldId id="431" r:id="rId60"/>
    <p:sldId id="358" r:id="rId61"/>
    <p:sldId id="338" r:id="rId62"/>
    <p:sldId id="293" r:id="rId63"/>
    <p:sldId id="297" r:id="rId64"/>
    <p:sldId id="433" r:id="rId65"/>
    <p:sldId id="430" r:id="rId66"/>
    <p:sldId id="43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0" autoAdjust="0"/>
    <p:restoredTop sz="94660"/>
  </p:normalViewPr>
  <p:slideViewPr>
    <p:cSldViewPr>
      <p:cViewPr varScale="1">
        <p:scale>
          <a:sx n="72" d="100"/>
          <a:sy n="72" d="100"/>
        </p:scale>
        <p:origin x="-366" y="-90"/>
      </p:cViewPr>
      <p:guideLst>
        <p:guide orient="horz" pos="2160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F58D8-2765-445C-BE0D-0CF9F6C8692D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8CDA8-F75F-45D1-ABD3-CCBC41BCA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72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B65D2-1869-46D8-8D65-B9F2D4D4D34F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33545-140A-4988-AA85-1790AFE02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B8736-248D-4374-9581-42EB123F85E7}" type="slidenum">
              <a:rPr lang="en-US"/>
              <a:pPr/>
              <a:t>3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87225-96F8-4ED4-A686-8673F8E40482}" type="slidenum">
              <a:rPr lang="en-US"/>
              <a:pPr/>
              <a:t>6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BE6A5-9B65-4101-A1F4-E9D5CA2E6AC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5F971-AEA0-4B52-8658-9CC81B9C3658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D0703-C78F-4BC7-AA1D-A07A559C50B1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1EA19-EFA5-448B-A897-7C252A1E6CDE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39B1F-951F-45E4-BC60-863F1A145153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B5038-3815-44ED-976A-461DE9E96D9A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3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1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460CA-8AE9-4AFB-B5DD-5CC2B8AC1A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9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DF327-CBC0-4E7E-BCE7-3C46EB5D29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AD4AA-690C-44DE-98B2-28D9CF9FC0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4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DDD38-A2F2-4302-882F-F6156C2B40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0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622C-89E8-4C0C-92FE-C83D9DDA7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1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4F1B7-506A-4AF6-815D-9FA3CDCEB4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06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3A8F0-5017-4869-9766-88AF1F7B19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12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EAA8F-1A72-43A4-B2FC-51F2F1161A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11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3DB0F-82B4-4D2D-8760-FC4385340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66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B7876-9591-4FC2-9864-AD5EDE5D5E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9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2E522-9443-4ABE-B11E-EF8F577E07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5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5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5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23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49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51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29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31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0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59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9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7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7723-A9C0-400E-8E21-B8F2A87A61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E956-9BF3-41E9-95BF-FF7DDADE47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6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49F8A8-7F31-414D-9C7D-DD8BC639DDC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9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B9503-173A-4520-BAE9-1706E130A9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1142-6D34-406B-80F8-E6BCDFDA3E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trobabe\Desktop\SOSI\Astronomy Images\Lynette-Cook-star-with-du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6"/>
          <a:stretch/>
        </p:blipFill>
        <p:spPr bwMode="auto">
          <a:xfrm>
            <a:off x="1" y="768096"/>
            <a:ext cx="9119712" cy="60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990600" y="152400"/>
            <a:ext cx="6858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 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   National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Science Olympiad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Astronomy C Event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2015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    Stellar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Evolution – Star &amp; Planet Formation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apod.nasa.gov/apod/image/0312/n159_hst_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015" r="8323" b="17545"/>
          <a:stretch/>
        </p:blipFill>
        <p:spPr bwMode="auto">
          <a:xfrm>
            <a:off x="457200" y="493410"/>
            <a:ext cx="8229600" cy="635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33158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Star Formation Region – N159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Papillon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Nebula)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strobabe\Desktop\SOSI\Astronomy Images\trifid m20_block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2" y="524512"/>
            <a:ext cx="9144000" cy="63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7017" y="140823"/>
            <a:ext cx="6189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 Formation Region – M20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Trifid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Nebula)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ee Explanation.  Clicking on the picture will download &#10;the highest resolution version availa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" b="9272"/>
          <a:stretch/>
        </p:blipFill>
        <p:spPr bwMode="auto">
          <a:xfrm>
            <a:off x="0" y="408714"/>
            <a:ext cx="9144000" cy="64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7017" y="140823"/>
            <a:ext cx="6189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 Formation Region – M20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Trifid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Nebula)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strobabe\Desktop\SOSI\Astronomy Images\Trifid closeu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2520"/>
          <a:stretch/>
        </p:blipFill>
        <p:spPr bwMode="auto">
          <a:xfrm>
            <a:off x="-8022" y="-6014"/>
            <a:ext cx="9152021" cy="68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7016" y="160460"/>
            <a:ext cx="6934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Star Formation Region – M20 (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Trifid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Nebula)</a:t>
            </a:r>
          </a:p>
        </p:txBody>
      </p:sp>
    </p:spTree>
    <p:extLst>
      <p:ext uri="{BB962C8B-B14F-4D97-AF65-F5344CB8AC3E}">
        <p14:creationId xmlns:p14="http://schemas.microsoft.com/office/powerpoint/2010/main" val="2415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YSOs: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Protostars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Pre-Main Sequence Stars</a:t>
            </a:r>
          </a:p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(MYSO, IMYSO, Brown Dwarf)</a:t>
            </a:r>
          </a:p>
        </p:txBody>
      </p:sp>
      <p:pic>
        <p:nvPicPr>
          <p:cNvPr id="1026" name="Picture 2" descr="C:\Users\astrobabe\Desktop\SOSI\Astronomy Images\protoplanetary 100104or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4090" r="9870" b="6119"/>
          <a:stretch/>
        </p:blipFill>
        <p:spPr bwMode="auto">
          <a:xfrm>
            <a:off x="838200" y="799466"/>
            <a:ext cx="7010400" cy="5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3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848" y="138431"/>
            <a:ext cx="62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Circumstellar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Disks –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Protoplanetary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Disks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upload.wikimedia.org/wikipedia/commons/0/0b/Artist%E2%80%99s_Impression_of_a_Baby_Star_Still_Surrounded_by_a_Protoplanetary_Di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1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re_l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8431"/>
            <a:ext cx="62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Circumstellar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Disks – Debris Disks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strobabe\Desktop\SOSI\Astronomy Images\Lynette-Cook-star-with-du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6"/>
          <a:stretch/>
        </p:blipFill>
        <p:spPr bwMode="auto">
          <a:xfrm>
            <a:off x="1" y="768096"/>
            <a:ext cx="9119712" cy="60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1jqu7g1y74ds1.cloudfront.net/wp-content/uploads/2008/10/herbi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23822" r="6702" b="30557"/>
          <a:stretch/>
        </p:blipFill>
        <p:spPr bwMode="auto">
          <a:xfrm>
            <a:off x="550714" y="1219200"/>
            <a:ext cx="1900988" cy="14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strobabe\Desktop\SOSI\Astronomy Images\FU_Orionis-E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4" y="50292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38432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Pre-Main Sequence Stars –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FUors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Herbig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/Be 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714" y="1107811"/>
            <a:ext cx="658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Ae/Be – B &amp; A stars (2-8/10 solar masses)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640" y="4495800"/>
            <a:ext cx="7875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Fuors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special case of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mass transfer from a disk onto the 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 (~2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masses)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strobabe\Desktop\SOSI\Astronomy Images\tw hya JP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8749"/>
          <a:stretch/>
        </p:blipFill>
        <p:spPr bwMode="auto">
          <a:xfrm>
            <a:off x="550714" y="3042792"/>
            <a:ext cx="1657827" cy="11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281196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Tauri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F,G,K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stars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(less than 2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masses)</a:t>
            </a:r>
          </a:p>
        </p:txBody>
      </p:sp>
    </p:spTree>
    <p:extLst>
      <p:ext uri="{BB962C8B-B14F-4D97-AF65-F5344CB8AC3E}">
        <p14:creationId xmlns:p14="http://schemas.microsoft.com/office/powerpoint/2010/main" val="7528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naoj.org/Pressrelease/2005/03/01/fi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/>
          <a:stretch/>
        </p:blipFill>
        <p:spPr bwMode="auto">
          <a:xfrm>
            <a:off x="28073" y="133157"/>
            <a:ext cx="9115927" cy="672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199" y="13315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Pre-Main Sequence Stars –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Herbig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/Be stars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33157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Pre-Main Sequence Stars – TW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(T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Tauri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strobabe\Desktop\SOSI\Astronomy Images\tw hya JP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8749"/>
          <a:stretch/>
        </p:blipFill>
        <p:spPr bwMode="auto">
          <a:xfrm>
            <a:off x="-1" y="762000"/>
            <a:ext cx="9144001" cy="60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5"/>
          <p:cNvSpPr txBox="1">
            <a:spLocks noChangeArrowheads="1"/>
          </p:cNvSpPr>
          <p:nvPr/>
        </p:nvSpPr>
        <p:spPr bwMode="auto">
          <a:xfrm>
            <a:off x="11149" y="0"/>
            <a:ext cx="91328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</a:rPr>
              <a:t>                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Chandra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X-Ray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E/PO Office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 Donna L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Young,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NSO Astronomy Event Co-Supervisor – donna@aavso.org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Tad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Komacek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NSO Astronomy Event Co- Supervisor  –  tkomacek@gmail.com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4081" r="8530" b="1556"/>
          <a:stretch/>
        </p:blipFill>
        <p:spPr bwMode="auto">
          <a:xfrm>
            <a:off x="76200" y="1391038"/>
            <a:ext cx="9067800" cy="547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2/21/Artist%E2%80%99s_impression_of_snow_lines_around_TW_Hydrae.jpg/640px-Artist%E2%80%99s_impression_of_snow_lines_around_TW_Hydr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3631"/>
          <a:stretch/>
        </p:blipFill>
        <p:spPr bwMode="auto">
          <a:xfrm>
            <a:off x="1447799" y="569821"/>
            <a:ext cx="5959869" cy="62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898" y="46601"/>
            <a:ext cx="740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 Forming Ring with Frozen Water Vapor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trobabe\Desktop\SOSI\Astronomy Images\FU_Orionis-E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trobabe\Desktop\SOSI\Astronomy Images\FU-Ori-type 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9" y="228601"/>
            <a:ext cx="8636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199" y="13315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Pre-Main Sequence Stars – FU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Orionis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Fuors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2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1647_V1647Ori_Animation_lg_we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74036"/>
            <a:ext cx="3690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Brown Dwarf –  2M1207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strobabe\Desktop\SOSI\Astronomy Images\2M1207 Herschel_AI_BrownDwar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" r="2171"/>
          <a:stretch/>
        </p:blipFill>
        <p:spPr bwMode="auto">
          <a:xfrm>
            <a:off x="0" y="1104647"/>
            <a:ext cx="9144001" cy="57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upload.wikimedia.org/wikipedia/commons/thumb/0/05/2M1207b_-_First_image_of_an_exoplanet.jpg/640px-2M1207b_-_First_image_of_an_exoplan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2" b="10777"/>
          <a:stretch/>
        </p:blipFill>
        <p:spPr bwMode="auto">
          <a:xfrm>
            <a:off x="-1" y="1104647"/>
            <a:ext cx="9182709" cy="576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7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84097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Brown Dwarf  –  WISE 1049-5319 (binary system)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trobabe\Desktop\SOSI\Astronomy Images\WIS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8" b="11150"/>
          <a:stretch/>
        </p:blipFill>
        <p:spPr bwMode="auto">
          <a:xfrm>
            <a:off x="914400" y="914400"/>
            <a:ext cx="7282515" cy="550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16248"/>
            <a:ext cx="411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Brown Dwarf  –  LP-944-20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www.eso.org/public/archives/images/screen/eso022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642"/>
            <a:ext cx="9132312" cy="29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olstation.com/stars/lp944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474" y="914400"/>
            <a:ext cx="54864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trobabe\Desktop\SOSI\Astronomy Images\gliese_229-b-bolygo-a-kepe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/>
          <a:stretch/>
        </p:blipFill>
        <p:spPr bwMode="auto">
          <a:xfrm>
            <a:off x="-2" y="193798"/>
            <a:ext cx="9144001" cy="66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168122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Brown Dwarf  –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Gliese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229B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tellar_fate_type1a_label_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5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-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 rot="1490895">
            <a:off x="4981578" y="3485988"/>
            <a:ext cx="10590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T-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Tauri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Picture 7" descr="ttaul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20882" r="2437" b="5204"/>
          <a:stretch/>
        </p:blipFill>
        <p:spPr bwMode="auto">
          <a:xfrm>
            <a:off x="4701586" y="3962400"/>
            <a:ext cx="1919728" cy="7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041360">
            <a:off x="3925028" y="3095899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Orionis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2506533">
            <a:off x="2674019" y="2567551"/>
            <a:ext cx="151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Herbig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/Be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www.aavso.org/sites/default/files/images/fuorilc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8"/>
          <a:stretch/>
        </p:blipFill>
        <p:spPr bwMode="auto">
          <a:xfrm>
            <a:off x="4364466" y="2250597"/>
            <a:ext cx="1720798" cy="80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3.bp.blogspot.com/_2ijVnE-NxZc/TN_cqEtk_zI/AAAAAAAABYM/S3mb92NivvE/s1600/UX+Ori+3000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47" y="1724398"/>
            <a:ext cx="1470587" cy="7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5700" y="249162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Exoplanets</a:t>
            </a:r>
          </a:p>
        </p:txBody>
      </p:sp>
      <p:pic>
        <p:nvPicPr>
          <p:cNvPr id="1026" name="Picture 2" descr="http://physicsforme.files.wordpress.com/2011/12/periodic-table-exopla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3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64958" y="6612"/>
            <a:ext cx="83722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The American Association of Variable Star Observers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aavso.org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/>
          <a:stretch/>
        </p:blipFill>
        <p:spPr bwMode="auto">
          <a:xfrm>
            <a:off x="356937" y="1022275"/>
            <a:ext cx="8382000" cy="553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2286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Exoplanets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6023"/>
            <a:ext cx="7980502" cy="60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49163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Hot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Jupiters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www.personal.psu.edu/users/e/b/ebf11/mystuff/graphics/HotJupiter_rot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2277"/>
            <a:ext cx="7924800" cy="59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0725" y="249164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HD 209458b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astrobabe\Desktop\SOSI\Astronomy Images\HD189733b_NASA4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5776"/>
            <a:ext cx="7719932" cy="58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strobabe\Desktop\SOSI\Astronomy Images\HD_209458b_transiting plane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3401" r="69" b="23546"/>
          <a:stretch/>
        </p:blipFill>
        <p:spPr bwMode="auto">
          <a:xfrm>
            <a:off x="572719" y="766508"/>
            <a:ext cx="7833013" cy="60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49164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HD 189733b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handra.harvard.edu/photo/2013/hd189733/hd189733_lab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42144"/>
            <a:ext cx="6248400" cy="6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2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0725" y="249164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HD 189733b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75565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astrobabe\Desktop\SOSI\Astronomy Images\Kepler-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6" y="791952"/>
            <a:ext cx="7649572" cy="573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264093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Kepler-7b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64093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Kepler-7b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strobabe\Desktop\SOSI\Astronomy Images\Kepler-7b_Exoplanet_Compari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" y="1600200"/>
            <a:ext cx="8915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64093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Kepler-7b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149"/>
          <a:stretch/>
        </p:blipFill>
        <p:spPr>
          <a:xfrm>
            <a:off x="0" y="1628274"/>
            <a:ext cx="9143999" cy="2638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4884003"/>
            <a:ext cx="759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Planet has brightest point on opposite side expected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first inference of clouds on exoplanet!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trobabe\Desktop\SOSI\Astronomy Images\corot2a_chandra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4" y="273082"/>
            <a:ext cx="8251656" cy="653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174036"/>
            <a:ext cx="7837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 CoRoT-2a &amp; CoRoT-2b (Hot Jupiter)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249163"/>
            <a:ext cx="213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Super Earths</a:t>
            </a:r>
          </a:p>
        </p:txBody>
      </p:sp>
      <p:pic>
        <p:nvPicPr>
          <p:cNvPr id="5" name="Picture 4" descr="http://planetquest.jpl.nasa.gov/system/secondary_files/binaries/920/original/PIA17550.jpg?1392920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3999" cy="510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152400" y="512148"/>
            <a:ext cx="88392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ASTRONOMY, Division C</a:t>
            </a: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Teams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will demonstrate an understanding of the basic concepts of mathematics and physics relating to stellar evolution and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 &amp; planet formation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A TEAM OF UP TO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2					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APPROXIMATE </a:t>
            </a:r>
          </a:p>
          <a:p>
            <a:pPr>
              <a:tabLst>
                <a:tab pos="514350" algn="l"/>
              </a:tabLs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TIME: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50 minutes</a:t>
            </a:r>
          </a:p>
          <a:p>
            <a:pPr>
              <a:tabLst>
                <a:tab pos="514350" algn="l"/>
              </a:tabLst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514350" algn="l"/>
              </a:tabLst>
            </a:pP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THE COMPETITION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Each team is permitted to bring two laptops, or two 3-ring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binders (any size) containing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information in any form from any source, or one laptop computer and one 3-ring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binder.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 materials must be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inserted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into the rings (notebook sleeves are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permitted).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Each team member is permitted to bring a programmable calculator. No Internet access is allowed.</a:t>
            </a:r>
          </a:p>
          <a:p>
            <a:pPr>
              <a:tabLst>
                <a:tab pos="51435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trobabe\Desktop\SOSI\Astronomy Images\GJ_1214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b="13609"/>
          <a:stretch/>
        </p:blipFill>
        <p:spPr bwMode="auto">
          <a:xfrm>
            <a:off x="541421" y="186085"/>
            <a:ext cx="8059624" cy="66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5821" y="186084"/>
            <a:ext cx="675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GJ 1214b (Super-Earth)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5821" y="76200"/>
            <a:ext cx="6087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Transiting Planet – GJ 1214b (Super-Earth)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33" y="762001"/>
            <a:ext cx="7754344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trobabe\Desktop\SOSI\Astronomy Images\6a00d8341bf7f753ef01a3fcced4d497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6" y="871538"/>
            <a:ext cx="7607654" cy="5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8146" y="249164"/>
            <a:ext cx="760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Directly Imaged Planetary Systems 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Beta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Pictoris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(Main Sequence Star – Disk &amp; Planet)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7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trobabe\Desktop\SOSI\Astronomy Images\Fomalhaut-by-NASA-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27" y="497366"/>
            <a:ext cx="6443092" cy="63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249164"/>
            <a:ext cx="760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Directly Imaged Planetary Systems: </a:t>
            </a:r>
          </a:p>
          <a:p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Formalhaut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(Main Sequence Star – Disk &amp; Planet)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96900"/>
            <a:ext cx="8821737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181401"/>
            <a:ext cx="760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Directly Imaged Planetary Systems 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Formalhaut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(Main Sequence Star – Disk &amp; Planet)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49164"/>
            <a:ext cx="7607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Directly Imaged Planetary Systems 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HR 8799 (Main Sequence Star &amp; Planetary System)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strobabe\Desktop\SOSI\Astronomy Images\hr8799_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72" y="1981200"/>
            <a:ext cx="4621415" cy="359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" y="1486067"/>
            <a:ext cx="45847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hotojournal.jpl.nasa.gov/jpeg/PIA16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65067"/>
            <a:ext cx="6705600" cy="489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336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Methods of Detecting Exoplanets</a:t>
            </a:r>
          </a:p>
          <a:p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Radial Velocity (Doppler Spectroscopy)</a:t>
            </a:r>
          </a:p>
          <a:p>
            <a:pPr marL="457200" indent="-457200">
              <a:buFontTx/>
              <a:buAutoNum type="arabicParenR" startAt="2"/>
            </a:pP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 Photometry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Transit Timing</a:t>
            </a:r>
          </a:p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Transmission/Emission Spectrum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3)   Direct Imaging</a:t>
            </a:r>
          </a:p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Circumstellar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Disks</a:t>
            </a:r>
          </a:p>
        </p:txBody>
      </p:sp>
    </p:spTree>
    <p:extLst>
      <p:ext uri="{BB962C8B-B14F-4D97-AF65-F5344CB8AC3E}">
        <p14:creationId xmlns:p14="http://schemas.microsoft.com/office/powerpoint/2010/main" val="33034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49163"/>
            <a:ext cx="5474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Radial Velocity (Doppler Spectroscopy)</a:t>
            </a:r>
          </a:p>
        </p:txBody>
      </p:sp>
      <p:pic>
        <p:nvPicPr>
          <p:cNvPr id="12290" name="Picture 2" descr="http://lcogt.net/files/styles/fourcol-image/public/spacebook/Radial%20Velocity%20Method%20star%20orbits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76" y="914400"/>
            <a:ext cx="6349224" cy="54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9273" y="249164"/>
            <a:ext cx="5245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 Photometry – Transit Timing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3561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19" y="4367458"/>
            <a:ext cx="3784600" cy="24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146" y="249164"/>
            <a:ext cx="730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Hands-on Radial Velocity and Transit Timing Applets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From the University of Nebraska - Lincoln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4343400"/>
            <a:ext cx="730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astro.unl.edu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naap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esp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/animations/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transitSimulator.html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362200"/>
            <a:ext cx="730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astro.unl.edu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classaction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/animations/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extrasolarplanets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radialvelocitysimulator.html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905000" y="1752600"/>
            <a:ext cx="730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Radial Velocity:</a:t>
            </a:r>
          </a:p>
        </p:txBody>
      </p:sp>
      <p:sp>
        <p:nvSpPr>
          <p:cNvPr id="8" name="Rectangle 7"/>
          <p:cNvSpPr/>
          <p:nvPr/>
        </p:nvSpPr>
        <p:spPr>
          <a:xfrm>
            <a:off x="-1828800" y="3657600"/>
            <a:ext cx="730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 Timing:</a:t>
            </a:r>
          </a:p>
        </p:txBody>
      </p:sp>
    </p:spTree>
    <p:extLst>
      <p:ext uri="{BB962C8B-B14F-4D97-AF65-F5344CB8AC3E}">
        <p14:creationId xmlns:p14="http://schemas.microsoft.com/office/powerpoint/2010/main" val="14190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-15785" y="152400"/>
            <a:ext cx="9144000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b="1" dirty="0">
                <a:latin typeface="Times New Roman" pitchFamily="18" charset="0"/>
              </a:rPr>
              <a:t>Using information which may include Hertzsprung-Russell diagrams, spectra, light curves, motions, </a:t>
            </a:r>
            <a:r>
              <a:rPr lang="en-US" b="1" dirty="0" smtClean="0">
                <a:latin typeface="Times New Roman" pitchFamily="18" charset="0"/>
              </a:rPr>
              <a:t>distance </a:t>
            </a:r>
            <a:r>
              <a:rPr lang="en-US" b="1" dirty="0">
                <a:latin typeface="Times New Roman" pitchFamily="18" charset="0"/>
              </a:rPr>
              <a:t>equations and relationships, stellar magnitudes and classification, multi-wavelength images (X-ray, UV, optical, IR,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sub-mm</a:t>
            </a:r>
            <a:r>
              <a:rPr lang="en-US" b="1" dirty="0" smtClean="0">
                <a:latin typeface="Times New Roman" pitchFamily="18" charset="0"/>
              </a:rPr>
              <a:t>, radio</a:t>
            </a:r>
            <a:r>
              <a:rPr lang="en-US" b="1" dirty="0">
                <a:latin typeface="Times New Roman" pitchFamily="18" charset="0"/>
              </a:rPr>
              <a:t>), charts, graphs, animations and DS9 imaging analysis software, </a:t>
            </a:r>
            <a:r>
              <a:rPr lang="en-US" b="1" dirty="0" smtClean="0">
                <a:latin typeface="Times New Roman" pitchFamily="18" charset="0"/>
              </a:rPr>
              <a:t>teams </a:t>
            </a:r>
            <a:r>
              <a:rPr lang="en-US" b="1" dirty="0">
                <a:latin typeface="Times New Roman" pitchFamily="18" charset="0"/>
              </a:rPr>
              <a:t>will be asked to </a:t>
            </a:r>
            <a:r>
              <a:rPr lang="en-US" b="1" dirty="0" smtClean="0">
                <a:latin typeface="Times New Roman" pitchFamily="18" charset="0"/>
              </a:rPr>
              <a:t>answer questions relating to:</a:t>
            </a:r>
          </a:p>
          <a:p>
            <a:pPr>
              <a:tabLst>
                <a:tab pos="514350" algn="l"/>
              </a:tabLst>
            </a:pPr>
            <a:endParaRPr lang="en-US" b="1" dirty="0" smtClean="0">
              <a:latin typeface="Times New Roman" pitchFamily="18" charset="0"/>
            </a:endParaRPr>
          </a:p>
          <a:p>
            <a:pPr>
              <a:tabLst>
                <a:tab pos="514350" algn="l"/>
              </a:tabLst>
            </a:pPr>
            <a:endParaRPr lang="en-US" sz="800" b="1" dirty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a. The processes and stages of stellar evolution, including  </a:t>
            </a:r>
            <a:r>
              <a:rPr lang="en-US" b="1" dirty="0">
                <a:latin typeface="Times New Roman" pitchFamily="18" charset="0"/>
              </a:rPr>
              <a:t>spectral features and chemical composition, </a:t>
            </a:r>
            <a:r>
              <a:rPr lang="en-US" b="1" dirty="0" smtClean="0">
                <a:latin typeface="Times New Roman" pitchFamily="18" charset="0"/>
              </a:rPr>
              <a:t>luminosity</a:t>
            </a:r>
            <a:r>
              <a:rPr lang="en-US" b="1" dirty="0">
                <a:latin typeface="Times New Roman" pitchFamily="18" charset="0"/>
              </a:rPr>
              <a:t>, blackbody radiation, color </a:t>
            </a:r>
            <a:r>
              <a:rPr lang="en-US" b="1" dirty="0" smtClean="0">
                <a:latin typeface="Times New Roman" pitchFamily="18" charset="0"/>
              </a:rPr>
              <a:t>index, and the H-R diagram with an emphasis on the following: </a:t>
            </a:r>
            <a:r>
              <a:rPr lang="en-US" b="1" dirty="0" err="1" smtClean="0">
                <a:latin typeface="Times New Roman" pitchFamily="18" charset="0"/>
              </a:rPr>
              <a:t>protostars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planet formation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</a:rPr>
              <a:t>T </a:t>
            </a:r>
            <a:r>
              <a:rPr lang="en-US" b="1" dirty="0" err="1" smtClean="0">
                <a:latin typeface="Times New Roman" pitchFamily="18" charset="0"/>
              </a:rPr>
              <a:t>Tauri</a:t>
            </a:r>
            <a:r>
              <a:rPr lang="en-US" b="1" dirty="0" smtClean="0">
                <a:latin typeface="Times New Roman" pitchFamily="18" charset="0"/>
              </a:rPr>
              <a:t> variables,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FU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Orionis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variables</a:t>
            </a:r>
            <a:r>
              <a:rPr lang="en-US" b="1" dirty="0"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Herbig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Ae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/Be stars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brown dwarfs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protoplanetary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disks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debris disks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 I/II regions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molecular clouds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exoplanets including but not limited to</a:t>
            </a:r>
            <a:r>
              <a:rPr lang="en-US" b="1" dirty="0" smtClean="0">
                <a:latin typeface="Times New Roman" pitchFamily="18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gas giants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terrestrial planets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super-Earths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mini-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Neptunes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and hot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Jupiters</a:t>
            </a:r>
            <a:r>
              <a:rPr lang="en-US" b="1" dirty="0" smtClean="0">
                <a:latin typeface="Times New Roman" pitchFamily="18" charset="0"/>
              </a:rPr>
              <a:t>.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-15785" y="358140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b. Use </a:t>
            </a:r>
            <a:r>
              <a:rPr lang="en-US" b="1" dirty="0" err="1" smtClean="0">
                <a:latin typeface="Times New Roman" pitchFamily="18" charset="0"/>
              </a:rPr>
              <a:t>Kepler’s</a:t>
            </a:r>
            <a:r>
              <a:rPr lang="en-US" b="1" dirty="0" smtClean="0">
                <a:latin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</a:rPr>
              <a:t>laws, rotation and circular motion to determine answers relating to the orbital motions of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planets &amp; planetary systems</a:t>
            </a:r>
            <a:r>
              <a:rPr lang="en-US" b="1" dirty="0" smtClean="0">
                <a:latin typeface="Times New Roman" pitchFamily="18" charset="0"/>
              </a:rPr>
              <a:t>; </a:t>
            </a:r>
            <a:r>
              <a:rPr lang="en-US" b="1" dirty="0">
                <a:latin typeface="Times New Roman" pitchFamily="18" charset="0"/>
              </a:rPr>
              <a:t>use parallax, spectroscopic parallax, and the distance modulus to calculate distances to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planetary systems</a:t>
            </a:r>
            <a:r>
              <a:rPr lang="en-US" b="1" dirty="0" smtClean="0">
                <a:latin typeface="Times New Roman" pitchFamily="18" charset="0"/>
              </a:rPr>
              <a:t>;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use radial velocity and transit timing methods to determine properties of exoplanets</a:t>
            </a:r>
            <a:r>
              <a:rPr lang="en-US" b="1" dirty="0" smtClean="0">
                <a:latin typeface="Times New Roman" pitchFamily="18" charset="0"/>
              </a:rPr>
              <a:t>;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calculate surface temperature of an exoplanet to determine habitability</a:t>
            </a:r>
            <a:endParaRPr lang="en-US" b="1" dirty="0">
              <a:latin typeface="Times New Roman" pitchFamily="18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0" y="5181600"/>
            <a:ext cx="896309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</a:rPr>
              <a:t>c. Students </a:t>
            </a:r>
            <a:r>
              <a:rPr lang="en-US" b="1" dirty="0">
                <a:latin typeface="Times New Roman" pitchFamily="18" charset="0"/>
              </a:rPr>
              <a:t>will be asked to identify, know the location, be knowledgeable about, </a:t>
            </a:r>
            <a:r>
              <a:rPr lang="en-US" b="1" dirty="0" smtClean="0">
                <a:latin typeface="Times New Roman" pitchFamily="18" charset="0"/>
              </a:rPr>
              <a:t>and/or</a:t>
            </a:r>
          </a:p>
          <a:p>
            <a:r>
              <a:rPr lang="en-US" b="1" dirty="0" smtClean="0">
                <a:latin typeface="Times New Roman" pitchFamily="18" charset="0"/>
              </a:rPr>
              <a:t>answer questions </a:t>
            </a:r>
            <a:r>
              <a:rPr lang="en-US" b="1" dirty="0">
                <a:latin typeface="Times New Roman" pitchFamily="18" charset="0"/>
              </a:rPr>
              <a:t>relating to the three content areas outlined above for the following </a:t>
            </a:r>
            <a:endParaRPr lang="en-US" b="1" dirty="0" smtClean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Objects</a:t>
            </a:r>
            <a:r>
              <a:rPr lang="en-US" b="1" dirty="0">
                <a:latin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FU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Orionis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TW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Hya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2M1207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CoRoT-2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HD 209458b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HD 189733b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Kepler-7b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GJ 1214b</a:t>
            </a:r>
            <a:r>
              <a:rPr lang="en-US" b="1" dirty="0" smtClean="0">
                <a:latin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Beta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Pictoris</a:t>
            </a:r>
            <a:r>
              <a:rPr lang="en-US" b="1" dirty="0" smtClean="0"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Formalhaut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HR 8799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WISE 1049-5319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Gliese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229B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LP 944-20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N159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M20</a:t>
            </a:r>
            <a:endParaRPr lang="el-GR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772" y="228600"/>
            <a:ext cx="6388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 Photometry – Transmission Spectrum</a:t>
            </a:r>
          </a:p>
        </p:txBody>
      </p:sp>
      <p:pic>
        <p:nvPicPr>
          <p:cNvPr id="3" name="Picture 2" descr="http://www.astronomy.com/-/media/Images/News%20and%20Observing/News/2013/12/planettransmissionspectrum.jpg?mw=1000&amp;m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7512" y="245665"/>
            <a:ext cx="6388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Transit Photometry – Transmission Spectrum</a:t>
            </a:r>
          </a:p>
        </p:txBody>
      </p:sp>
      <p:pic>
        <p:nvPicPr>
          <p:cNvPr id="15362" name="Picture 2" descr="http://i2.wp.com/wiredcosmos.com/wp-content/uploads/2012/06/Transit-Spectros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06347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618" y="7620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http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://www.exoclimes.com/topics/transmission-spectroscopy/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3073" y="249164"/>
            <a:ext cx="532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Direct Imaging –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Circumstellar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Disks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5725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ci.esa.int/science-e-media/img/ae/astronomy_miss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991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kp12m.as.arizona.edu/images/smt/em_spectru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37" y="1895665"/>
            <a:ext cx="4044404" cy="42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lectromagnetic spectrum in and near the submillimeter-wave region, showing its frequency, wavelength, wave number, and photon energy equivalent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63" y="425354"/>
            <a:ext cx="4072478" cy="128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encrypted-tbn0.gstatic.com/images?q=tbn:ANd9GcTTn6Y1oKorVnAakOLAJxs_ZyyY64WEHR17aSEmJF7SwBYlzUc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38725" r="37030"/>
          <a:stretch/>
        </p:blipFill>
        <p:spPr bwMode="auto">
          <a:xfrm>
            <a:off x="1851646" y="1143000"/>
            <a:ext cx="895865" cy="7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1530044"/>
            <a:ext cx="91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Spitzer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2492391" y="2149642"/>
            <a:ext cx="1066800" cy="1066800"/>
          </a:xfrm>
          <a:prstGeom prst="mathMultiply">
            <a:avLst>
              <a:gd name="adj1" fmla="val 2081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4" descr="chandra_trw_me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r="7570"/>
          <a:stretch>
            <a:fillRect/>
          </a:stretch>
        </p:blipFill>
        <p:spPr bwMode="auto">
          <a:xfrm rot="5400000">
            <a:off x="1115139" y="3107917"/>
            <a:ext cx="1415743" cy="36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4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249163"/>
            <a:ext cx="1206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Spitzer</a:t>
            </a:r>
          </a:p>
        </p:txBody>
      </p:sp>
      <p:pic>
        <p:nvPicPr>
          <p:cNvPr id="5122" name="Picture 2" descr="Spitzerplanets_artist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r="1508"/>
          <a:stretch/>
        </p:blipFill>
        <p:spPr bwMode="auto">
          <a:xfrm>
            <a:off x="8020" y="914400"/>
            <a:ext cx="9135979" cy="56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3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249163"/>
            <a:ext cx="1206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Kepler</a:t>
            </a:r>
            <a:endParaRPr lang="en-US" sz="24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planetquest.jpl.nasa.gov/system/secondary_files/binaries/751/original/PIA11824.jpg?13765888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5"/>
          <a:stretch/>
        </p:blipFill>
        <p:spPr bwMode="auto">
          <a:xfrm>
            <a:off x="4010" y="710828"/>
            <a:ext cx="9127632" cy="593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gdsatcom.com/email/images/10-10-A-photo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6" y="1993232"/>
            <a:ext cx="63341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upload.wikimedia.org/wikipedia/commons/b/b4/ALMA_and_a_Starry_N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66898" y="782507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Ground Based Sub-mm observatories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I08-01-HRdiagra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stro.hopkinsschools.org/course_documents/stars/faintest_and_coolest/red/browndwarf_h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ata:image/jpeg;base64,/9j/4AAQSkZJRgABAQAAAQABAAD/2wCEAAkGBxMTEBUUERMRFBUXFRQUGBQWFRQSFRcVFBQXGRgVFRUYHCggGBolHBcXITEtJSkrLi4uFyAzODMsNygtLiwBCgoKDg0OGhAQGy0kICUtLCwsLC0sLywwLywvLDYsLCwsLCwsLC4tLC4vLCwsLywsLCwsLC8sLCwsLC0sLCwsLP/AABEIAJQBVQMBEQACEQEDEQH/xAAbAAEAAgMBAQAAAAAAAAAAAAAAAwQBAgUGB//EAEkQAAIBAgMDBgkGCwkBAQAAAAECAAMRBBIhMUFRBQYTImGBBzJScZGTsdLwU3KhssHRFCM0QkNiY3ODkrMVFiQzRHSCosPCVP/EABoBAQADAQEBAAAAAAAAAAAAAAABAgMEBQb/xAA2EQEAAQIDBAcHBAMAAwAAAAAAAQIRAwQxIUFRcRIyYYGhsdEFE0JSkcHwFCIz8RVT4SNDsv/aAAwDAQACEQMRAD8A+R8sflFb97U+uZ6mH1YTGilNY1Vlsk1ZSs0oYVL+Hkuat0sNIceI7uC2SJebi6ulhPF7/vnNiaOTF1TvPEzTKGrT5vMarUtaW093snPVpDsp0hfw+1vjdOerc2p3OhT3Tnl0ULaTGXXhtjukOzDSr8fTKy66F2l90wqdlCbGeKfmn2SmHq7KXn8fPQwm9LiYidtDelysROuhtCjWnRS3pUqk2hvQq1JrDso1gpxL0cM3mNxvlqZKk6hglDW2S9Orlxuq0WWlnSyJErQ2kLo22y0aMJ6zUyVWDJVlGZMMZRtLMZU63jHum9PVeZjfyT3JRKS6KdFfG+L3iaYXWcmd/j73PnQ8cgfTPAx/qv4H/rIkeJ5Y/KK372r9cz1cPqwmNFKaxqrLZJqylZpQwqX8PJc1bpYaQ48R3cFskS83F1dLCeL3/fObE0cmLqneeJmmUNWnzeY1Wpa0tp7vZOerSHZTpC/h9rfG6c9W5tTudCnunPLooW0mMuvDbHdIdmGlX4+mVl10LtL7phU7KE2M8U/NPslMPV2UvP4+ehhN6XExE7aG9LlYiddDaFGtOilvSpVJtDehVqTWHZRrBTiXo4ZvMbjfLUyVJ1DBKGtsl6dXLjdVostLOlkSJWhtIXRttlo0YT1mpkqsGSrKMyYYyjaWYyp1vGPdN6eq8zG/knuSiUl0U6K+N8XvE0wus5M7/H3ufOh45A+meBj/AFX8D/1kSOFyhzWxT1qjpTRlao7KwrULFWYkEdfgZ6FGPRERtTpsVv7n4z5JfXUPfmkZjDvqrLK80MZ8kvrqHvy/6nC4qTTKenzVxfyS+uoe/J/U4XHzZThVSt0ObeKG2mvraHvyf1OFx82FeBXOkL9DkGuNqL62j78j9ThcfNzV5TFnSHWwvJdQbQg/iUvekTmcLi4cT2fmJ0p8Y9V7D4JwLHJ6yn70wrxqJjVzYnszNTOyjxj1TPhG40/WU/enlZiJq0hnHsvN/J4x6tWwbcafrKfvTw8bJ49U7KfJMey818njHq1TBsCb5N36Slw+dMZyGYt1fJ0R7PzMR1PGPVcpUSL3NMfxKfD50xq9nZmfh8mtOSzGz9nl6ri2G1qfrKf3zGfZma+Txj1b05TGj4fJZV18un/On3zKfZWb+SfD1dFGXxY1ht0i6den6xPvkf4nOfJPh6uqjCrjckWsnl0/50++R/ic5/rnw9XRTEwtUsXT+Upfzpu75jV7Hzv+ufrHq6qKohLicbSKm1WkdCPHXb6ZWj2NnYn+OfrHq6acWiN7jYtgdj0z/ET7524fsvNxrR5eraMfD4uVWw5N7FPWU/enVT7PzMfD5NaczhfM51bk+odmT1lL3p005HHj4WsZvB+ZUq8lVeCetpe9NqcnjfK1jO4Hzeao/I1fyF9bR9+axlcXg2oz+Xj448fRA/IWI8hfW0ffl4y+JG500+0srHx+E+jK8gV/JT1tH34nAxODso9sZKP/AGR9J9GTyBX16qeto+/HuMTgn/MZK8/+SPpPo1PN/EeSnraPvx7jE4KT7Xyf+zwn0DzfxHkp62j78e4xOBPtfJ/7PCfRFV5u4i3iJ62j78vTg130YYvtTKTTsr8J9Gq828T5C+to+/JnBr4M6faeV+fwn0ZXm7iPIT1tH349zXwWj2nlfn8J9Gf7u4jyE9bR9+R7jE4Lf5TKfP4T6NDzcxN/ET1tH35Pua7aMp9pZXpX6fhPo1/u3ifIT1tH35Puq+Cv+Sy3z+E+jB5tYnyE9bR9+T7qvgrPtHLfN5+jQ82cT5Ceto+/J91XwZz7Qy/zebQ82MV8mvraPvy3u6uDKc9gfN5q1Xmpiy3+WvrqHvzWmmbOHFzOHNd4lIOauL+TX11D35WaKmsZvBtqhxXNLFlbCku35ah78vh0zE7XPmsfDrotTKmeZeN+SX11D35s80/uXjfkl9dQ9+B7jwacmVMJ+EfhXR0s/RZb1aRvl6TN4rHZmHplZmIS+3c3UqfgGEyFR/h6N7g7OjW3H4PZaTGi2J155yv5cRxpf9uzs8/xslRegIGLQMwEBAQMEQMwEBAQEDAHCBmAgICBi0DMBAQEDBEDMBAQEBAwBAzAQEBAxaBmAgICBgiB8+8K4N8Pw/HbLj5PtnJmt3emHpebmMVMBhM1xfD0RsO6mvYJ1Rotideecr/9rUvKPoPZ98lRegICAgICAgICAgICAgICAgICAgICAgICAgICAgICAgICAgICAgV8TWKtSAt13KnzCm7ad6iXopiYqnhF/GI+6FiUSQPnnhX1OH/i7v3e+05M1u70w9dzU/IML/t6H9NZ1RotideecurJUICAgICAgICAgICAgICAgICAgICAgICAgICAgICAgICAgICAgIFPEC9ans0zHzEqQPY00p6lXd5/0jeuTNJA+e+Fk64bZ+m4fs+2cea3d6Yem5vYQPgMJ1nFqFE6Ei5NJdt76DhOuNFsTrzzle/s0fKVv5h2dnZJUXoCBDiMSqZc5tmYKNCbsdg0+BLU0VVXtu2oumlUuVWoVHLVEqE5STSTTLmXQhj+cDYga6Zzt0t0U1UUxFM066zv7vzbaO1XbO1nE8sKjU7g5XR2vvDDoyqEcSrsf+MUZaqqKraxMR3bdv1iPqdJDyNy+KtMmqppOqlnU6gZFQ1CG4BmK+dDwl8xlJw6rUT0onTvmbfWIv3wRVdeTlFL2Y5TmZQNux1Rde0un83ZMZwqtY2/1fwtP0TdcmSSAgICAgICAgICAgICAgICAgICAgICAgICAgICBS21b32OEt5qTN/9zX4O6/jEfZG9dmSSB898K41w+39N5R+T7hOTNbu9MO5yTyl0OAwdwvWw6akgABKAcnduB9E7sLCrxI/bHDx2JxZiK55yscocr1kRXWmpHS5D1hsBIffpbK3ommFgzXM0zwv6eakzZuOUjRpqpRncZnqKgLFU1JZVtdyLqLDXrCa+5jFqmYm0aRffPDs37Z2bFb2b1uUGzdIqv0aXUjq/jGYEWQX1YOqLrYdc67bUpwot0JmLzz2c+y1547NNE33rGGwTG7VHZgykBSAMgexYAgA7QAOAUb9ZSvEjZFMWtv420TEcUA5GtYK7AC1tW6oS6oqre3iMQSdSQp13X/UX2zH/AG+2b98XtzhHRdSlTCgBQFA2AAADzATnqmZ2ys8+3J5qBmYEqegpqNCVIvTquNNCVcrt/M3b+6MboWiNf3T96Y+sX71LXW8XyW3SXplQpIDqb6qz1He2u9mTuBG+ZUY9PRtVru+kRHhE+CZgq8jmwZSoqKiZRqqdKisAz5bFluw0/VG+0RmNtp0mZvxtMxsi+k+p0VqnyiuQNUBS7BQCCT1hmXQC4OXU8NeEynBnpdGnb+bfH6puq1+UWYJkuhJJYWuR0Yz7x4rZbX3htN01pwYiZvt4d+z6xr3Iu5tXGVxUZkumdblGQ1EFSuvR0HLjaA2HAKj/APQL2sJ0U4eFNERO2063tNqdtUW7Yq1n5dl0XlbwlbE0v8wCrnzVcihr0xe7or7KhDOlgcpsHtewEyrpwMTqbLWi87+E23bIm87dtuNyLxq62Dxq1FzL33BHeLgXXbqNDYzmxMOaJtP5/wB7Fom6zM0qmM5SpU1JdhtIsNWLBC+QKNS2VSQNptNMPBrxJtTH5e1+V51RMxDmfglZh0tV6q3tVNHOoFI07MlMGmBfUdbVgTpcrpOn3mHE9CiI4dK2t9kzt8NkW12SradZdPAcp0qxcUnVjTco67GRgSLMp1F7XB2Eai41nPiYGJhWmuLXi8dsfmvDSdq0TErcySQEBAQEBAQEBAQEBAQEBAQEBAwxsLmBToA2psdrOXPZmRrL3Cw7prV8URui3jH9oXZkkgfPPCwNcPcD9N2/J9k5M1u70wvc3eTg2Bw5rVAymlhwFPWVlHR1CCBfW4cW3eYWnrUZqKKY6EW2a772mPQxKb11c580uCwtFEbCgoEBV6YNyEGR0S1+DUs3/LzzfFzM11RjzrpPbtiZ8KrdzOKdz09HD2qu5A1sAd9rC/0geicE1/silZmhhQKao3WtY32dYNmBtu1F4qrmapqjZ+WLLEokgIFTkwdQ/vK39Z5rjTerup/+YRC3MkkDi1KAqYqqjE26NCLfmswZcw7bXnXFXQwaao4z62V1ldoUx0lVd1kHdlImNUz0aZ5+aVkURlC2uBltfXxbWPnuBM+lN7pSSBSx+Cz2A0BBRtSBkZSDpvOunC5muHidDb3xzRMXVzgKotlqsSBe5OhYm7jKdAp3A3tfS1pf3uHOtP8AW783otLfDckUgAejCscrNbqkuHWoWbLtJdQTxtrIqzGJN46V42xG/Za3lpwIphexKkowGpKkAdtplRNqoWlx8dgKq9HXoBOmRAlRSCelpgZjTU3GV8wsrG9szaG86sLFonpYWJfozN47J0vppbWIte0KTE6wzheWqr7MLVUrfpKbMi1Be3RslzkdWFySG6uUjUgiRXlqKNcSLTpMXmO2++Jjds23vptT0p4L9DlOkxtmserowKG7EALZgDe5XT9ZeImNWDXEXt9Nvl3/AEngm8LCVlJKhlJFiQCCRckC43aqfQZnNMxF5hKSQEDi84se4HQ4WpSGLZTUpJUBKstJlLBrEWBBy3uNpI2G3XlcGiZ95ixPu4m0zG68bLctf7VqndGq9yTimqUVaonRvqHTMGyupIZQ28XGh3i0xx6KaK5ppm8bp0vG5MTeFyZJICAgICAgICAgICBWxxuuW185yeYEHMe5Qe+0vh634bfTxRLettT5x+o0inSeX3hKaVCB888LDC+HF/ldL/u+0TkzW7vTD1nNimDgMLmAP+Ho7R+yXjOqNFsTrzzlO+GTp16i6oTsGxCB7XHom0fxzz8/6Z73QmSSAgICBXwNYumYgDrONP1XYfZEixAQK1ChapUYjaRY/q5FHtBmlVUTTTEbvVDNGqTUqCw6uXXebrfWUSsSAgICAgV+UXK0ahBsQjkHgQpsYgTUzoPMIG0CHEYZXGu0XIPAlSt+3Qy1Nc06fm9Fld+TVCjozkcahhYXaygl1GjXCqDfW2y00jGm/wC7bHD04aluCocRilGVKQqWLAO7ZL5dRmHBrMLjYWTQi5mkU4FW2qq3ZEX/AC2zZvtO29kXlrS5Xqi616dOnUK/ih0mYVXUWYWt1evYjU3V1JsbgTVl8ObTh1TMfFs0jd4a9sTrFpl0p3t+S+blGi2ezPVLZzVclnLZGTQk9VLO9lGgzG0Y2dxcSOjpTa1o2Ra8T3zsi86zYimIR47k96lU9DWegyEtdVVlYuiDrodG8U+mTh41NFH76YqiePZM6Tu1Ji87E2F5TZFy4lGRwcit1LVyPzqQVjlLbcrWI12gEyleDTVPSwpvGsxt/b2TeI04xs75sRPFO+LrAX6Aka9UVE6TT9U9T/v6JSKMOdnT8Jt6+CbzwSYLHrUuAKisNCtRHpt3BgMwvvW4O4yuJhVUa2mOMTE+WnKbT2ETdbmaSAvAQEBAQEBAr2vV7FX/ALN7CAP+5l9Kef2/PBDat4yfOP1GkU6Ty+8JTSoQPn3hX/0239NuP7PhOTNbu9MPS83KDHAYTK5X8RROwbDSXTdpOqNFsTrzzlaNF84XpmuVZh1dysgO/tHxtlR0HcDaQPObbBf2AnugbQEBAjxFdUXMxsLqO9mCj6SIFTkuulgiNm8Z72tozZiPOMwB88mRfkBA51DCkYqo92ymmltmXMxIe2/ZSpfTxMncKnT5alxUrEK9bMmVetroBc3CrfTjpxUEOthsSri6327+0Ag94IPfIE0BAQEClyvUYUjlpmpcMGUXBy5GJtbfpbvkwJcDXLqboyWJUBr6gbCL7pAsQEBAQI6tBWtnVWsQwuAbMuxhfYRxlqapp0m27uEkqK1JCKzm2hWnY9oL3Hs9ImkzHQiO2fsjeszNJAq4zDqSjlVLowCtYZlDsoYKd1xoZpRVVETTE7J1jjbT6ImGMRXcsVpqCQNWY2VSdmljmO+2m0cYpppteqSexFXwtWoAlQrk/OKlldxr1bDxQdL2OuosLy1NdFH7qY27r6R29vZs7S0qx5r4U7aWY2tmd6jvuv12Ytc2Fze7WF72E1/XZjdVblERH0iLbN3DcjoQsYdeiV6aMbhhlzs1UgVSLMSzZmXOX3jRbCwAmdc9OYrmOdrRpyi0Ta27feU6NanL2HQAVa1JGy5iGYACyliLneAGNttgTJpymNX1KZnbbTtt+dqOlG9Xpc40tnqU6lOk3WSsRemaev4yoy3FFbWYZyOqwO24Gk5Oq/RpmJqjWnffhEfFO7ZfbHC0y6SyvL+FNrV6RuMwswNxe2nGxIB4ZhfaJn+kx4+Cfp+f928JOlDanyxTe3Q5q19b07MoHbUJCA7NL312SKsvXR1/289fpr32t2nSjctYaqWBzLlYEgi+btGtuBEyqiInZN0wYfa54t7FUH6QfRFW7kkreMnzj9Rop0nl94E0qED554WF1w/8bh+z7JyZrd3ph6fm5iCuAwtkZv8AD0dmugprrcX++dUaLYnXnnKbEsHZWalXBAIBVqiGzFbg5SL7Bt4eeTdRjGUKY/FslWoD1usz1B1uoQua9yAxNhwvJGcLigAWFOoGfJo2bTQgZzYkW7dzL5gHUpMSoJFiQCRtsbbJA2gUsea2YdGqMuhOY63DD0aa75I0pU3GuRQ2ZRcZR1Aqg79N9gOA85C7QzZVz2zWGa2zNbW3fICvUyqzHcCd24X3wPOYekiOtROkAFywYpYg08977QoaoRxudNDrYd2hRpsBUFNQWAa+Vc3WsdTx2eiVE9OmFFlAAuTYADU7TA2gICAgcLlt8tUHpaqDIuiqSps5/WGtrk2/NUncJaBnm+/WI6WrU6v54sLhrEA5jcjS9tmYcbRI7kqEBAQEBAq0qh6eot9BTpEDgS1W5+geiBagIFflB8tMt5Nm7lIJ9kvhxeqI47ESzgsOUQKWZzrd2tmbhe3AWHdFdfSm8RbsITyiSBWr4TNUVs7KB4ygLZ7G65iQSADc6W27baG9NdqZi3fw4259qLNqmDpsACiGxzDQaMTmJ85Op4xGJXGkyWhKygixAI4HUSmiWKdJVvlAFySbAC5O0ntMmZmdRvIENHxn+cPqLLVaRy+8hhfF85Y9xYkfQYr1+nkFbxk+cfqNFOk8vvAmlQgfPPCw2uH3f5u/b/l9s5M1u70w9ZzYqAYDC5iB/h6O02/RLxnVGi2J155y6X4QnlL6R8bxJUSwEBAQEBAQI8ShKMFJBKkAg2IJGhBsbegwOXXwGIIslfKbEXILWJpougO3rBiL7L79km8DriQMwEBAQEDR6SnUqp3agHff2gHugEpKNigbtABpcm30n0wN4CAgICAgc3C4uk1Rqi1VIdaSAbNRdht236VR59Nsmw6UgIEeIoh0ZTezAg222ItLU1TTVFUbiUkqEBAQEBAQECGmbF78Qe7IB9hl52xH5vQzhRamoPkr7JFU3qnmmGK3jJ84/UaKdJ5feBNKhA+feFg/k38bj+z7JyZrd3ph6fmzhkbAYW4BH4PRPAXNNddNDOqNFsTrzzl0P7Pp+QPpkqLUBAQEBAQEBAQEBAQEBAQEBAQEBAQECLE1Sq3CltRoNup1gc+jVBIBw4WxH5twLLoy2XW2VRu3cJImwuOdioNJkvxJ06t9bLa4Om3eCLxYX5AQEBAQEBAQEBA52Pr5SRbxrLe9rXVgp7SWyr/y7Jvh09KL8Nvj6XnuRMuiJglDW8ZPnH6jS1Ok8vvAmlQgfPPCwovhzpc9L5P7PjOTNbu9MPT83UqHAYXIwB6Cjt4dGtuNz3zqjRbE6885Xuir+Wno83Z5/jZKi9AQEBAQEBAQEBAQEBAQEBAQEBAQEBAQEBAQEBAQEBAQEBAQKboDXsQCMgOovqr3B84Os1ibYezj9kb1yZJQ1vGT5x+o0tTpPL7wJpUIHz3wr3vh+H47/wA+2cma3d6Yem5uYpUwGFvf8nojZrpSXcbTqjRbE6885Xv7UTg/o83b2yVF6AgICAgICAgICAgICAgICAgICAgICAgICAgICAgICAgICAgQ9Cekz7smW3feW6X7ej2o3ppVKGt4yfOP1GlqdJ5feBNKhA+eeFc64fb+m3fu99jOTNbu9MPXc1PyDC/7eh/TXhOqNFsTrzzl1ZKhAQEBAQEBAQEBAQEBAQEBAQEBAQEBAQEBAQEBAQEBAQEBAQEBAhreMnzj9RpanSeX3gTSoQPnvhZtfDbP03D9nxnJmt3emHpebuDV8BhMxbTD0d/GmvG86o0WxOvPOXSoYBVYMC1xfadNRaSotwEDBMDMBAQEDF4AGBmAgIGCYC8DMBAQEDF4GYCAgIC8DAMDMBAQMEwF4GYCAgIGMw4wMwECGt4yfOP1GlqdJ5feBNKheB888K23Dkftd/7vtnJmt3emHruan5Bhf9tQ/pLOqnRbE6885dRT9vtkqAMADt+N0Dn/ANm0izDL2+M+1i5O/iT6YHQB19H2wF9fT9kATrAE7PjdAq43DIxBYXNwu0jTMDbTtAgSUKC0xZBYXG8ngN/YIEzHSAY6QMwIqlMOtmFwbaebUfTAr4LBIArhbHKN7WF1GwEwLin7fbAKft9sADt+N0ADt+N0Ci2Apl2BXbZjq2pJqdvafSYFxBawGwD2WgbX19P2QBOz43QBOz43QKuPwyNYsLkFQNSNGdb7D2A+cCBJh8OtMWQWBN9pOp88CZjpAMdIGYGjKGWzC4IsR2EQKuFwaaOF62pvdtpvfQntMC4p+32wAMADt+N0BfX0fbApVMFTZ2zLrZTe5FySRrY9ggW0UABRsAsO6wEDYnWBDiD1qfzz/TeWp0nl94ExMqK2NoK2VmFyrLbUi13XXTzD0QPB+EzBon4PkFr9Lffs6PjOTNbu9M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ata:image/jpeg;base64,/9j/4AAQSkZJRgABAQAAAQABAAD/2wCEAAkGBxMTEBUUERMRFBUXFRQUGBQWFRQSFRcVFBQXGRgVFRUYHCggGBolHBcXITEtJSkrLi4uFyAzODMsNygtLiwBCgoKDg0OGhAQGy0kICUtLCwsLC0sLywwLywvLDYsLCwsLCwsLC4tLC4vLCwsLywsLCwsLC8sLCwsLC0sLCwsLP/AABEIAJQBVQMBEQACEQEDEQH/xAAbAAEAAgMBAQAAAAAAAAAAAAAAAwQBAgUGB//EAEkQAAIBAgMDBgkGCwkBAQAAAAECAAMRBBIhMUFRBQYTImGBBzJScZGTsdLwU3KhssHRFCM0QkNiY3ODkrMVFiQzRHSCosPCVP/EABoBAQADAQEBAAAAAAAAAAAAAAABAgMEBQb/xAA2EQEAAQIDBAcHBAMAAwAAAAAAAQIRAwQxIUFRcRIyYYGhsdEFE0JSkcHwFCIz8RVT4SNDsv/aAAwDAQACEQMRAD8A+R8sflFb97U+uZ6mH1YTGilNY1Vlsk1ZSs0oYVL+Hkuat0sNIceI7uC2SJebi6ulhPF7/vnNiaOTF1TvPEzTKGrT5vMarUtaW093snPVpDsp0hfw+1vjdOerc2p3OhT3Tnl0ULaTGXXhtjukOzDSr8fTKy66F2l90wqdlCbGeKfmn2SmHq7KXn8fPQwm9LiYidtDelysROuhtCjWnRS3pUqk2hvQq1JrDso1gpxL0cM3mNxvlqZKk6hglDW2S9Orlxuq0WWlnSyJErQ2kLo22y0aMJ6zUyVWDJVlGZMMZRtLMZU63jHum9PVeZjfyT3JRKS6KdFfG+L3iaYXWcmd/j73PnQ8cgfTPAx/qv4H/rIkeJ5Y/KK372r9cz1cPqwmNFKaxqrLZJqylZpQwqX8PJc1bpYaQ48R3cFskS83F1dLCeL3/fObE0cmLqneeJmmUNWnzeY1Wpa0tp7vZOerSHZTpC/h9rfG6c9W5tTudCnunPLooW0mMuvDbHdIdmGlX4+mVl10LtL7phU7KE2M8U/NPslMPV2UvP4+ehhN6XExE7aG9LlYiddDaFGtOilvSpVJtDehVqTWHZRrBTiXo4ZvMbjfLUyVJ1DBKGtsl6dXLjdVostLOlkSJWhtIXRttlo0YT1mpkqsGSrKMyYYyjaWYyp1vGPdN6eq8zG/knuSiUl0U6K+N8XvE0wus5M7/H3ufOh45A+meBj/AFX8D/1kSOFyhzWxT1qjpTRlao7KwrULFWYkEdfgZ6FGPRERtTpsVv7n4z5JfXUPfmkZjDvqrLK80MZ8kvrqHvy/6nC4qTTKenzVxfyS+uoe/J/U4XHzZThVSt0ObeKG2mvraHvyf1OFx82FeBXOkL9DkGuNqL62j78j9ThcfNzV5TFnSHWwvJdQbQg/iUvekTmcLi4cT2fmJ0p8Y9V7D4JwLHJ6yn70wrxqJjVzYnszNTOyjxj1TPhG40/WU/enlZiJq0hnHsvN/J4x6tWwbcafrKfvTw8bJ49U7KfJMey818njHq1TBsCb5N36Slw+dMZyGYt1fJ0R7PzMR1PGPVcpUSL3NMfxKfD50xq9nZmfh8mtOSzGz9nl6ri2G1qfrKf3zGfZma+Txj1b05TGj4fJZV18un/On3zKfZWb+SfD1dFGXxY1ht0i6den6xPvkf4nOfJPh6uqjCrjckWsnl0/50++R/ic5/rnw9XRTEwtUsXT+Upfzpu75jV7Hzv+ufrHq6qKohLicbSKm1WkdCPHXb6ZWj2NnYn+OfrHq6acWiN7jYtgdj0z/ET7524fsvNxrR5eraMfD4uVWw5N7FPWU/enVT7PzMfD5NaczhfM51bk+odmT1lL3p005HHj4WsZvB+ZUq8lVeCetpe9NqcnjfK1jO4Hzeao/I1fyF9bR9+axlcXg2oz+Xj448fRA/IWI8hfW0ffl4y+JG500+0srHx+E+jK8gV/JT1tH34nAxODso9sZKP/AGR9J9GTyBX16qeto+/HuMTgn/MZK8/+SPpPo1PN/EeSnraPvx7jE4KT7Xyf+zwn0DzfxHkp62j78e4xOBPtfJ/7PCfRFV5u4i3iJ62j78vTg130YYvtTKTTsr8J9Gq828T5C+to+/JnBr4M6faeV+fwn0ZXm7iPIT1tH349zXwWj2nlfn8J9Gf7u4jyE9bR9+R7jE4Lf5TKfP4T6NDzcxN/ET1tH35Pua7aMp9pZXpX6fhPo1/u3ifIT1tH35Puq+Cv+Sy3z+E+jB5tYnyE9bR9+T7qvgrPtHLfN5+jQ82cT5Ceto+/J91XwZz7Qy/zebQ82MV8mvraPvy3u6uDKc9gfN5q1Xmpiy3+WvrqHvzWmmbOHFzOHNd4lIOauL+TX11D35WaKmsZvBtqhxXNLFlbCku35ah78vh0zE7XPmsfDrotTKmeZeN+SX11D35s80/uXjfkl9dQ9+B7jwacmVMJ+EfhXR0s/RZb1aRvl6TN4rHZmHplZmIS+3c3UqfgGEyFR/h6N7g7OjW3H4PZaTGi2J155yv5cRxpf9uzs8/xslRegIGLQMwEBAQMEQMwEBAQEDAHCBmAgICBi0DMBAQEDBEDMBAQEBAwBAzAQEBAxaBmAgICBgiB8+8K4N8Pw/HbLj5PtnJmt3emHpebmMVMBhM1xfD0RsO6mvYJ1Rotideecr/9rUvKPoPZ98lRegICAgICAgICAgICAgICAgICAgICAgICAgICAgICAgICAgICAgV8TWKtSAt13KnzCm7ad6iXopiYqnhF/GI+6FiUSQPnnhX1OH/i7v3e+05M1u70w9dzU/IML/t6H9NZ1RotideecurJUICAgICAgICAgICAgICAgICAgICAgICAgICAgICAgICAgICAgIFPEC9ans0zHzEqQPY00p6lXd5/0jeuTNJA+e+Fk64bZ+m4fs+2cea3d6Yem5vYQPgMJ1nFqFE6Ei5NJdt76DhOuNFsTrzzle/s0fKVv5h2dnZJUXoCBDiMSqZc5tmYKNCbsdg0+BLU0VVXtu2oumlUuVWoVHLVEqE5STSTTLmXQhj+cDYga6Zzt0t0U1UUxFM066zv7vzbaO1XbO1nE8sKjU7g5XR2vvDDoyqEcSrsf+MUZaqqKraxMR3bdv1iPqdJDyNy+KtMmqppOqlnU6gZFQ1CG4BmK+dDwl8xlJw6rUT0onTvmbfWIv3wRVdeTlFL2Y5TmZQNux1Rde0un83ZMZwqtY2/1fwtP0TdcmSSAgICAgICAgICAgICAgICAgICAgICAgICAgICBS21b32OEt5qTN/9zX4O6/jEfZG9dmSSB898K41w+39N5R+T7hOTNbu9MO5yTyl0OAwdwvWw6akgABKAcnduB9E7sLCrxI/bHDx2JxZiK55yscocr1kRXWmpHS5D1hsBIffpbK3ommFgzXM0zwv6eakzZuOUjRpqpRncZnqKgLFU1JZVtdyLqLDXrCa+5jFqmYm0aRffPDs37Z2bFb2b1uUGzdIqv0aXUjq/jGYEWQX1YOqLrYdc67bUpwot0JmLzz2c+y1547NNE33rGGwTG7VHZgykBSAMgexYAgA7QAOAUb9ZSvEjZFMWtv420TEcUA5GtYK7AC1tW6oS6oqre3iMQSdSQp13X/UX2zH/AG+2b98XtzhHRdSlTCgBQFA2AAADzATnqmZ2ys8+3J5qBmYEqegpqNCVIvTquNNCVcrt/M3b+6MboWiNf3T96Y+sX71LXW8XyW3SXplQpIDqb6qz1He2u9mTuBG+ZUY9PRtVru+kRHhE+CZgq8jmwZSoqKiZRqqdKisAz5bFluw0/VG+0RmNtp0mZvxtMxsi+k+p0VqnyiuQNUBS7BQCCT1hmXQC4OXU8NeEynBnpdGnb+bfH6puq1+UWYJkuhJJYWuR0Yz7x4rZbX3htN01pwYiZvt4d+z6xr3Iu5tXGVxUZkumdblGQ1EFSuvR0HLjaA2HAKj/APQL2sJ0U4eFNERO2063tNqdtUW7Yq1n5dl0XlbwlbE0v8wCrnzVcihr0xe7or7KhDOlgcpsHtewEyrpwMTqbLWi87+E23bIm87dtuNyLxq62Dxq1FzL33BHeLgXXbqNDYzmxMOaJtP5/wB7Fom6zM0qmM5SpU1JdhtIsNWLBC+QKNS2VSQNptNMPBrxJtTH5e1+V51RMxDmfglZh0tV6q3tVNHOoFI07MlMGmBfUdbVgTpcrpOn3mHE9CiI4dK2t9kzt8NkW12SradZdPAcp0qxcUnVjTco67GRgSLMp1F7XB2Eai41nPiYGJhWmuLXi8dsfmvDSdq0TErcySQEBAQEBAQEBAQEBAQEBAQEBAwxsLmBToA2psdrOXPZmRrL3Cw7prV8URui3jH9oXZkkgfPPCwNcPcD9N2/J9k5M1u70wvc3eTg2Bw5rVAymlhwFPWVlHR1CCBfW4cW3eYWnrUZqKKY6EW2a772mPQxKb11c580uCwtFEbCgoEBV6YNyEGR0S1+DUs3/LzzfFzM11RjzrpPbtiZ8KrdzOKdz09HD2qu5A1sAd9rC/0geicE1/silZmhhQKao3WtY32dYNmBtu1F4qrmapqjZ+WLLEokgIFTkwdQ/vK39Z5rjTerup/+YRC3MkkDi1KAqYqqjE26NCLfmswZcw7bXnXFXQwaao4z62V1ldoUx0lVd1kHdlImNUz0aZ5+aVkURlC2uBltfXxbWPnuBM+lN7pSSBSx+Cz2A0BBRtSBkZSDpvOunC5muHidDb3xzRMXVzgKotlqsSBe5OhYm7jKdAp3A3tfS1pf3uHOtP8AW783otLfDckUgAejCscrNbqkuHWoWbLtJdQTxtrIqzGJN46V42xG/Za3lpwIphexKkowGpKkAdtplRNqoWlx8dgKq9HXoBOmRAlRSCelpgZjTU3GV8wsrG9szaG86sLFonpYWJfozN47J0vppbWIte0KTE6wzheWqr7MLVUrfpKbMi1Be3RslzkdWFySG6uUjUgiRXlqKNcSLTpMXmO2++Jjds23vptT0p4L9DlOkxtmserowKG7EALZgDe5XT9ZeImNWDXEXt9Nvl3/AEngm8LCVlJKhlJFiQCCRckC43aqfQZnNMxF5hKSQEDi84se4HQ4WpSGLZTUpJUBKstJlLBrEWBBy3uNpI2G3XlcGiZ95ixPu4m0zG68bLctf7VqndGq9yTimqUVaonRvqHTMGyupIZQ28XGh3i0xx6KaK5ppm8bp0vG5MTeFyZJICAgICAgICAgICBWxxuuW185yeYEHMe5Qe+0vh634bfTxRLettT5x+o0inSeX3hKaVCB888LDC+HF/ldL/u+0TkzW7vTD1nNimDgMLmAP+Ho7R+yXjOqNFsTrzzlO+GTp16i6oTsGxCB7XHom0fxzz8/6Z73QmSSAgICBXwNYumYgDrONP1XYfZEixAQK1ChapUYjaRY/q5FHtBmlVUTTTEbvVDNGqTUqCw6uXXebrfWUSsSAgICAgV+UXK0ahBsQjkHgQpsYgTUzoPMIG0CHEYZXGu0XIPAlSt+3Qy1Nc06fm9Fld+TVCjozkcahhYXaygl1GjXCqDfW2y00jGm/wC7bHD04aluCocRilGVKQqWLAO7ZL5dRmHBrMLjYWTQi5mkU4FW2qq3ZEX/AC2zZvtO29kXlrS5Xqi616dOnUK/ih0mYVXUWYWt1evYjU3V1JsbgTVl8ObTh1TMfFs0jd4a9sTrFpl0p3t+S+blGi2ezPVLZzVclnLZGTQk9VLO9lGgzG0Y2dxcSOjpTa1o2Ra8T3zsi86zYimIR47k96lU9DWegyEtdVVlYuiDrodG8U+mTh41NFH76YqiePZM6Tu1Ji87E2F5TZFy4lGRwcit1LVyPzqQVjlLbcrWI12gEyleDTVPSwpvGsxt/b2TeI04xs75sRPFO+LrAX6Aka9UVE6TT9U9T/v6JSKMOdnT8Jt6+CbzwSYLHrUuAKisNCtRHpt3BgMwvvW4O4yuJhVUa2mOMTE+WnKbT2ETdbmaSAvAQEBAQEBAr2vV7FX/ALN7CAP+5l9Kef2/PBDat4yfOP1GkU6Ty+8JTSoQPn3hX/0239NuP7PhOTNbu9MPS83KDHAYTK5X8RROwbDSXTdpOqNFsTrzzlaNF84XpmuVZh1dysgO/tHxtlR0HcDaQPObbBf2AnugbQEBAjxFdUXMxsLqO9mCj6SIFTkuulgiNm8Z72tozZiPOMwB88mRfkBA51DCkYqo92ymmltmXMxIe2/ZSpfTxMncKnT5alxUrEK9bMmVetroBc3CrfTjpxUEOthsSri6327+0Ag94IPfIE0BAQEClyvUYUjlpmpcMGUXBy5GJtbfpbvkwJcDXLqboyWJUBr6gbCL7pAsQEBAQI6tBWtnVWsQwuAbMuxhfYRxlqapp0m27uEkqK1JCKzm2hWnY9oL3Hs9ImkzHQiO2fsjeszNJAq4zDqSjlVLowCtYZlDsoYKd1xoZpRVVETTE7J1jjbT6ImGMRXcsVpqCQNWY2VSdmljmO+2m0cYpppteqSexFXwtWoAlQrk/OKlldxr1bDxQdL2OuosLy1NdFH7qY27r6R29vZs7S0qx5r4U7aWY2tmd6jvuv12Ytc2Fze7WF72E1/XZjdVblERH0iLbN3DcjoQsYdeiV6aMbhhlzs1UgVSLMSzZmXOX3jRbCwAmdc9OYrmOdrRpyi0Ta27feU6NanL2HQAVa1JGy5iGYACyliLneAGNttgTJpymNX1KZnbbTtt+dqOlG9Xpc40tnqU6lOk3WSsRemaev4yoy3FFbWYZyOqwO24Gk5Oq/RpmJqjWnffhEfFO7ZfbHC0y6SyvL+FNrV6RuMwswNxe2nGxIB4ZhfaJn+kx4+Cfp+f928JOlDanyxTe3Q5q19b07MoHbUJCA7NL312SKsvXR1/289fpr32t2nSjctYaqWBzLlYEgi+btGtuBEyqiInZN0wYfa54t7FUH6QfRFW7kkreMnzj9Rop0nl94E0qED554WF1w/8bh+z7JyZrd3ph6fm5iCuAwtkZv8AD0dmugprrcX++dUaLYnXnnKbEsHZWalXBAIBVqiGzFbg5SL7Bt4eeTdRjGUKY/FslWoD1usz1B1uoQua9yAxNhwvJGcLigAWFOoGfJo2bTQgZzYkW7dzL5gHUpMSoJFiQCRtsbbJA2gUsea2YdGqMuhOY63DD0aa75I0pU3GuRQ2ZRcZR1Aqg79N9gOA85C7QzZVz2zWGa2zNbW3fICvUyqzHcCd24X3wPOYekiOtROkAFywYpYg08977QoaoRxudNDrYd2hRpsBUFNQWAa+Vc3WsdTx2eiVE9OmFFlAAuTYADU7TA2gICAgcLlt8tUHpaqDIuiqSps5/WGtrk2/NUncJaBnm+/WI6WrU6v54sLhrEA5jcjS9tmYcbRI7kqEBAQEBAq0qh6eot9BTpEDgS1W5+geiBagIFflB8tMt5Nm7lIJ9kvhxeqI47ESzgsOUQKWZzrd2tmbhe3AWHdFdfSm8RbsITyiSBWr4TNUVs7KB4ygLZ7G65iQSADc6W27baG9NdqZi3fw4259qLNqmDpsACiGxzDQaMTmJ85Op4xGJXGkyWhKygixAI4HUSmiWKdJVvlAFySbAC5O0ntMmZmdRvIENHxn+cPqLLVaRy+8hhfF85Y9xYkfQYr1+nkFbxk+cfqNFOk8vvAmlQgfPPCw2uH3f5u/b/l9s5M1u70w9ZzYqAYDC5iB/h6O02/RLxnVGi2J155y6X4QnlL6R8bxJUSwEBAQEBAQI8ShKMFJBKkAg2IJGhBsbegwOXXwGIIslfKbEXILWJpougO3rBiL7L79km8DriQMwEBAQEDR6SnUqp3agHff2gHugEpKNigbtABpcm30n0wN4CAgICAgc3C4uk1Rqi1VIdaSAbNRdht236VR59Nsmw6UgIEeIoh0ZTezAg222ItLU1TTVFUbiUkqEBAQEBAQECGmbF78Qe7IB9hl52xH5vQzhRamoPkr7JFU3qnmmGK3jJ84/UaKdJ5feBNKhA+feFg/k38bj+z7JyZrd3ph6fmzhkbAYW4BH4PRPAXNNddNDOqNFsTrzzl0P7Pp+QPpkqLUBAQEBAQEBAQEBAQEBAQEBAQEBAQECLE1Sq3CltRoNup1gc+jVBIBw4WxH5twLLoy2XW2VRu3cJImwuOdioNJkvxJ06t9bLa4Om3eCLxYX5AQEBAQEBAQEBA52Pr5SRbxrLe9rXVgp7SWyr/y7Jvh09KL8Nvj6XnuRMuiJglDW8ZPnH6jS1Ok8vvAmlQgfPPCwovhzpc9L5P7PjOTNbu9MPT83UqHAYXIwB6Cjt4dGtuNz3zqjRbE6885Xuir+Wno83Z5/jZKi9AQEBAQEBAQEBAQEBAQEBAQEBAQEBAQEBAQEBAQEBAQEBAQKboDXsQCMgOovqr3B84Os1ibYezj9kb1yZJQ1vGT5x+o0tTpPL7wJpUIHz3wr3vh+H47/wA+2cma3d6Yem5uYpUwGFvf8nojZrpSXcbTqjRbE6885Xv7UTg/o83b2yVF6AgICAgICAgICAgICAgICAgICAgICAgICAgICAgICAgICAgQ9Cekz7smW3feW6X7ej2o3ppVKGt4yfOP1GlqdJ5feBNKhA+eeFc64fb+m3fu99jOTNbu9MPXc1PyDC/7eh/TXhOqNFsTrzzl1ZKhAQEBAQEBAQEBAQEBAQEBAQEBAQEBAQEBAQEBAQEBAQEBAQEBAhreMnzj9RpanSeX3gTSoQPnvhZtfDbP03D9nxnJmt3emHpebuDV8BhMxbTD0d/GmvG86o0WxOvPOXSoYBVYMC1xfadNRaSotwEDBMDMBAQEDF4AGBmAgIGCYC8DMBAQEDF4GYCAgIC8DAMDMBAQMEwF4GYCAgIGMw4wMwECGt4yfOP1GlqdJ5feBNKheB888K23Dkftd/7vtnJmt3emHruan5Bhf9tQ/pLOqnRbE6885dRT9vtkqAMADt+N0Dn/ANm0izDL2+M+1i5O/iT6YHQB19H2wF9fT9kATrAE7PjdAq43DIxBYXNwu0jTMDbTtAgSUKC0xZBYXG8ngN/YIEzHSAY6QMwIqlMOtmFwbaebUfTAr4LBIArhbHKN7WF1GwEwLin7fbAKft9sADt+N0ADt+N0Ci2Apl2BXbZjq2pJqdvafSYFxBawGwD2WgbX19P2QBOz43QBOz43QKuPwyNYsLkFQNSNGdb7D2A+cCBJh8OtMWQWBN9pOp88CZjpAMdIGYGjKGWzC4IsR2EQKuFwaaOF62pvdtpvfQntMC4p+32wAMADt+N0BfX0fbApVMFTZ2zLrZTe5FySRrY9ggW0UABRsAsO6wEDYnWBDiD1qfzz/TeWp0nl94ExMqK2NoK2VmFyrLbUi13XXTzD0QPB+EzBon4PkFr9Lffs6PjOTNbu9M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33800" y="160338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Spectra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" y="4419600"/>
            <a:ext cx="5400962" cy="233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astro.sunysb.edu/fwalter/GIFS/stellar_spectra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r="4997"/>
          <a:stretch/>
        </p:blipFill>
        <p:spPr bwMode="auto">
          <a:xfrm>
            <a:off x="593765" y="675436"/>
            <a:ext cx="3804628" cy="371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hinook.kpc.alaska.edu/%7Eifafv/lecture/miscell/fraunhof/sun_spectr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76" y="4370348"/>
            <a:ext cx="3655126" cy="24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1jqu7g1y74ds1.cloudfront.net/wp-content/uploads/2010/04/mitchsMsta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182865" cy="33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-4012" y="-36095"/>
            <a:ext cx="9135979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>
                <a:latin typeface="Times New Roman" pitchFamily="18" charset="0"/>
              </a:rPr>
              <a:t>  </a:t>
            </a:r>
            <a:r>
              <a:rPr lang="en-US" sz="2400" b="1" dirty="0" smtClean="0">
                <a:latin typeface="Times New Roman" pitchFamily="18" charset="0"/>
              </a:rPr>
              <a:t>  </a:t>
            </a:r>
            <a:r>
              <a:rPr lang="en-US" sz="2400" b="1" dirty="0">
                <a:latin typeface="Times New Roman" pitchFamily="18" charset="0"/>
              </a:rPr>
              <a:t>Deep Sky </a:t>
            </a:r>
            <a:r>
              <a:rPr lang="en-US" sz="2400" b="1" dirty="0" smtClean="0">
                <a:latin typeface="Times New Roman" pitchFamily="18" charset="0"/>
              </a:rPr>
              <a:t>Objects</a:t>
            </a:r>
            <a:endParaRPr lang="en-US" sz="2400" b="1" dirty="0">
              <a:latin typeface="Times New Roman" pitchFamily="18" charset="0"/>
            </a:endParaRPr>
          </a:p>
          <a:p>
            <a:pPr marL="0" lvl="0" indent="0" eaLnBrk="1" hangingPunct="1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     A.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Star Formation Regions</a:t>
            </a:r>
          </a:p>
          <a:p>
            <a:pPr marL="0" lvl="0" indent="0" eaLnBrk="1" hangingPunct="1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      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)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N159 (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Papillon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Nebula)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  <a:p>
            <a:pPr marL="0" lvl="0" indent="0" eaLnBrk="1" hangingPunct="1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2)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M20 (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Trifid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Nebula)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      </a:t>
            </a:r>
            <a:endParaRPr lang="en-US" sz="1200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</a:t>
            </a:r>
            <a:r>
              <a:rPr lang="en-US" sz="2000" b="1" dirty="0" smtClean="0">
                <a:latin typeface="Times New Roman" pitchFamily="18" charset="0"/>
              </a:rPr>
              <a:t>B.  Pre-Main Sequence Stars</a:t>
            </a:r>
            <a:endParaRPr lang="en-US" sz="2000" b="1" dirty="0">
              <a:latin typeface="Times New Roman" pitchFamily="18" charset="0"/>
            </a:endParaRPr>
          </a:p>
          <a:p>
            <a:pPr marL="0" lvl="0" indent="0" eaLnBrk="1" hangingPunct="1"/>
            <a:r>
              <a:rPr lang="en-US" sz="2000" b="1" dirty="0">
                <a:latin typeface="Times New Roman" pitchFamily="18" charset="0"/>
              </a:rPr>
              <a:t>           </a:t>
            </a:r>
            <a:r>
              <a:rPr lang="en-US" sz="2000" b="1" dirty="0" smtClean="0">
                <a:latin typeface="Times New Roman" pitchFamily="18" charset="0"/>
              </a:rPr>
              <a:t>1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TW Hydrae (TW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Hya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) – T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</a:rPr>
              <a:t>Tauri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000" b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           </a:t>
            </a:r>
            <a:r>
              <a:rPr lang="en-US" sz="2000" b="1" dirty="0" smtClean="0">
                <a:latin typeface="Times New Roman" pitchFamily="18" charset="0"/>
              </a:rPr>
              <a:t>2)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FU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Orionis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Fuors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) – FU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Orionis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2000" b="1" dirty="0" smtClean="0">
                <a:latin typeface="Times New Roman" pitchFamily="18" charset="0"/>
              </a:rPr>
              <a:t>C. Brown Dwarfs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</a:t>
            </a:r>
            <a:r>
              <a:rPr lang="en-US" sz="2000" b="1" dirty="0" smtClean="0">
                <a:latin typeface="Times New Roman" pitchFamily="18" charset="0"/>
              </a:rPr>
              <a:t>1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2M1207 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latin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WISE 1049-5319 – Binary System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3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LP-944-20  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latin typeface="Times New Roman" pitchFamily="18" charset="0"/>
              </a:rPr>
              <a:t>4)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Gliese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229B </a:t>
            </a:r>
          </a:p>
          <a:p>
            <a:r>
              <a:rPr lang="en-US" sz="2000" b="1" dirty="0" smtClean="0">
                <a:latin typeface="Times New Roman" pitchFamily="18" charset="0"/>
              </a:rPr>
              <a:t>       D. Transiting Planets</a:t>
            </a:r>
            <a:endParaRPr lang="en-US" sz="2000" b="1" dirty="0">
              <a:latin typeface="Times New Roman" pitchFamily="18" charset="0"/>
            </a:endParaRPr>
          </a:p>
          <a:p>
            <a:r>
              <a:rPr lang="en-US" sz="2000" b="1" dirty="0">
                <a:latin typeface="Calligrapher" pitchFamily="2" charset="0"/>
              </a:rPr>
              <a:t>          </a:t>
            </a:r>
            <a:r>
              <a:rPr lang="en-US" sz="2000" b="1" dirty="0" smtClean="0">
                <a:latin typeface="Calligrapher" pitchFamily="2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1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 HD 209458b – Hot Jupiter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          </a:t>
            </a:r>
            <a:r>
              <a:rPr lang="en-US" sz="2000" b="1" dirty="0" smtClean="0">
                <a:latin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HD 189733b – Hot Jupiter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3</a:t>
            </a:r>
            <a:r>
              <a:rPr lang="en-US" sz="2000" b="1" dirty="0">
                <a:latin typeface="Times New Roman" pitchFamily="18" charset="0"/>
              </a:rPr>
              <a:t>)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</a:rPr>
              <a:t>Kepler-7b – Hot Jupiter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 </a:t>
            </a:r>
            <a:r>
              <a:rPr lang="en-US" sz="2000" b="1" dirty="0">
                <a:latin typeface="Times New Roman" pitchFamily="18" charset="0"/>
              </a:rPr>
              <a:t>4)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GJ 1214b – Super-Earth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latin typeface="Times New Roman" pitchFamily="18" charset="0"/>
              </a:rPr>
              <a:t>5)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CoRoT-2 &amp; 2b – Main Sequence Star with Hot Jupiter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r>
              <a:rPr lang="en-US" sz="2000" b="1" dirty="0" smtClean="0">
                <a:latin typeface="Times New Roman" pitchFamily="18" charset="0"/>
              </a:rPr>
              <a:t>E. Directly Imaged Stars with Planet(s) &amp; Debris Disks</a:t>
            </a:r>
          </a:p>
          <a:p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1)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Beta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Pictoris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– Main Sequence Star 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000" b="1" dirty="0" smtClean="0">
                <a:latin typeface="Times New Roman" pitchFamily="18" charset="0"/>
              </a:rPr>
              <a:t>2)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Formalhaut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l-GR" sz="2000" b="1" dirty="0" smtClean="0">
                <a:solidFill>
                  <a:srgbClr val="0000FF"/>
                </a:solidFill>
                <a:latin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Piscis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Austrini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) – Main Sequence Star </a:t>
            </a:r>
            <a:endParaRPr lang="en-US" sz="2000" b="1" dirty="0" smtClean="0">
              <a:latin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          3)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HR 8799 – Main Sequence Star</a:t>
            </a:r>
            <a:endParaRPr lang="en-US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4038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Stellar Radiation Laws: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Planck’s Law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Wien’s Law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Stefan-Boltzmann’s Law</a:t>
            </a:r>
          </a:p>
        </p:txBody>
      </p:sp>
      <p:pic>
        <p:nvPicPr>
          <p:cNvPr id="221188" name="Picture 4" descr="Stefan-Boltzmann_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Wien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403860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6" descr="29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5791200" y="6045200"/>
            <a:ext cx="2103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L = 4</a:t>
            </a:r>
            <a:r>
              <a:rPr lang="el-GR" sz="2800" b="1" smtClean="0">
                <a:solidFill>
                  <a:srgbClr val="000000"/>
                </a:solidFill>
                <a:latin typeface="Times New Roman" pitchFamily="18" charset="0"/>
              </a:rPr>
              <a:t>π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sz="2800" b="1" baseline="30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l-GR" sz="2800" b="1" smtClean="0">
                <a:solidFill>
                  <a:srgbClr val="000000"/>
                </a:solidFill>
                <a:latin typeface="Times New Roman" pitchFamily="18" charset="0"/>
              </a:rPr>
              <a:t>σ</a:t>
            </a:r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800" b="1" baseline="30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533400" y="5334000"/>
            <a:ext cx="284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(λ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max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 =  2.9 x 10</a:t>
            </a:r>
            <a:r>
              <a:rPr lang="en-US" sz="2400" b="1" baseline="30000" smtClean="0">
                <a:solidFill>
                  <a:srgbClr val="000000"/>
                </a:solidFill>
                <a:latin typeface="Times New Roman" pitchFamily="18" charset="0"/>
              </a:rPr>
              <a:t>7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 /T)</a:t>
            </a:r>
          </a:p>
        </p:txBody>
      </p:sp>
    </p:spTree>
    <p:extLst>
      <p:ext uri="{BB962C8B-B14F-4D97-AF65-F5344CB8AC3E}">
        <p14:creationId xmlns:p14="http://schemas.microsoft.com/office/powerpoint/2010/main" val="25157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0" y="117693"/>
            <a:ext cx="91440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The Distance Modulus: M = m - 5log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10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</a:rPr>
              <a:t>(r)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        10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Kepler’s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3</a:t>
            </a: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</a:rPr>
              <a:t>rd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Law:  (M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+ M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) = 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n-US" sz="2400" b="1" u="sng" baseline="30000" dirty="0" smtClean="0">
                <a:solidFill>
                  <a:schemeClr val="bg1"/>
                </a:solidFill>
                <a:latin typeface="Times New Roman" pitchFamily="18" charset="0"/>
              </a:rPr>
              <a:t>3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p</a:t>
            </a: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</a:rPr>
              <a:t>2</a:t>
            </a:r>
            <a:endParaRPr lang="el-GR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;  a = 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;  2</a:t>
            </a:r>
            <a:r>
              <a:rPr lang="el-G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=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;  F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ma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; a</a:t>
            </a:r>
            <a:r>
              <a:rPr lang="en-US" sz="24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u="sng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r</a:t>
            </a:r>
            <a:r>
              <a:rPr lang="el-G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sz="2400" b="1" baseline="30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t      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r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Small Angle Formula:  D  =  </a:t>
            </a:r>
            <a:r>
              <a:rPr lang="el-GR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endParaRPr lang="el-GR" sz="24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206,265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pc  =  206,265 au  =  3.26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=  3.08 x 10</a:t>
            </a: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1° = 60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arcmin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60´  ;  1´ = 60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arcsec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60˝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Equilibrium Temperature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Inverse Square Law: L = 1/r</a:t>
            </a:r>
            <a:r>
              <a:rPr lang="en-US" sz="24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equilibrium temperature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Circumference, Area, Surface Area, and Volume of a Sphere  </a:t>
            </a:r>
          </a:p>
        </p:txBody>
      </p:sp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981200" y="0"/>
            <a:ext cx="487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asic Equations and Relationships</a:t>
            </a:r>
            <a:r>
              <a:rPr lang="en-US" sz="4000" b="1" dirty="0" smtClean="0">
                <a:solidFill>
                  <a:schemeClr val="bg1"/>
                </a:solidFill>
                <a:latin typeface="Calligrapher" pitchFamily="2" charset="0"/>
              </a:rPr>
              <a:t> 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228600" y="6019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Calligrapher" pitchFamily="2" charset="0"/>
            </a:endParaRPr>
          </a:p>
        </p:txBody>
      </p:sp>
      <p:pic>
        <p:nvPicPr>
          <p:cNvPr id="6" name="Picture 6" descr="https://encrypted-tbn1.gstatic.com/images?q=tbn:ANd9GcSsyH256Xh6LKoMLCf5D_HHjJB7qEL-h1LsvcVKBXjVg21TNVM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5257800"/>
            <a:ext cx="2499361" cy="5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2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42" y="4263188"/>
            <a:ext cx="35052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42" y="1673225"/>
            <a:ext cx="35052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5052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2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3189"/>
            <a:ext cx="35052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21" name="Text Box 17"/>
          <p:cNvSpPr txBox="1">
            <a:spLocks noChangeArrowheads="1"/>
          </p:cNvSpPr>
          <p:nvPr/>
        </p:nvSpPr>
        <p:spPr bwMode="auto">
          <a:xfrm>
            <a:off x="0" y="0"/>
            <a:ext cx="68938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chandra.harvard.edu – Webinars, Content, Images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apod.nasa.gov – Images, Content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aavso.org – Images, Content, 2014 Events, PPTs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3923" name="Text Box 19"/>
          <p:cNvSpPr txBox="1">
            <a:spLocks noChangeArrowheads="1"/>
          </p:cNvSpPr>
          <p:nvPr/>
        </p:nvSpPr>
        <p:spPr bwMode="auto">
          <a:xfrm>
            <a:off x="12032" y="1059307"/>
            <a:ext cx="229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ttp://soinc.org</a:t>
            </a:r>
          </a:p>
        </p:txBody>
      </p:sp>
    </p:spTree>
    <p:extLst>
      <p:ext uri="{BB962C8B-B14F-4D97-AF65-F5344CB8AC3E}">
        <p14:creationId xmlns:p14="http://schemas.microsoft.com/office/powerpoint/2010/main" val="16998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78577"/>
            <a:ext cx="7155874" cy="607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987" y="176942"/>
            <a:ext cx="5143500" cy="533400"/>
          </a:xfrm>
          <a:prstGeom prst="rect">
            <a:avLst/>
          </a:prstGeom>
        </p:spPr>
      </p:pic>
      <p:pic>
        <p:nvPicPr>
          <p:cNvPr id="6" name="Picture 12" descr="ASCDcl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3792" r="5185" b="5214"/>
          <a:stretch>
            <a:fillRect/>
          </a:stretch>
        </p:blipFill>
        <p:spPr bwMode="auto">
          <a:xfrm>
            <a:off x="5406904" y="3124200"/>
            <a:ext cx="1825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8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304800" y="2286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National Astronomy Event Supervisors: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Donna L Young – donna@aavso.org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Tad </a:t>
            </a:r>
            <a:r>
              <a:rPr lang="en-US" sz="2400" dirty="0" err="1" smtClean="0">
                <a:solidFill>
                  <a:srgbClr val="FFFFFF"/>
                </a:solidFill>
                <a:latin typeface="Times New Roman" pitchFamily="18" charset="0"/>
              </a:rPr>
              <a:t>Komacek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–  tkomacek@gmail.com</a:t>
            </a: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304800" y="1748264"/>
            <a:ext cx="7772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Rules clarifications: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available at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rgbClr val="FFFFFF"/>
                </a:solidFill>
                <a:latin typeface="Times New Roman" pitchFamily="18" charset="0"/>
              </a:rPr>
              <a:t>www.soinc.org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under event information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441325" y="2784475"/>
            <a:ext cx="846924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</a:rPr>
              <a:t>Event Preparation: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Read the Event Description for content and allowable resources.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Use the Webinar and PowerPoint for an overview of the content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 topics and deep sky objects.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3. Use the Astronomy Coaches Manuel as a guide to collect images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and information for the 2015 competition.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4. Use the APOD, Chandra and AAVSO websites for images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content.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5. Download prior Astronomy Events from the AAVSO website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</a:rPr>
              <a:t>    to use as a guide for types of questions.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See Explanation.  Clicking on the picture will download&#10;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744352"/>
            <a:ext cx="9111916" cy="60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499" y="138431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Interstellar Medium (ISM), Molecular Clouds, &amp; HI/HII Regions</a:t>
            </a:r>
          </a:p>
        </p:txBody>
      </p:sp>
    </p:spTree>
    <p:extLst>
      <p:ext uri="{BB962C8B-B14F-4D97-AF65-F5344CB8AC3E}">
        <p14:creationId xmlns:p14="http://schemas.microsoft.com/office/powerpoint/2010/main" val="2421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43172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Molecular Clouds &amp; HI Regions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t="31039" b="10325"/>
          <a:stretch/>
        </p:blipFill>
        <p:spPr bwMode="auto">
          <a:xfrm>
            <a:off x="2362200" y="721841"/>
            <a:ext cx="4038600" cy="606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See Explanation.  Clicking on the picture will download &#10;the highest resolution vers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5809" b="5197"/>
          <a:stretch/>
        </p:blipFill>
        <p:spPr bwMode="auto">
          <a:xfrm>
            <a:off x="0" y="562829"/>
            <a:ext cx="9144000" cy="629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" y="881102"/>
            <a:ext cx="9115926" cy="597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1" b="5470"/>
          <a:stretch/>
        </p:blipFill>
        <p:spPr bwMode="auto">
          <a:xfrm>
            <a:off x="-1" y="143172"/>
            <a:ext cx="9143999" cy="671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143172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Molecular Clouds &amp; HII Regions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9284</TotalTime>
  <Words>1314</Words>
  <Application>Microsoft Office PowerPoint</Application>
  <PresentationFormat>On-screen Show (4:3)</PresentationFormat>
  <Paragraphs>177</Paragraphs>
  <Slides>64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1_Office Theme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</dc:creator>
  <cp:lastModifiedBy>astrobabe</cp:lastModifiedBy>
  <cp:revision>485</cp:revision>
  <cp:lastPrinted>2014-07-11T14:53:53Z</cp:lastPrinted>
  <dcterms:created xsi:type="dcterms:W3CDTF">2013-06-17T20:04:59Z</dcterms:created>
  <dcterms:modified xsi:type="dcterms:W3CDTF">2015-02-26T15:09:11Z</dcterms:modified>
</cp:coreProperties>
</file>