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6" r:id="rId2"/>
    <p:sldId id="257" r:id="rId3"/>
    <p:sldId id="260" r:id="rId4"/>
    <p:sldId id="272" r:id="rId5"/>
    <p:sldId id="259" r:id="rId6"/>
    <p:sldId id="271" r:id="rId7"/>
    <p:sldId id="273" r:id="rId8"/>
    <p:sldId id="345" r:id="rId9"/>
    <p:sldId id="356" r:id="rId10"/>
    <p:sldId id="274" r:id="rId11"/>
    <p:sldId id="347" r:id="rId12"/>
    <p:sldId id="275" r:id="rId13"/>
    <p:sldId id="276" r:id="rId14"/>
    <p:sldId id="277" r:id="rId15"/>
    <p:sldId id="278" r:id="rId16"/>
    <p:sldId id="279" r:id="rId17"/>
    <p:sldId id="280" r:id="rId18"/>
    <p:sldId id="281" r:id="rId19"/>
    <p:sldId id="282" r:id="rId20"/>
    <p:sldId id="294" r:id="rId21"/>
    <p:sldId id="297" r:id="rId22"/>
    <p:sldId id="285" r:id="rId23"/>
    <p:sldId id="286" r:id="rId24"/>
    <p:sldId id="357" r:id="rId25"/>
    <p:sldId id="287" r:id="rId26"/>
    <p:sldId id="358" r:id="rId27"/>
    <p:sldId id="352" r:id="rId28"/>
    <p:sldId id="320" r:id="rId29"/>
    <p:sldId id="340" r:id="rId30"/>
    <p:sldId id="341" r:id="rId31"/>
    <p:sldId id="288" r:id="rId32"/>
    <p:sldId id="348" r:id="rId33"/>
    <p:sldId id="349" r:id="rId34"/>
    <p:sldId id="351" r:id="rId35"/>
    <p:sldId id="289" r:id="rId36"/>
    <p:sldId id="291" r:id="rId37"/>
    <p:sldId id="338" r:id="rId38"/>
    <p:sldId id="344" r:id="rId39"/>
    <p:sldId id="359" r:id="rId40"/>
    <p:sldId id="292" r:id="rId41"/>
    <p:sldId id="319" r:id="rId42"/>
    <p:sldId id="346" r:id="rId43"/>
    <p:sldId id="337" r:id="rId44"/>
    <p:sldId id="323" r:id="rId45"/>
    <p:sldId id="336" r:id="rId46"/>
    <p:sldId id="324" r:id="rId47"/>
    <p:sldId id="330" r:id="rId48"/>
    <p:sldId id="331" r:id="rId49"/>
    <p:sldId id="332" r:id="rId50"/>
    <p:sldId id="333" r:id="rId51"/>
    <p:sldId id="334" r:id="rId52"/>
    <p:sldId id="335" r:id="rId53"/>
    <p:sldId id="325" r:id="rId54"/>
    <p:sldId id="329" r:id="rId55"/>
    <p:sldId id="354" r:id="rId56"/>
    <p:sldId id="343" r:id="rId57"/>
    <p:sldId id="339" r:id="rId58"/>
    <p:sldId id="342" r:id="rId59"/>
    <p:sldId id="355"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2" d="100"/>
          <a:sy n="52" d="100"/>
        </p:scale>
        <p:origin x="-468"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C0B1F2-1565-4DDD-8A69-FF53515ACF85}" type="datetimeFigureOut">
              <a:rPr lang="en-US" smtClean="0"/>
              <a:t>9/3/2013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140CE3-0911-4DE2-9720-F7C5E21DBA47}" type="slidenum">
              <a:rPr lang="en-US" smtClean="0"/>
              <a:t>‹#›</a:t>
            </a:fld>
            <a:endParaRPr lang="en-US"/>
          </a:p>
        </p:txBody>
      </p:sp>
    </p:spTree>
    <p:extLst>
      <p:ext uri="{BB962C8B-B14F-4D97-AF65-F5344CB8AC3E}">
        <p14:creationId xmlns:p14="http://schemas.microsoft.com/office/powerpoint/2010/main" val="942076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5B8736-248D-4374-9581-42EB123F85E7}" type="slidenum">
              <a:rPr lang="en-US"/>
              <a:pPr/>
              <a:t>3</a:t>
            </a:fld>
            <a:endParaRPr lang="en-US"/>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1B5038-3815-44ED-976A-461DE9E96D9A}" type="slidenum">
              <a:rPr lang="en-US">
                <a:solidFill>
                  <a:prstClr val="black"/>
                </a:solidFill>
              </a:rPr>
              <a:pPr/>
              <a:t>59</a:t>
            </a:fld>
            <a:endParaRPr lang="en-US">
              <a:solidFill>
                <a:prstClr val="black"/>
              </a:solidFill>
            </a:endParaRP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3B9503-173A-4520-BAE9-1706E130A9D2}" type="datetimeFigureOut">
              <a:rPr lang="en-US" smtClean="0"/>
              <a:t>9/3/2013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121142-6D34-406B-80F8-E6BCDFDA3EBD}" type="slidenum">
              <a:rPr lang="en-US" smtClean="0"/>
              <a:t>‹#›</a:t>
            </a:fld>
            <a:endParaRPr lang="en-US"/>
          </a:p>
        </p:txBody>
      </p:sp>
    </p:spTree>
    <p:extLst>
      <p:ext uri="{BB962C8B-B14F-4D97-AF65-F5344CB8AC3E}">
        <p14:creationId xmlns:p14="http://schemas.microsoft.com/office/powerpoint/2010/main" val="3355726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3B9503-173A-4520-BAE9-1706E130A9D2}" type="datetimeFigureOut">
              <a:rPr lang="en-US" smtClean="0"/>
              <a:t>9/3/2013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121142-6D34-406B-80F8-E6BCDFDA3EBD}" type="slidenum">
              <a:rPr lang="en-US" smtClean="0"/>
              <a:t>‹#›</a:t>
            </a:fld>
            <a:endParaRPr lang="en-US"/>
          </a:p>
        </p:txBody>
      </p:sp>
    </p:spTree>
    <p:extLst>
      <p:ext uri="{BB962C8B-B14F-4D97-AF65-F5344CB8AC3E}">
        <p14:creationId xmlns:p14="http://schemas.microsoft.com/office/powerpoint/2010/main" val="439213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3B9503-173A-4520-BAE9-1706E130A9D2}" type="datetimeFigureOut">
              <a:rPr lang="en-US" smtClean="0"/>
              <a:t>9/3/2013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121142-6D34-406B-80F8-E6BCDFDA3EBD}" type="slidenum">
              <a:rPr lang="en-US" smtClean="0"/>
              <a:t>‹#›</a:t>
            </a:fld>
            <a:endParaRPr lang="en-US"/>
          </a:p>
        </p:txBody>
      </p:sp>
    </p:spTree>
    <p:extLst>
      <p:ext uri="{BB962C8B-B14F-4D97-AF65-F5344CB8AC3E}">
        <p14:creationId xmlns:p14="http://schemas.microsoft.com/office/powerpoint/2010/main" val="409374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3B9503-173A-4520-BAE9-1706E130A9D2}" type="datetimeFigureOut">
              <a:rPr lang="en-US" smtClean="0"/>
              <a:t>9/3/2013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121142-6D34-406B-80F8-E6BCDFDA3EBD}" type="slidenum">
              <a:rPr lang="en-US" smtClean="0"/>
              <a:t>‹#›</a:t>
            </a:fld>
            <a:endParaRPr lang="en-US"/>
          </a:p>
        </p:txBody>
      </p:sp>
    </p:spTree>
    <p:extLst>
      <p:ext uri="{BB962C8B-B14F-4D97-AF65-F5344CB8AC3E}">
        <p14:creationId xmlns:p14="http://schemas.microsoft.com/office/powerpoint/2010/main" val="1881528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3B9503-173A-4520-BAE9-1706E130A9D2}" type="datetimeFigureOut">
              <a:rPr lang="en-US" smtClean="0"/>
              <a:t>9/3/2013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121142-6D34-406B-80F8-E6BCDFDA3EBD}" type="slidenum">
              <a:rPr lang="en-US" smtClean="0"/>
              <a:t>‹#›</a:t>
            </a:fld>
            <a:endParaRPr lang="en-US"/>
          </a:p>
        </p:txBody>
      </p:sp>
    </p:spTree>
    <p:extLst>
      <p:ext uri="{BB962C8B-B14F-4D97-AF65-F5344CB8AC3E}">
        <p14:creationId xmlns:p14="http://schemas.microsoft.com/office/powerpoint/2010/main" val="1764931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3B9503-173A-4520-BAE9-1706E130A9D2}" type="datetimeFigureOut">
              <a:rPr lang="en-US" smtClean="0"/>
              <a:t>9/3/2013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121142-6D34-406B-80F8-E6BCDFDA3EBD}" type="slidenum">
              <a:rPr lang="en-US" smtClean="0"/>
              <a:t>‹#›</a:t>
            </a:fld>
            <a:endParaRPr lang="en-US"/>
          </a:p>
        </p:txBody>
      </p:sp>
    </p:spTree>
    <p:extLst>
      <p:ext uri="{BB962C8B-B14F-4D97-AF65-F5344CB8AC3E}">
        <p14:creationId xmlns:p14="http://schemas.microsoft.com/office/powerpoint/2010/main" val="2292891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3B9503-173A-4520-BAE9-1706E130A9D2}" type="datetimeFigureOut">
              <a:rPr lang="en-US" smtClean="0"/>
              <a:t>9/3/2013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121142-6D34-406B-80F8-E6BCDFDA3EBD}" type="slidenum">
              <a:rPr lang="en-US" smtClean="0"/>
              <a:t>‹#›</a:t>
            </a:fld>
            <a:endParaRPr lang="en-US"/>
          </a:p>
        </p:txBody>
      </p:sp>
    </p:spTree>
    <p:extLst>
      <p:ext uri="{BB962C8B-B14F-4D97-AF65-F5344CB8AC3E}">
        <p14:creationId xmlns:p14="http://schemas.microsoft.com/office/powerpoint/2010/main" val="1124389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3B9503-173A-4520-BAE9-1706E130A9D2}" type="datetimeFigureOut">
              <a:rPr lang="en-US" smtClean="0"/>
              <a:t>9/3/2013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121142-6D34-406B-80F8-E6BCDFDA3EBD}" type="slidenum">
              <a:rPr lang="en-US" smtClean="0"/>
              <a:t>‹#›</a:t>
            </a:fld>
            <a:endParaRPr lang="en-US"/>
          </a:p>
        </p:txBody>
      </p:sp>
    </p:spTree>
    <p:extLst>
      <p:ext uri="{BB962C8B-B14F-4D97-AF65-F5344CB8AC3E}">
        <p14:creationId xmlns:p14="http://schemas.microsoft.com/office/powerpoint/2010/main" val="2763377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3B9503-173A-4520-BAE9-1706E130A9D2}" type="datetimeFigureOut">
              <a:rPr lang="en-US" smtClean="0"/>
              <a:t>9/3/2013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121142-6D34-406B-80F8-E6BCDFDA3EBD}" type="slidenum">
              <a:rPr lang="en-US" smtClean="0"/>
              <a:t>‹#›</a:t>
            </a:fld>
            <a:endParaRPr lang="en-US"/>
          </a:p>
        </p:txBody>
      </p:sp>
    </p:spTree>
    <p:extLst>
      <p:ext uri="{BB962C8B-B14F-4D97-AF65-F5344CB8AC3E}">
        <p14:creationId xmlns:p14="http://schemas.microsoft.com/office/powerpoint/2010/main" val="1096594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3B9503-173A-4520-BAE9-1706E130A9D2}" type="datetimeFigureOut">
              <a:rPr lang="en-US" smtClean="0"/>
              <a:t>9/3/2013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121142-6D34-406B-80F8-E6BCDFDA3EBD}" type="slidenum">
              <a:rPr lang="en-US" smtClean="0"/>
              <a:t>‹#›</a:t>
            </a:fld>
            <a:endParaRPr lang="en-US"/>
          </a:p>
        </p:txBody>
      </p:sp>
    </p:spTree>
    <p:extLst>
      <p:ext uri="{BB962C8B-B14F-4D97-AF65-F5344CB8AC3E}">
        <p14:creationId xmlns:p14="http://schemas.microsoft.com/office/powerpoint/2010/main" val="746121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3B9503-173A-4520-BAE9-1706E130A9D2}" type="datetimeFigureOut">
              <a:rPr lang="en-US" smtClean="0"/>
              <a:t>9/3/2013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121142-6D34-406B-80F8-E6BCDFDA3EBD}" type="slidenum">
              <a:rPr lang="en-US" smtClean="0"/>
              <a:t>‹#›</a:t>
            </a:fld>
            <a:endParaRPr lang="en-US"/>
          </a:p>
        </p:txBody>
      </p:sp>
    </p:spTree>
    <p:extLst>
      <p:ext uri="{BB962C8B-B14F-4D97-AF65-F5344CB8AC3E}">
        <p14:creationId xmlns:p14="http://schemas.microsoft.com/office/powerpoint/2010/main" val="206834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3B9503-173A-4520-BAE9-1706E130A9D2}" type="datetimeFigureOut">
              <a:rPr lang="en-US" smtClean="0"/>
              <a:t>9/3/2013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121142-6D34-406B-80F8-E6BCDFDA3EBD}" type="slidenum">
              <a:rPr lang="en-US" smtClean="0"/>
              <a:t>‹#›</a:t>
            </a:fld>
            <a:endParaRPr lang="en-US"/>
          </a:p>
        </p:txBody>
      </p:sp>
    </p:spTree>
    <p:extLst>
      <p:ext uri="{BB962C8B-B14F-4D97-AF65-F5344CB8AC3E}">
        <p14:creationId xmlns:p14="http://schemas.microsoft.com/office/powerpoint/2010/main" val="21294149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gif"/><Relationship Id="rId1" Type="http://schemas.openxmlformats.org/officeDocument/2006/relationships/slideLayout" Target="../slideLayouts/slideLayout7.xml"/><Relationship Id="rId4" Type="http://schemas.openxmlformats.org/officeDocument/2006/relationships/image" Target="../media/image30.gif"/></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6.jpe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9.gif"/><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4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4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 Id="rId9" Type="http://schemas.openxmlformats.org/officeDocument/2006/relationships/image" Target="../media/image92.jpeg"/></Relationships>
</file>

<file path=ppt/slides/_rels/slide5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jpeg"/></Relationships>
</file>

<file path=ppt/slides/_rels/slide5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5" Type="http://schemas.openxmlformats.org/officeDocument/2006/relationships/image" Target="../media/image100.jpeg"/><Relationship Id="rId4" Type="http://schemas.openxmlformats.org/officeDocument/2006/relationships/image" Target="../media/image99.jpeg"/></Relationships>
</file>

<file path=ppt/slides/_rels/slide5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 Id="rId5" Type="http://schemas.openxmlformats.org/officeDocument/2006/relationships/image" Target="../media/image106.jpeg"/><Relationship Id="rId4" Type="http://schemas.openxmlformats.org/officeDocument/2006/relationships/image" Target="../media/image105.jpeg"/></Relationships>
</file>

<file path=ppt/slides/_rels/slide5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5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onna\Desktop\Phoenix SOSI\RFTS 2014 Images\Enceladus_geys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4421"/>
            <a:ext cx="9144000" cy="5583579"/>
          </a:xfrm>
          <a:prstGeom prst="rect">
            <a:avLst/>
          </a:prstGeom>
          <a:noFill/>
          <a:extLst>
            <a:ext uri="{909E8E84-426E-40DD-AFC4-6F175D3DCCD1}">
              <a14:hiddenFill xmlns:a14="http://schemas.microsoft.com/office/drawing/2010/main">
                <a:solidFill>
                  <a:srgbClr val="FFFFFF"/>
                </a:solidFill>
              </a14:hiddenFill>
            </a:ext>
          </a:extLst>
        </p:spPr>
      </p:pic>
      <p:sp>
        <p:nvSpPr>
          <p:cNvPr id="3075" name="Rectangle 3"/>
          <p:cNvSpPr>
            <a:spLocks noChangeArrowheads="1"/>
          </p:cNvSpPr>
          <p:nvPr/>
        </p:nvSpPr>
        <p:spPr bwMode="auto">
          <a:xfrm>
            <a:off x="838200" y="304800"/>
            <a:ext cx="79248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b="1" dirty="0">
                <a:solidFill>
                  <a:schemeClr val="bg1"/>
                </a:solidFill>
                <a:latin typeface="Times New Roman" pitchFamily="18" charset="0"/>
              </a:rPr>
              <a:t>          National Science Olympiad</a:t>
            </a:r>
          </a:p>
          <a:p>
            <a:r>
              <a:rPr lang="en-US" sz="2400" b="1" dirty="0">
                <a:solidFill>
                  <a:schemeClr val="bg1"/>
                </a:solidFill>
                <a:latin typeface="Times New Roman" pitchFamily="18" charset="0"/>
              </a:rPr>
              <a:t>          </a:t>
            </a:r>
            <a:r>
              <a:rPr lang="en-US" sz="2400" b="1" dirty="0" smtClean="0">
                <a:solidFill>
                  <a:schemeClr val="bg1"/>
                </a:solidFill>
                <a:latin typeface="Times New Roman" pitchFamily="18" charset="0"/>
              </a:rPr>
              <a:t>       </a:t>
            </a:r>
            <a:r>
              <a:rPr lang="en-US" sz="2800" b="1" dirty="0" smtClean="0">
                <a:solidFill>
                  <a:schemeClr val="bg1"/>
                </a:solidFill>
                <a:latin typeface="Times New Roman" pitchFamily="18" charset="0"/>
              </a:rPr>
              <a:t>Solar System B </a:t>
            </a:r>
            <a:r>
              <a:rPr lang="en-US" sz="2800" b="1" dirty="0">
                <a:solidFill>
                  <a:schemeClr val="bg1"/>
                </a:solidFill>
                <a:latin typeface="Times New Roman" pitchFamily="18" charset="0"/>
              </a:rPr>
              <a:t>Event </a:t>
            </a:r>
            <a:r>
              <a:rPr lang="en-US" sz="2800" b="1" dirty="0" smtClean="0">
                <a:solidFill>
                  <a:schemeClr val="bg1"/>
                </a:solidFill>
                <a:latin typeface="Times New Roman" pitchFamily="18" charset="0"/>
              </a:rPr>
              <a:t>2014</a:t>
            </a:r>
            <a:r>
              <a:rPr lang="en-US" sz="2400" b="1" dirty="0" smtClean="0">
                <a:solidFill>
                  <a:schemeClr val="bg1"/>
                </a:solidFill>
                <a:latin typeface="Times New Roman" pitchFamily="18" charset="0"/>
              </a:rPr>
              <a:t> </a:t>
            </a:r>
            <a:endParaRPr lang="en-US" sz="2400" b="1" dirty="0">
              <a:solidFill>
                <a:schemeClr val="bg1"/>
              </a:solidFill>
              <a:latin typeface="Times New Roman" pitchFamily="18" charset="0"/>
            </a:endParaRPr>
          </a:p>
          <a:p>
            <a:r>
              <a:rPr lang="en-US" sz="2400" b="1" dirty="0">
                <a:solidFill>
                  <a:schemeClr val="bg1"/>
                </a:solidFill>
                <a:latin typeface="Times New Roman" pitchFamily="18" charset="0"/>
              </a:rPr>
              <a:t> </a:t>
            </a:r>
            <a:r>
              <a:rPr lang="en-US" sz="2400" b="1" dirty="0" smtClean="0">
                <a:solidFill>
                  <a:schemeClr val="bg1"/>
                </a:solidFill>
                <a:latin typeface="Times New Roman" pitchFamily="18" charset="0"/>
              </a:rPr>
              <a:t>                        </a:t>
            </a:r>
            <a:r>
              <a:rPr lang="en-US" sz="2800" b="1" dirty="0" smtClean="0">
                <a:solidFill>
                  <a:schemeClr val="bg1"/>
                </a:solidFill>
                <a:latin typeface="Times New Roman" pitchFamily="18" charset="0"/>
              </a:rPr>
              <a:t>Planetary Science</a:t>
            </a:r>
            <a:endParaRPr lang="en-US" sz="2800" b="1" dirty="0">
              <a:solidFill>
                <a:schemeClr val="bg1"/>
              </a:solidFill>
              <a:latin typeface="Times New Roman" pitchFamily="18" charset="0"/>
            </a:endParaRPr>
          </a:p>
        </p:txBody>
      </p:sp>
    </p:spTree>
    <p:extLst>
      <p:ext uri="{BB962C8B-B14F-4D97-AF65-F5344CB8AC3E}">
        <p14:creationId xmlns:p14="http://schemas.microsoft.com/office/powerpoint/2010/main" val="4645190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37942" y="49335"/>
            <a:ext cx="7107971" cy="523220"/>
          </a:xfrm>
          <a:prstGeom prst="rect">
            <a:avLst/>
          </a:prstGeom>
        </p:spPr>
        <p:txBody>
          <a:bodyPr wrap="none">
            <a:spAutoFit/>
          </a:bodyPr>
          <a:lstStyle/>
          <a:p>
            <a:r>
              <a:rPr lang="en-US" sz="2800" b="1" dirty="0" smtClean="0">
                <a:solidFill>
                  <a:prstClr val="white"/>
                </a:solidFill>
                <a:latin typeface="Times New Roman" pitchFamily="18" charset="0"/>
                <a:cs typeface="Times New Roman" pitchFamily="18" charset="0"/>
              </a:rPr>
              <a:t>South Polar Ice Cap – Mars Odyssey Mission</a:t>
            </a:r>
            <a:endParaRPr lang="en-US" sz="2800" b="1" dirty="0">
              <a:solidFill>
                <a:prstClr val="white"/>
              </a:solidFill>
              <a:latin typeface="Times New Roman" pitchFamily="18" charset="0"/>
              <a:cs typeface="Times New Roman" pitchFamily="18" charset="0"/>
            </a:endParaRPr>
          </a:p>
        </p:txBody>
      </p:sp>
      <p:pic>
        <p:nvPicPr>
          <p:cNvPr id="3074" name="Picture 2" descr="C:\Users\Donna\Desktop\Phoenix SOSI\RFTS 2014 Images\mars southpol.jpg"/>
          <p:cNvPicPr>
            <a:picLocks noChangeAspect="1" noChangeArrowheads="1"/>
          </p:cNvPicPr>
          <p:nvPr/>
        </p:nvPicPr>
        <p:blipFill rotWithShape="1">
          <a:blip r:embed="rId2">
            <a:extLst>
              <a:ext uri="{28A0092B-C50C-407E-A947-70E740481C1C}">
                <a14:useLocalDpi xmlns:a14="http://schemas.microsoft.com/office/drawing/2010/main" val="0"/>
              </a:ext>
            </a:extLst>
          </a:blip>
          <a:srcRect t="4956" b="9733"/>
          <a:stretch/>
        </p:blipFill>
        <p:spPr bwMode="auto">
          <a:xfrm>
            <a:off x="1316992" y="945206"/>
            <a:ext cx="6400800" cy="551430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ars Odyssey over Mars' South Po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434" y="671774"/>
            <a:ext cx="7546366" cy="5787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428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themis.asu.edu/files/polar_jets_bi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3922257"/>
            <a:ext cx="6797466" cy="285459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DARK SPOTS"/>
          <p:cNvPicPr>
            <a:picLocks noChangeAspect="1" noChangeArrowheads="1"/>
          </p:cNvPicPr>
          <p:nvPr/>
        </p:nvPicPr>
        <p:blipFill rotWithShape="1">
          <a:blip r:embed="rId3">
            <a:extLst>
              <a:ext uri="{28A0092B-C50C-407E-A947-70E740481C1C}">
                <a14:useLocalDpi xmlns:a14="http://schemas.microsoft.com/office/drawing/2010/main" val="0"/>
              </a:ext>
            </a:extLst>
          </a:blip>
          <a:srcRect l="52295" t="18423"/>
          <a:stretch/>
        </p:blipFill>
        <p:spPr bwMode="auto">
          <a:xfrm>
            <a:off x="2057400" y="1286068"/>
            <a:ext cx="2093847" cy="252314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PIDERS TRACE"/>
          <p:cNvPicPr>
            <a:picLocks noChangeAspect="1" noChangeArrowheads="1"/>
          </p:cNvPicPr>
          <p:nvPr/>
        </p:nvPicPr>
        <p:blipFill rotWithShape="1">
          <a:blip r:embed="rId4">
            <a:extLst>
              <a:ext uri="{28A0092B-C50C-407E-A947-70E740481C1C}">
                <a14:useLocalDpi xmlns:a14="http://schemas.microsoft.com/office/drawing/2010/main" val="0"/>
              </a:ext>
            </a:extLst>
          </a:blip>
          <a:srcRect l="35553"/>
          <a:stretch/>
        </p:blipFill>
        <p:spPr bwMode="auto">
          <a:xfrm>
            <a:off x="4298280" y="1286068"/>
            <a:ext cx="2814056" cy="25231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32208" y="33663"/>
            <a:ext cx="4019049" cy="523220"/>
          </a:xfrm>
          <a:prstGeom prst="rect">
            <a:avLst/>
          </a:prstGeom>
          <a:noFill/>
        </p:spPr>
        <p:txBody>
          <a:bodyPr wrap="none" rtlCol="0">
            <a:spAutoFit/>
          </a:bodyPr>
          <a:lstStyle/>
          <a:p>
            <a:r>
              <a:rPr lang="en-US" sz="2800" b="1" dirty="0" smtClean="0">
                <a:solidFill>
                  <a:schemeClr val="bg1"/>
                </a:solidFill>
                <a:latin typeface="Times New Roman" pitchFamily="18" charset="0"/>
                <a:cs typeface="Times New Roman" pitchFamily="18" charset="0"/>
              </a:rPr>
              <a:t> Sand Jets – spring thaw </a:t>
            </a:r>
          </a:p>
        </p:txBody>
      </p:sp>
      <p:sp>
        <p:nvSpPr>
          <p:cNvPr id="4" name="Rectangle 3"/>
          <p:cNvSpPr/>
          <p:nvPr/>
        </p:nvSpPr>
        <p:spPr>
          <a:xfrm>
            <a:off x="1905000" y="696884"/>
            <a:ext cx="5683920" cy="400110"/>
          </a:xfrm>
          <a:prstGeom prst="rect">
            <a:avLst/>
          </a:prstGeom>
        </p:spPr>
        <p:txBody>
          <a:bodyPr wrap="square">
            <a:spAutoFit/>
          </a:bodyPr>
          <a:lstStyle/>
          <a:p>
            <a:r>
              <a:rPr lang="en-US" sz="2000" b="1" dirty="0">
                <a:solidFill>
                  <a:prstClr val="white"/>
                </a:solidFill>
                <a:latin typeface="Times New Roman" pitchFamily="18" charset="0"/>
                <a:cs typeface="Times New Roman" pitchFamily="18" charset="0"/>
              </a:rPr>
              <a:t>Thermal Emission Imaging System (</a:t>
            </a:r>
            <a:r>
              <a:rPr lang="en-US" sz="2000" b="1" dirty="0" smtClean="0">
                <a:solidFill>
                  <a:prstClr val="white"/>
                </a:solidFill>
                <a:latin typeface="Times New Roman" pitchFamily="18" charset="0"/>
                <a:cs typeface="Times New Roman" pitchFamily="18" charset="0"/>
              </a:rPr>
              <a:t>THEMIS)</a:t>
            </a:r>
            <a:endParaRPr lang="en-US" dirty="0"/>
          </a:p>
        </p:txBody>
      </p:sp>
    </p:spTree>
    <p:extLst>
      <p:ext uri="{BB962C8B-B14F-4D97-AF65-F5344CB8AC3E}">
        <p14:creationId xmlns:p14="http://schemas.microsoft.com/office/powerpoint/2010/main" val="40452271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onna\Desktop\Phoenix SOSI\RFTS 2014 Images\Mars equatorial glacier.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19" t="1796" r="3355" b="3778"/>
          <a:stretch/>
        </p:blipFill>
        <p:spPr bwMode="auto">
          <a:xfrm>
            <a:off x="2420750" y="533400"/>
            <a:ext cx="4114800" cy="41148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741838" y="162219"/>
            <a:ext cx="3203121" cy="523220"/>
          </a:xfrm>
          <a:prstGeom prst="rect">
            <a:avLst/>
          </a:prstGeom>
        </p:spPr>
        <p:txBody>
          <a:bodyPr wrap="none">
            <a:spAutoFit/>
          </a:bodyPr>
          <a:lstStyle/>
          <a:p>
            <a:r>
              <a:rPr lang="en-US" sz="2800" b="1" dirty="0" smtClean="0">
                <a:solidFill>
                  <a:prstClr val="white"/>
                </a:solidFill>
                <a:latin typeface="Times New Roman" pitchFamily="18" charset="0"/>
                <a:cs typeface="Times New Roman" pitchFamily="18" charset="0"/>
              </a:rPr>
              <a:t>Equatorial </a:t>
            </a:r>
            <a:r>
              <a:rPr lang="en-US" sz="2800" b="1" dirty="0" smtClean="0">
                <a:solidFill>
                  <a:prstClr val="white"/>
                </a:solidFill>
                <a:latin typeface="Times New Roman" pitchFamily="18" charset="0"/>
                <a:cs typeface="Times New Roman" pitchFamily="18" charset="0"/>
              </a:rPr>
              <a:t>Glaciers</a:t>
            </a:r>
            <a:endParaRPr lang="en-US" sz="2800" b="1" dirty="0">
              <a:solidFill>
                <a:prstClr val="white"/>
              </a:solidFill>
              <a:latin typeface="Times New Roman" pitchFamily="18" charset="0"/>
              <a:cs typeface="Times New Roman" pitchFamily="18" charset="0"/>
            </a:endParaRPr>
          </a:p>
        </p:txBody>
      </p:sp>
      <p:pic>
        <p:nvPicPr>
          <p:cNvPr id="2050" name="Picture 2" descr="A 13-km-long apron of rocky debris seems to have flowed from this Martian mountain near the Hellas impact basin. New radar measurements suggest an icy glacier hundreds of metres thick lies beneath the surface (Image: NASA/JPL/MS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799" y="4096688"/>
            <a:ext cx="3517613" cy="26851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ebris flows, like the one shown here above a glacier in Antarctica's Friedman Valley, are also found on Mars. A new study suggests the features hide large ice deposits (Image: David Marcha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399" y="4096688"/>
            <a:ext cx="3517613" cy="26851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5799" y="3650040"/>
            <a:ext cx="4115229" cy="461665"/>
          </a:xfrm>
          <a:prstGeom prst="rect">
            <a:avLst/>
          </a:prstGeom>
          <a:noFill/>
        </p:spPr>
        <p:txBody>
          <a:bodyPr wrap="none" rtlCol="0">
            <a:spAutoFit/>
          </a:bodyPr>
          <a:lstStyle/>
          <a:p>
            <a:r>
              <a:rPr lang="en-US" sz="2400" b="1" dirty="0" smtClean="0">
                <a:solidFill>
                  <a:schemeClr val="bg1"/>
                </a:solidFill>
                <a:latin typeface="Times New Roman" pitchFamily="18" charset="0"/>
                <a:cs typeface="Times New Roman" pitchFamily="18" charset="0"/>
              </a:rPr>
              <a:t>Mars Reconnaissance Orbiter</a:t>
            </a:r>
            <a:endParaRPr lang="en-US" sz="24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991381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87313" y="246685"/>
            <a:ext cx="3136628" cy="461665"/>
          </a:xfrm>
          <a:prstGeom prst="rect">
            <a:avLst/>
          </a:prstGeom>
        </p:spPr>
        <p:txBody>
          <a:bodyPr wrap="none">
            <a:spAutoFit/>
          </a:bodyPr>
          <a:lstStyle/>
          <a:p>
            <a:r>
              <a:rPr lang="en-US" sz="2400" b="1" dirty="0" smtClean="0">
                <a:solidFill>
                  <a:prstClr val="white"/>
                </a:solidFill>
                <a:latin typeface="Times New Roman" pitchFamily="18" charset="0"/>
                <a:cs typeface="Times New Roman" pitchFamily="18" charset="0"/>
              </a:rPr>
              <a:t>permafrost – polygons</a:t>
            </a:r>
            <a:endParaRPr lang="en-US" sz="2400" b="1" dirty="0">
              <a:solidFill>
                <a:prstClr val="white"/>
              </a:solidFill>
              <a:latin typeface="Times New Roman" pitchFamily="18" charset="0"/>
              <a:cs typeface="Times New Roman" pitchFamily="18" charset="0"/>
            </a:endParaRPr>
          </a:p>
        </p:txBody>
      </p:sp>
      <p:pic>
        <p:nvPicPr>
          <p:cNvPr id="3077" name="Picture 5" descr="Polygonal features glimpsed by NASA’s Phoenix lander are a little smaller than scientists expected. (Credit: NASA/JPL-Caltech/University of Arizo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0213" y="783972"/>
            <a:ext cx="3330828" cy="333082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1459"/>
          <a:stretch/>
        </p:blipFill>
        <p:spPr bwMode="auto">
          <a:xfrm>
            <a:off x="4587132" y="4140475"/>
            <a:ext cx="4536990" cy="2717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Permafrost on Mars and Earth"/>
          <p:cNvPicPr>
            <a:picLocks noChangeAspect="1" noChangeArrowheads="1"/>
          </p:cNvPicPr>
          <p:nvPr/>
        </p:nvPicPr>
        <p:blipFill rotWithShape="1">
          <a:blip r:embed="rId4">
            <a:extLst>
              <a:ext uri="{28A0092B-C50C-407E-A947-70E740481C1C}">
                <a14:useLocalDpi xmlns:a14="http://schemas.microsoft.com/office/drawing/2010/main" val="0"/>
              </a:ext>
            </a:extLst>
          </a:blip>
          <a:srcRect b="51545"/>
          <a:stretch/>
        </p:blipFill>
        <p:spPr bwMode="auto">
          <a:xfrm>
            <a:off x="57700" y="4114800"/>
            <a:ext cx="4549310" cy="2743199"/>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File:Mars Phoenix lander close 125.74922W 68.21883N.png"/>
          <p:cNvPicPr>
            <a:picLocks noChangeAspect="1" noChangeArrowheads="1"/>
          </p:cNvPicPr>
          <p:nvPr/>
        </p:nvPicPr>
        <p:blipFill rotWithShape="1">
          <a:blip r:embed="rId5">
            <a:extLst>
              <a:ext uri="{28A0092B-C50C-407E-A947-70E740481C1C}">
                <a14:useLocalDpi xmlns:a14="http://schemas.microsoft.com/office/drawing/2010/main" val="0"/>
              </a:ext>
            </a:extLst>
          </a:blip>
          <a:srcRect r="10384"/>
          <a:stretch/>
        </p:blipFill>
        <p:spPr bwMode="auto">
          <a:xfrm>
            <a:off x="24406" y="708350"/>
            <a:ext cx="5159422" cy="34111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47800" y="206848"/>
            <a:ext cx="2937022" cy="461665"/>
          </a:xfrm>
          <a:prstGeom prst="rect">
            <a:avLst/>
          </a:prstGeom>
          <a:noFill/>
        </p:spPr>
        <p:txBody>
          <a:bodyPr wrap="none" rtlCol="0">
            <a:spAutoFit/>
          </a:bodyPr>
          <a:lstStyle/>
          <a:p>
            <a:r>
              <a:rPr lang="en-US" sz="2400" b="1" dirty="0" smtClean="0">
                <a:solidFill>
                  <a:schemeClr val="bg1"/>
                </a:solidFill>
                <a:latin typeface="Times New Roman" pitchFamily="18" charset="0"/>
                <a:cs typeface="Times New Roman" pitchFamily="18" charset="0"/>
              </a:rPr>
              <a:t>The Phoenix Mission</a:t>
            </a:r>
            <a:endParaRPr lang="en-US" sz="24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033581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Jupiter moon Europa"/>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4154" r="4615" b="19897"/>
          <a:stretch/>
        </p:blipFill>
        <p:spPr bwMode="auto">
          <a:xfrm>
            <a:off x="0" y="1350527"/>
            <a:ext cx="9144001" cy="55074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89031" y="177082"/>
            <a:ext cx="2365938" cy="523220"/>
          </a:xfrm>
          <a:prstGeom prst="rect">
            <a:avLst/>
          </a:prstGeom>
          <a:noFill/>
        </p:spPr>
        <p:txBody>
          <a:bodyPr wrap="square" rtlCol="0">
            <a:spAutoFit/>
          </a:bodyPr>
          <a:lstStyle/>
          <a:p>
            <a:r>
              <a:rPr lang="en-US" sz="2800" b="1" dirty="0" smtClean="0">
                <a:solidFill>
                  <a:prstClr val="white"/>
                </a:solidFill>
                <a:latin typeface="Times New Roman" pitchFamily="18" charset="0"/>
                <a:cs typeface="Times New Roman" pitchFamily="18" charset="0"/>
              </a:rPr>
              <a:t>      Europa</a:t>
            </a:r>
          </a:p>
        </p:txBody>
      </p:sp>
    </p:spTree>
    <p:extLst>
      <p:ext uri="{BB962C8B-B14F-4D97-AF65-F5344CB8AC3E}">
        <p14:creationId xmlns:p14="http://schemas.microsoft.com/office/powerpoint/2010/main" val="38908034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8800" y="225046"/>
            <a:ext cx="5943600" cy="523220"/>
          </a:xfrm>
          <a:prstGeom prst="rect">
            <a:avLst/>
          </a:prstGeom>
          <a:noFill/>
        </p:spPr>
        <p:txBody>
          <a:bodyPr wrap="square" rtlCol="0">
            <a:spAutoFit/>
          </a:bodyPr>
          <a:lstStyle/>
          <a:p>
            <a:r>
              <a:rPr lang="en-US" sz="2800" b="1" dirty="0" err="1" smtClean="0">
                <a:solidFill>
                  <a:prstClr val="white"/>
                </a:solidFill>
                <a:latin typeface="Times New Roman" pitchFamily="18" charset="0"/>
                <a:cs typeface="Times New Roman" pitchFamily="18" charset="0"/>
              </a:rPr>
              <a:t>Thera</a:t>
            </a:r>
            <a:r>
              <a:rPr lang="en-US" sz="2800" b="1" dirty="0" smtClean="0">
                <a:solidFill>
                  <a:prstClr val="white"/>
                </a:solidFill>
                <a:latin typeface="Times New Roman" pitchFamily="18" charset="0"/>
                <a:cs typeface="Times New Roman" pitchFamily="18" charset="0"/>
              </a:rPr>
              <a:t> Macula &amp; Thrace Macula</a:t>
            </a:r>
          </a:p>
        </p:txBody>
      </p:sp>
      <p:pic>
        <p:nvPicPr>
          <p:cNvPr id="4" name="Picture 2" descr="C:\Users\Donna\Desktop\Phoenix SOSI\RFTS 2014 Images\Europa thera thrace macula.jpg"/>
          <p:cNvPicPr>
            <a:picLocks noChangeAspect="1" noChangeArrowheads="1"/>
          </p:cNvPicPr>
          <p:nvPr/>
        </p:nvPicPr>
        <p:blipFill rotWithShape="1">
          <a:blip r:embed="rId2">
            <a:extLst>
              <a:ext uri="{28A0092B-C50C-407E-A947-70E740481C1C}">
                <a14:useLocalDpi xmlns:a14="http://schemas.microsoft.com/office/drawing/2010/main" val="0"/>
              </a:ext>
            </a:extLst>
          </a:blip>
          <a:srcRect l="1075" r="6732"/>
          <a:stretch/>
        </p:blipFill>
        <p:spPr bwMode="auto">
          <a:xfrm>
            <a:off x="-1" y="1189383"/>
            <a:ext cx="9138865" cy="5211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1779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Donna\Desktop\Phoenix SOSI\RFTS 2014 Images\Europa conamara chaos.jpg"/>
          <p:cNvPicPr>
            <a:picLocks noChangeAspect="1" noChangeArrowheads="1"/>
          </p:cNvPicPr>
          <p:nvPr/>
        </p:nvPicPr>
        <p:blipFill rotWithShape="1">
          <a:blip r:embed="rId2">
            <a:extLst>
              <a:ext uri="{28A0092B-C50C-407E-A947-70E740481C1C}">
                <a14:useLocalDpi xmlns:a14="http://schemas.microsoft.com/office/drawing/2010/main" val="0"/>
              </a:ext>
            </a:extLst>
          </a:blip>
          <a:srcRect b="12990"/>
          <a:stretch/>
        </p:blipFill>
        <p:spPr bwMode="auto">
          <a:xfrm>
            <a:off x="-10902" y="1752600"/>
            <a:ext cx="9154902" cy="412805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onamara Chaos, Europa"/>
          <p:cNvPicPr>
            <a:picLocks noChangeAspect="1" noChangeArrowheads="1"/>
          </p:cNvPicPr>
          <p:nvPr/>
        </p:nvPicPr>
        <p:blipFill rotWithShape="1">
          <a:blip r:embed="rId3">
            <a:extLst>
              <a:ext uri="{28A0092B-C50C-407E-A947-70E740481C1C}">
                <a14:useLocalDpi xmlns:a14="http://schemas.microsoft.com/office/drawing/2010/main" val="0"/>
              </a:ext>
            </a:extLst>
          </a:blip>
          <a:srcRect t="2285" b="4314"/>
          <a:stretch/>
        </p:blipFill>
        <p:spPr bwMode="auto">
          <a:xfrm>
            <a:off x="3182700" y="1752600"/>
            <a:ext cx="5961300" cy="41280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76200"/>
            <a:ext cx="8991600" cy="523220"/>
          </a:xfrm>
          <a:prstGeom prst="rect">
            <a:avLst/>
          </a:prstGeom>
          <a:noFill/>
        </p:spPr>
        <p:txBody>
          <a:bodyPr wrap="square" rtlCol="0">
            <a:spAutoFit/>
          </a:bodyPr>
          <a:lstStyle/>
          <a:p>
            <a:r>
              <a:rPr lang="en-US" sz="2800" b="1" dirty="0" smtClean="0">
                <a:solidFill>
                  <a:prstClr val="white"/>
                </a:solidFill>
                <a:latin typeface="Times New Roman" pitchFamily="18" charset="0"/>
                <a:cs typeface="Times New Roman" pitchFamily="18" charset="0"/>
              </a:rPr>
              <a:t>                                    </a:t>
            </a:r>
            <a:r>
              <a:rPr lang="en-US" sz="2800" b="1" dirty="0" err="1" smtClean="0">
                <a:solidFill>
                  <a:prstClr val="white"/>
                </a:solidFill>
                <a:latin typeface="Times New Roman" pitchFamily="18" charset="0"/>
                <a:cs typeface="Times New Roman" pitchFamily="18" charset="0"/>
              </a:rPr>
              <a:t>Conamara</a:t>
            </a:r>
            <a:r>
              <a:rPr lang="en-US" sz="2800" b="1" dirty="0" smtClean="0">
                <a:solidFill>
                  <a:prstClr val="white"/>
                </a:solidFill>
                <a:latin typeface="Times New Roman" pitchFamily="18" charset="0"/>
                <a:cs typeface="Times New Roman" pitchFamily="18" charset="0"/>
              </a:rPr>
              <a:t> Chaos</a:t>
            </a:r>
          </a:p>
        </p:txBody>
      </p:sp>
    </p:spTree>
    <p:extLst>
      <p:ext uri="{BB962C8B-B14F-4D97-AF65-F5344CB8AC3E}">
        <p14:creationId xmlns:p14="http://schemas.microsoft.com/office/powerpoint/2010/main" val="208457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75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20906" y="200307"/>
            <a:ext cx="3645549" cy="523220"/>
          </a:xfrm>
          <a:prstGeom prst="rect">
            <a:avLst/>
          </a:prstGeom>
          <a:noFill/>
        </p:spPr>
        <p:txBody>
          <a:bodyPr wrap="square" rtlCol="0">
            <a:spAutoFit/>
          </a:bodyPr>
          <a:lstStyle/>
          <a:p>
            <a:r>
              <a:rPr lang="en-US" sz="2800" b="1" dirty="0" smtClean="0">
                <a:solidFill>
                  <a:prstClr val="white"/>
                </a:solidFill>
                <a:latin typeface="Times New Roman" pitchFamily="18" charset="0"/>
                <a:cs typeface="Times New Roman" pitchFamily="18" charset="0"/>
              </a:rPr>
              <a:t>             Ridges</a:t>
            </a:r>
            <a:endParaRPr lang="en-US" sz="2800" b="1" dirty="0">
              <a:solidFill>
                <a:prstClr val="white"/>
              </a:solidFill>
              <a:latin typeface="Times New Roman" pitchFamily="18" charset="0"/>
              <a:cs typeface="Times New Roman" pitchFamily="18" charset="0"/>
            </a:endParaRPr>
          </a:p>
        </p:txBody>
      </p:sp>
      <p:pic>
        <p:nvPicPr>
          <p:cNvPr id="8194" name="Picture 2" descr="C:\Users\Donna\Desktop\Phoenix SOSI\RFTS 2014 Images\Europa_ridges_galile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32961"/>
            <a:ext cx="3283087" cy="392433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fig 1 - zoom photo of icy double-rid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461" y="1447800"/>
            <a:ext cx="5842236" cy="4694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5806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52800" y="264159"/>
            <a:ext cx="1770036" cy="523220"/>
          </a:xfrm>
          <a:prstGeom prst="rect">
            <a:avLst/>
          </a:prstGeom>
          <a:noFill/>
        </p:spPr>
        <p:txBody>
          <a:bodyPr wrap="none" rtlCol="0">
            <a:spAutoFit/>
          </a:bodyPr>
          <a:lstStyle/>
          <a:p>
            <a:r>
              <a:rPr lang="en-US" sz="2800" b="1" dirty="0" smtClean="0">
                <a:solidFill>
                  <a:prstClr val="white"/>
                </a:solidFill>
                <a:latin typeface="Times New Roman" pitchFamily="18" charset="0"/>
                <a:cs typeface="Times New Roman" pitchFamily="18" charset="0"/>
              </a:rPr>
              <a:t>  Cycloids </a:t>
            </a:r>
          </a:p>
        </p:txBody>
      </p:sp>
      <p:pic>
        <p:nvPicPr>
          <p:cNvPr id="9218" name="Picture 2" descr="C:\Users\Donna\Desktop\Phoenix SOSI\RFTS 2014 Images\europa cycloid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219200"/>
            <a:ext cx="4926594" cy="4926594"/>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Donna\Desktop\Phoenix SOSI\RFTS 2014 Images\europa cycloid3b.gif"/>
          <p:cNvPicPr>
            <a:picLocks noChangeAspect="1" noChangeArrowheads="1"/>
          </p:cNvPicPr>
          <p:nvPr/>
        </p:nvPicPr>
        <p:blipFill rotWithShape="1">
          <a:blip r:embed="rId3">
            <a:extLst>
              <a:ext uri="{28A0092B-C50C-407E-A947-70E740481C1C}">
                <a14:useLocalDpi xmlns:a14="http://schemas.microsoft.com/office/drawing/2010/main" val="0"/>
              </a:ext>
            </a:extLst>
          </a:blip>
          <a:srcRect b="4696"/>
          <a:stretch/>
        </p:blipFill>
        <p:spPr bwMode="auto">
          <a:xfrm>
            <a:off x="380998" y="1219200"/>
            <a:ext cx="3368231" cy="530224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pirlwww.lpl.arizona.edu/~hoppa/science/cycloid5.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347" y="3756022"/>
            <a:ext cx="7048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21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75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49231" y="241550"/>
            <a:ext cx="1122423" cy="523220"/>
          </a:xfrm>
          <a:prstGeom prst="rect">
            <a:avLst/>
          </a:prstGeom>
          <a:noFill/>
        </p:spPr>
        <p:txBody>
          <a:bodyPr wrap="none" rtlCol="0">
            <a:spAutoFit/>
          </a:bodyPr>
          <a:lstStyle/>
          <a:p>
            <a:r>
              <a:rPr lang="en-US" sz="2800" b="1" dirty="0" smtClean="0">
                <a:solidFill>
                  <a:prstClr val="white"/>
                </a:solidFill>
                <a:latin typeface="Times New Roman" pitchFamily="18" charset="0"/>
                <a:cs typeface="Times New Roman" pitchFamily="18" charset="0"/>
              </a:rPr>
              <a:t>Plains</a:t>
            </a:r>
            <a:endParaRPr lang="en-US" sz="2800" b="1" dirty="0">
              <a:solidFill>
                <a:prstClr val="white"/>
              </a:solidFill>
              <a:latin typeface="Times New Roman" pitchFamily="18" charset="0"/>
              <a:cs typeface="Times New Roman" pitchFamily="18" charset="0"/>
            </a:endParaRPr>
          </a:p>
        </p:txBody>
      </p:sp>
      <p:pic>
        <p:nvPicPr>
          <p:cNvPr id="10242" name="Picture 2" descr="C:\Users\Donna\Desktop\Phoenix SOSI\RFTS 2014 Images\europaplains_b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99" y="1447800"/>
            <a:ext cx="90896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3870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ext Box 5"/>
          <p:cNvSpPr txBox="1">
            <a:spLocks noChangeArrowheads="1"/>
          </p:cNvSpPr>
          <p:nvPr/>
        </p:nvSpPr>
        <p:spPr bwMode="auto">
          <a:xfrm>
            <a:off x="177800" y="76200"/>
            <a:ext cx="873444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dirty="0" smtClean="0">
                <a:solidFill>
                  <a:schemeClr val="bg1"/>
                </a:solidFill>
                <a:latin typeface="Times New Roman" pitchFamily="18" charset="0"/>
              </a:rPr>
              <a:t>          Chandra </a:t>
            </a:r>
            <a:r>
              <a:rPr lang="en-US" sz="3200" dirty="0">
                <a:solidFill>
                  <a:schemeClr val="bg1"/>
                </a:solidFill>
                <a:latin typeface="Times New Roman" pitchFamily="18" charset="0"/>
              </a:rPr>
              <a:t>X-Ray </a:t>
            </a:r>
            <a:r>
              <a:rPr lang="en-US" sz="3200" dirty="0" smtClean="0">
                <a:solidFill>
                  <a:schemeClr val="bg1"/>
                </a:solidFill>
                <a:latin typeface="Times New Roman" pitchFamily="18" charset="0"/>
              </a:rPr>
              <a:t>Public </a:t>
            </a:r>
            <a:r>
              <a:rPr lang="en-US" sz="3200" dirty="0">
                <a:solidFill>
                  <a:schemeClr val="bg1"/>
                </a:solidFill>
                <a:latin typeface="Times New Roman" pitchFamily="18" charset="0"/>
              </a:rPr>
              <a:t>Outreach Office</a:t>
            </a:r>
          </a:p>
          <a:p>
            <a:pPr eaLnBrk="1" hangingPunct="1"/>
            <a:r>
              <a:rPr lang="en-US" sz="2000" dirty="0">
                <a:solidFill>
                  <a:schemeClr val="bg1"/>
                </a:solidFill>
                <a:latin typeface="Times New Roman" pitchFamily="18" charset="0"/>
              </a:rPr>
              <a:t>      </a:t>
            </a:r>
            <a:r>
              <a:rPr lang="en-US" sz="2000" dirty="0" smtClean="0">
                <a:solidFill>
                  <a:schemeClr val="bg1"/>
                </a:solidFill>
                <a:latin typeface="Times New Roman" pitchFamily="18" charset="0"/>
              </a:rPr>
              <a:t> </a:t>
            </a:r>
            <a:r>
              <a:rPr lang="en-US" sz="2000" dirty="0">
                <a:solidFill>
                  <a:schemeClr val="bg1"/>
                </a:solidFill>
                <a:latin typeface="Times New Roman" pitchFamily="18" charset="0"/>
              </a:rPr>
              <a:t>Donna </a:t>
            </a:r>
            <a:r>
              <a:rPr lang="en-US" sz="2000" dirty="0" smtClean="0">
                <a:solidFill>
                  <a:schemeClr val="bg1"/>
                </a:solidFill>
                <a:latin typeface="Times New Roman" pitchFamily="18" charset="0"/>
              </a:rPr>
              <a:t>Lee </a:t>
            </a:r>
            <a:r>
              <a:rPr lang="en-US" sz="2000" dirty="0">
                <a:solidFill>
                  <a:schemeClr val="bg1"/>
                </a:solidFill>
                <a:latin typeface="Times New Roman" pitchFamily="18" charset="0"/>
              </a:rPr>
              <a:t>Young, </a:t>
            </a:r>
            <a:r>
              <a:rPr lang="en-US" sz="2000" dirty="0" smtClean="0">
                <a:solidFill>
                  <a:schemeClr val="bg1"/>
                </a:solidFill>
                <a:latin typeface="Times New Roman" pitchFamily="18" charset="0"/>
              </a:rPr>
              <a:t>NSO Astronomy Event Supervisor – </a:t>
            </a:r>
            <a:r>
              <a:rPr lang="en-US" sz="2000" dirty="0">
                <a:solidFill>
                  <a:schemeClr val="bg1"/>
                </a:solidFill>
                <a:latin typeface="Times New Roman" pitchFamily="18" charset="0"/>
              </a:rPr>
              <a:t>donna@aavso.org</a:t>
            </a:r>
          </a:p>
          <a:p>
            <a:pPr eaLnBrk="1" hangingPunct="1"/>
            <a:r>
              <a:rPr lang="en-US" sz="2000" dirty="0">
                <a:solidFill>
                  <a:schemeClr val="bg1"/>
                </a:solidFill>
                <a:latin typeface="Times New Roman" pitchFamily="18" charset="0"/>
              </a:rPr>
              <a:t>  </a:t>
            </a:r>
            <a:r>
              <a:rPr lang="en-US" sz="2000" dirty="0" smtClean="0">
                <a:solidFill>
                  <a:schemeClr val="bg1"/>
                </a:solidFill>
                <a:latin typeface="Times New Roman" pitchFamily="18" charset="0"/>
              </a:rPr>
              <a:t> </a:t>
            </a:r>
            <a:r>
              <a:rPr lang="en-US" sz="2000" dirty="0">
                <a:solidFill>
                  <a:schemeClr val="bg1"/>
                </a:solidFill>
                <a:latin typeface="Times New Roman" pitchFamily="18" charset="0"/>
              </a:rPr>
              <a:t>Dustin </a:t>
            </a:r>
            <a:r>
              <a:rPr lang="en-US" sz="2000" dirty="0" smtClean="0">
                <a:solidFill>
                  <a:schemeClr val="bg1"/>
                </a:solidFill>
                <a:latin typeface="Times New Roman" pitchFamily="18" charset="0"/>
              </a:rPr>
              <a:t>Schroeder, NSO Solar System Event Supervisor – </a:t>
            </a:r>
            <a:r>
              <a:rPr lang="en-US" sz="2000" dirty="0" err="1" smtClean="0">
                <a:solidFill>
                  <a:schemeClr val="bg1"/>
                </a:solidFill>
                <a:latin typeface="Times New Roman" pitchFamily="18" charset="0"/>
              </a:rPr>
              <a:t>dschroed</a:t>
            </a:r>
            <a:r>
              <a:rPr lang="en-US" sz="2000" dirty="0" smtClean="0">
                <a:solidFill>
                  <a:schemeClr val="bg1"/>
                </a:solidFill>
                <a:latin typeface="Times New Roman" pitchFamily="18" charset="0"/>
              </a:rPr>
              <a:t>@ gmail.com</a:t>
            </a:r>
            <a:endParaRPr lang="en-US" sz="2000" dirty="0">
              <a:solidFill>
                <a:schemeClr val="bg1"/>
              </a:solidFill>
              <a:latin typeface="Times New Roman" pitchFamily="18" charset="0"/>
            </a:endParaRPr>
          </a:p>
        </p:txBody>
      </p:sp>
      <p:pic>
        <p:nvPicPr>
          <p:cNvPr id="2109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77938"/>
            <a:ext cx="8001000" cy="558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80282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gawkerassets.com/img/17nn952lii5frjpg/original.jpg"/>
          <p:cNvPicPr>
            <a:picLocks noChangeAspect="1" noChangeArrowheads="1"/>
          </p:cNvPicPr>
          <p:nvPr/>
        </p:nvPicPr>
        <p:blipFill rotWithShape="1">
          <a:blip r:embed="rId2">
            <a:extLst>
              <a:ext uri="{28A0092B-C50C-407E-A947-70E740481C1C}">
                <a14:useLocalDpi xmlns:a14="http://schemas.microsoft.com/office/drawing/2010/main" val="0"/>
              </a:ext>
            </a:extLst>
          </a:blip>
          <a:srcRect l="18573" r="7254"/>
          <a:stretch/>
        </p:blipFill>
        <p:spPr bwMode="auto">
          <a:xfrm>
            <a:off x="914400" y="1003061"/>
            <a:ext cx="7265504" cy="5509913"/>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data:image/jpeg;base64,/9j/4AAQSkZJRgABAQAAAQABAAD/2wCEAAkGBxQTEhUUExQVFhUVGBgYFxgXGBcYFRgaGBcXHBcaGBkbHSgiGBolHBcVITEiJSorLi4uGB8zODMsNygtLysBCgoKDg0OGhAQFywkHyQsLCw0LywsLCwsLCwsLCwsLCwsLCwsLCwsLCwsLCwsLCwsLCwsLCwsLCwsLCwsLCwsLP/AABEIALcBEwMBIgACEQEDEQH/xAAcAAACAgMBAQAAAAAAAAAAAAAABAMFAQIGBwj/xAA9EAABAwICCAUDAgUCBgMAAAABAAIRAyExQQQFElFhcYHwIpGhscEGMtET4QcjUmLxQoIUM3KSk6JUstL/xAAZAQEBAQEBAQAAAAAAAAAAAAAAAQIDBAX/xAAjEQEBAAICAgICAwEAAAAAAAAAAQIRAyESMQRRE2EicYFB/9oADAMBAAIRAxEAPwDw1CEIBCEIBCEIBCEIBCEIBCEIBCzCyg1QswiEGELMLMINULJCl0fRnvMMaTyw6nJBChdLq36Se+73QNzbk9d/KV02gfSFBuLNo73mfMYblm5QeagJinq+q77aVQ8mOPsF7LourGMsxjWjcAJ9k5T0bf338LPmPFBqTSf/AI9b/wAb/wALU6prjGjV/wDG/wDC9zbo/Dlb5W/6Y5+vTmn5B8/1aTmmHNLTxBHutF9AVKDT+DcKt0v6Y0WqDt0Gc2jYPm2Cr5pt4ihen6x/hrSdejUcw7n+NvoAR5lcbrj6T0nR/vZtD+pniB+fRWZSqokLJWFoCEIQCEIQCEIQCEIQCEIQCEIQCEIQCyFhbAoBCEKgQhEoBTaNoznmGifYJnQNWl9zYcZv5Cy6fRdFDRgOls8Bbf8ACxctCu0bUrGNBeNp5uMYtFgM54q70KnEQLDLhfDv8jdrAYk5iN+W7onNEpd/nzCz7VZaMIaC0ewgTAy4dlWVBvEZTz9c1VgDy4nvd5J6hUtAtjjmRv4YDoeuLG5JYebMWOU4mMuGGIlGwRmZ4+s/utCXGNgiB4otjES4gzN7ddyzQNoANsRiQMiMTHeSyzYb0UN5k34dDATop8Iw9Ij4SGjtJ2r3BEHDK1uif0B5c25BIMGI7/wVGUGk0Q29gDz7j1UVNhuCbgm/C+zzkAeu5WGlgbMH3v0kdyoKdHfYATe5gQOWc2zTZpoDeyT06jUHiBJYcibDmMCP2T1N7CYB5mDszeROGR8kzSG/1jAT7BWZaTTg9d/TVGvB/T2XHBwInjcZ/wBrp9QuB1z9L1aMkDbYMSPuHNvyJ6L2fTtC2HEgAtdEtP274N7cDYjIpepogq2ZLXtJMONy0gWaQJMEYETfFdPLrcHgSF6Prz6SZXl1OKdXyY4/3AfaeI6715/pmiPpPLKjS1wxB7uOIWsM5l6VAhCFsCEIQCEIQCEIQCEIQCEIQCzKwhAIQhAK51VquYc4ch+Uam1dMPd0/K6nRNHjgB330XPLJWmjaMByww73x54wVPNpxM2GU/jvNSVm4jrhv395lS/8IXFoAwknmY9Yv1CxvU2EtGbPEmMvjdHT2V1o9MxfHy7zwSraGxcj85z8d2TLS6YiLTcEEi8eoPkmNindC0YvNhbMnLv8q0boAG8np0t1VbqrTNkkOFj9xvIjOB1m3tC6GmQRIII4X9ljLKqSexghpsccOmEELY6MLztEm7XTnkZ45zHtFfp1T+Y8h0iwBtgLxbjKn0fTyAGwBf7geduc8UXX0sqLNiYuTHIYwBuv3imdB8LnDAOwEZzhyI9uU60XbTQ4Rf47KkLARe4U2w0r1A55IIIjwmZHPj/hb0KUTvMc0foXkCOx+BfFTtECU2IDQaSTAnynnv6pk07c78he/e9Ya2FM5+MD7WwJzOGG6T5Sm0LaTXDACQSyAHOEEDAeLhjPJYr6C17RsbOZaccf6XC7YIytjI3TNok0C1joNg118hjbfPpmq5lKq1jalNuw77XsizjtBrXbJtJ5DfMLNy0Edb1g6qbQQNl2E7QmbiQd08N0RR661FT0tmw+zx9lQC7DxGJbOI5xddDrqj/Oc4BokBxa0zB2RtCYE+IFKMENk4TH5+FJve4PHNN+m9KpVHU3UKhLTBLGuc08Q4CCEL26lrMgAWMZkmT5LK9H54nb56QhC7KEIXQ6g+jdJ0obTdimw4Pqu2GnkILjzAVk2luvbnkLudY/wx0im2WV9Fq/2sqEO6bTQD5rn9F+ldLqG1EiDBLi1otzN+iXGz3Exyxy9VTIXTP+hNMAkMaeAe2fWFTax1RXof8ANpPZxI8PRwsVNNEkIQgEIQgE/qnQtt0n7R6lJ0qZcQBiV2OrtEDGgBZyug1otDvvzTznRDRjjwHF34zwwBjSmyL7vTnw/fNbCrsAGPE6IGBM4DgVxajenSyExvznfxzPQDcrhlm2HPDG9godFfUpQWBu1a5AMcBOCvtEqadpLXbQNRgF/C2B5hdpw+U7rnebx9Tbna1578ullrSaDG1kAAdwAgD0/wAqbSaJB6xyPfss6tIDxNL9Ql39WGZt9vU2XmsuGWq3jlMpuNH1QMOIO7p073WFPWLf0Ay5eXybQIBN5ONhHMFY1noBqOLqbIizxLCQ7KzXHLriqlp8vdS5tLBpOQtwwsDGdstylIiZF92XQtyxyS1GqAS502wAxPoQ3n7q41LpIqS12w0AE4XiYB23OJnmIiN615xNl9F0mo27ZO8H7SBYyJi0C9t66fETw9ElpuilzCyjsTIDj9uF48IiZjh8S6rFUEitfMOAEWgRgDJx81m3YZDcO+8VtFsxyj5wUm3TZG2RgYJxxAsIknxfso9HftCYIneIOO7KReFEbNYePWPgc1uwT+/fcqRjVvsAe3feabEX6VoPpjY/lSOquBs1pEbyMB1WXvAx43y/C0cL44hvqDNzM2jJVCGmat25I29syYnaB3NaQARHEQqvVjHOLSCQJFxeA7A3xwMjdO+13rJ7xsbBLWWa+A3bknwukzAIsIi44pfRtEaHMI2rvEvuQ4E3kkkkyRcxKzNTJrW5tqNG30aZOZDtif8AacEKxpBrgHOYCTnE4WF+SFvdZ6fLSEIXrF39JarFev4rsYNpwOBvYfPQr0R2hFxsTwXJfw1g1ajTiQ0jkJn3C9M0XQIIMjqu/FxXKbjyc/NOO91NqP6Pc+m6oXtaBvuSkdA8FbZOBdsndjAKsXlwwJ2TuNks2hLm2uSAOpXfL49ku682PyZcp4x0J0QBKaZojHAhwDgRBBEg8CDirfSWqvr0zML5mfPca+xMHlH1n9DBodW0UYSXUhuzLP8A8+W5edr6Pq0l41/EHUooV9tghlWTwDh9w9Qep3LWGflGcppyqELZjZIAxNltlc/T+iTLzyHyuqoU0jq3Rw1gG4K2otXDK7rUSNpSNn+oRnfePKT0VQKhOlMByPrfpir6kwEichPXD22vJUWv9BcyoXtki1xkZt6hMbqrZuO8oaASQcVcM0+rTaWNcQ0qg+kvqSlVAZWcxj4iXENBOEgm2OWK6nWOjMos2nPphvFwvO4Tfovs8f4fHfT4PNnz45+Or/jmNPpANcT2ZSGhVg0PsdotLWndMyZyKm1ppv6hhn2DM22jwG5ItdmvjfN5ccuT+PqPq/Fwyw4/5e1to9ZtOn/zA2TMMa4vkTaR8lJVqzD/AMtpac/FO1jAi2zglQ695n2wV5qvQwAyoQCSJaLQT4gdqxgAbN73PReWdvR7Rao1YK0l5IAOVi6ZzyHLMq0dq+k10XDQB4WiHT/U6pibZSLE71MXvj7z0DQOkgmOpW1KnG8zibkmczmV00M0qroimwMbmXXcek48STyTVJzhidrnG87h6KOkZ7Pz3ZTNamxrTu5z9kjaAAmMBbImATJ7Kn2ZxWrWcT38WwUoB9bRdLRv3e+f7wp3t8Mx2P8AKjpjdv4dPnyW2kONhYnpYXHHe704xBhzfjy7nyWrAb7z36WELR7HXO1BJxiQMxANpHxulbtbtRu/Pvj6LSCszwuD4DC12043Ia0kuOIAiAbm15wSY0VwBAIG0dgOwAI2htGcSTYTl62GlUAXN8LYA2fFBnaLS6BhaGefAS5RoSw7RDoglzoIhrZk2iJucByCl+2sbfTFLRIaABAAFtknLeUJ/V1Z5ptggCIgsc42JFzvthlghNftqa+nx0hCF7XI7qbWD6FZlRmIOGRBxBXu30rrqlpbIDmipbwkgP8AI48xK8A0d0PaTgCD6r0rQ9UU3iSFvj+ReK/2483xZz463qvUdZau/RZtPhreJj3S2rdH2nB8eEYTaTv5DJczqPVFJrpiT5rtdBJkDZkeXz3Za5PlZcmOnPg+Bjw5eW9pn1yJBbaLE2UQp8Pf8J6m3+r91GReF4M8ft79qrSGLgv4o6IDohdmx7XeZ2T/APZejaSbEleefxM0gf8ACVB/UWAf94PsF04sdM5Xbx5WGpKO1VH9t/wq9dB9MUbOdxjy/wArplemHSaMxPUgl6LE5TC89bTUbDrzwaI8iT5rbVrw4GRMgkYYb/b1W1J4GzJ/1tPQ7N/IGeB4rXUogbJxA2TnBbMzbCR7qNRDpmqKP9MHmPQZZ8UqdHpsOyxo5wF0DaIcI3ugm2dyffsJihRpgfYDfMyfPFvILF3VrmxUtF+veGKmk4/iFfU9DpAAbALc3OAL43AiDFuOKV1rq5rAHAuI2rtJyxgWwgOF94WLGNItA1a6p4j4W/1OFyMy0fJsrvRWwBH2izRw3mTiceFhkSZtIwdzA/8AYDy38yssG/h33uWp0qVnkt9pat776rZBIx4kWv3+yZDYHfkl6bu+8ApmkyqiQHvscFKw9jioh3nj36qYKDYGL+RN5/AWtPr38LSsZOOFuu5bsVRirYTjgGg/cS4gG5P2xfCbE3TNIKIiWkSQDEwYm4OO6ynYlRkUAXbZEuvBzv8A6QcgYHkmdHo7YfnmB/pDj4gTeCPEw3S1Wi17S1wkEXEWjMdRIO8EjNW2g0m02wBEAvdxLrmeEu9FcfanKWiNa0NDZAETE+pxQkajnTdp6bUYWwCyt6ieVfHKEIXqQL0j6R1l+pSAJuBsnovN09qfWTqFTaFwfuG8flZzx3Gsbqvb9Uu2Tcbl1lGpbw+eS8++mtbMqtBaQQfMcDuK7XRNLGziFONc1iwPxcbLd+kgYXOarn6UIxJS1fTf8J1Gd7bax0jFePfxN1qHvZQB+zxv5keEcwJP+4Lp/rH6tbQaWtIdVP2t3f3P3Dhn6ryOtVL3FzjLnEkk4knFMe+xous+nKf8tvGT6/4XJrtNSD+UzkPZM/RF1SamqaXYEwxcK0YDhB4AkcIHHDAdha6LpAFV+UudAysTHv69FJQx5e2H55wktKoFhDh9s43tF8+R85jGIu9LPQJdtGcYwtlfl9o6K1pUbARww7hUurazQ6HGA+CTkCLQd0gm+9P6w1k1rP5bmucTlcCwk+Q9eCxlRYuZYXuZFsFFrCj+ozZwd4YxMWAItwn0SegV6lQDajGftyGRGZJHTPJMnRakQ2o6WnHaeSRAJBBseXhF8sVNKZqg+EHABrjN/uJIAIGZkmTaB/VaaZSJ0xzTs1NlpIgO+0ESDnOzgBcQpm1wyQ4gNaBBNrkxcmBuPXKFZ2U6CtmrVo78vypmtUQNHZUjHAZ/lDGz3vWwy79+m9BI13ffRb1LDO/A/wCFG0fOEd5Ld7YwF+Qz6INgbrOffT5Wo7+FvTHeHdh3nUTNUrW+aw3cpKQ3qDemFdaKL9BO6AI85CqQ8N9uu5P6DVH3G2/9+oCuN1dmliHHd7IUR0ocPNCv5IvjXxUhCF7XMIQhAxoem1KTtqm4tPDPmMD1XV6u/iFWYIewP4g7J+VxiFND0V38TBFqLieLwB7Kk1r9eaTVBDNmkD/Td/8A3H4AXKoU8YMvcSSSZJuScSeKwhC0BdvqM/y2f9I9lxC7TUT/AOUzkAscnpYvaamaoaSnavPWjdDzw+f37lNMEiCMbHj37wkaBjvvcnKfzHx+AsqXq6uaBMnZvBzp7jb7meUC/EImnDgHWizrzE4xvEQRwPn0NL8KKrq9pwEgR4cCL/6HYtP9p8JwspdX2liTRNKpmAHxOAh7bnKY5Z+6braHSgbYDr/6w0j/ANhyx4brUH/B+OCZB2SDkWm5PC3e6+FXacYy3yIFotF7zhv83ayhtNocQKdLYyb+mJsbiJh14UDm1rbJDZsNhxa3f9sWGOHCcZT7KUiTefLCBbkEy2g4gG265cMOkeqbVWaPTeB46FR+EbLg2d5gPLJveMd042VMNIkUzTAIAB2pOEkWDYjKDO9YAvi0ncDe+FsY6KapGyADnlj9sk4bh6hTYzSfInatyA4WjqOilYR3j78ylaLdlrhjDnmCCQIgGIGHUck6G8+pPsSYSokp/wCLj4KHk27k+XDuyicCc46NIy3icsiFljN4NuBjDIXSCdhKlDgBJ54OPsOagpnz5fuPRSAcvK/rbFETB/ffVb01C2B+09lSA9lBEaZ2wGyGglxJeXFxIuACDssm+IkjCwVidIcKb9kSQCQAJLomR5Thw5JUBbf8Vsg7ILjhuEzxF8D5jel7FKNZk4uIOYEwCMRhvWFauosf4qlKltnGC8jz2RPkhY/HF6fKiEIX0nMIQhAIQhAIQhAIQhALq/pqpNMDcSPn5XKK9+mK0FzeR/Pws5+iOzolTtSujuTLCvNWzFI9+nynKZv179PhINKap9Dfv47xyp6k7Dvu6ZpPPt7pOlU4Jj9SN/QnK5wEHPFSqj0nRMXtOy5t/wC0wZ3cXH/JTGj6ZONPxC52ngN/2G+115Eha4k7Vhlf1ib44rdjGlxcWtLoidkE4AbO3iTYIDStZEUppOhziMgS0ZCDPin2S+i6xdDnOdJBb9wBkGZDYzEttuPMqHWOjQ/ZFocAIsB4WmYGQh5k2Ft6WLJgNwaABjlifYcYlYvSS1ZaLrUi2xtGcZ2LTiQyJ9cU8Ncxsk03bNwTYvAGYG0bSMQREAqiMDC5F8Zjdh0txWX6QTY7JBOJthIERznpwWZ5VfTqKQ26YLIh4gbIMDeACBu3Ap1tK2GF+ghcXoGkOoO2hMH7mmwd3kRcec31H6qpf01Yz8NMxP8Aukraf2tw1Z2AoNDrseC+m7aaSJjFtogtxbgT+wTVUQgiDdnN15vJJz/O5b0as3Oe9o3nhPogPG8NzN93ut2kc8ldjYVBztxHpClaexOPIQAoX3m3L07xWRUOdup9kRMx5/0gE+Q5dzb1j2vFsgzA8Rvck4CST2MVgOHE+oHXAcvRR/qgRxw3knGN5ykwBeTusgaCEp+s3c3qJPnI9vPFCuqj5cQhC9rIQhCAQhCAQhCAQhCATmqa+xVad9j1/eEmgIPRtFqSnmFc/qbS9tjTnnzzV3ScvNY3DTXKek9KBylpOWLFWNNyloVSPuB5tG0M4yt1StJyaplQOU4OfnI91vUrtZJmTJAy4kicfuaPO9lBTIz/AB7XKW06oA0ENO0Q+HR4bvIiJxE+qmlJaXpwJOOdzc35jl67yljXJgT+/klCTP53HBStnjjlgpcds7TtmQBIdI98/RMVahzmczfMnHMRf1SzHgC4vON+Oala6QdwvBwOOG7ota60iZ+lhwwjlEG3nM+6WBtjvx5/5WQ0cOcziMDxm1lgAccMv3WNajW9rf6c0o061hIcA10kQATZxJyEHzK7GrRmHCYXnbWzAF5i047pTNLSnggtLmRYQXAADIXjHfip5I7hvPC3XqstJNvj9+Btj5rmtH+o6gIljSQAC4gyd+FpvgB7p/RtamoQHsBjCG2E5QL3tvwFlZYq3IO+OTd/Q3Wsc+pMdYwvkYSzNI2iQwtgY+F29wtcXkDLzmVIHLSM1nZAiM3Y42+0jHG9whrYJAzxOZ3Ak5LSVlh5KhhrhGfQuA6ANMISoqHfCFdI+Z0IQvYyEIQgEIQgEIQgEIQgEIQgtdQaXsv2Tg7Dmux0aovOmmDIyXX6n0/baN+B5rnnj/1ZXRNKkYUnSqJhh4rjY0dpPTVN6radRNUqizpVlTct309sFh37TN0wQ4TxknrwStN5TNM+nooOf02nBIjC43Y+LrhbiN99dHrx++GCu9Z6LtCRYiCQN4wPEKifozheM8vU8pnfkt/uJYYc4OuTeLAfPotWfbuJ75qG+HHPGykp2MOFuHHcs3L9JpKZAvw6iMPbyWjiMsO+K2DZsJOeXDJS06ctmBfzscCApe+oDR4Jv6+3mm9gcMvPflv91FQogNFoLo+cj3dO0D93oRjII/PoseDeM+0Wj6PJznOPPdgLJ0EsJNhwuSIw65KMNIbAHC9/U2ELGrtG/UMn7QTlG1Hxj2bauP03vUP6ma4jaNgfWYiDuAHmTFoJsw7sd8vVQublcDcDEd23I2+SrknDu9+GCxtKDbWTV7m3uVUZJbnj/wBR6ZhCgNaN56oWtD51QhC9TIQhCAQhCAQhCAQhCAQhCATOgaUabpyzHBCEHZaHpEgEYKxpvWULz2NRKCpqT0IWVN0npvRzOCELFVK+oXwLgA2iJmMQVCynj4pxyAGAmRBvF7fMDKFYRHperjctERJc2biBEzhvsFVvouc4twIynjCEJe41ljOklCps9c/z1TlCobOIEG97njghCmPaRPbrx5fst2vKEK3qtxDpNSNwA587AdM8sFc6Bo7mhrW3dsku3STMbNgb5gg2tjYQl9sX0Zqv2bGx+b/grQVJ3+n5QhGAHLUvsIzw/ZCFYNdtCELbL//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TextBox 2"/>
          <p:cNvSpPr txBox="1"/>
          <p:nvPr/>
        </p:nvSpPr>
        <p:spPr>
          <a:xfrm>
            <a:off x="3852090" y="273139"/>
            <a:ext cx="1390124" cy="523220"/>
          </a:xfrm>
          <a:prstGeom prst="rect">
            <a:avLst/>
          </a:prstGeom>
          <a:noFill/>
        </p:spPr>
        <p:txBody>
          <a:bodyPr wrap="none" rtlCol="0">
            <a:spAutoFit/>
          </a:bodyPr>
          <a:lstStyle/>
          <a:p>
            <a:r>
              <a:rPr lang="en-US" sz="2800" b="1" dirty="0" smtClean="0">
                <a:solidFill>
                  <a:schemeClr val="bg1"/>
                </a:solidFill>
                <a:latin typeface="Times New Roman" pitchFamily="18" charset="0"/>
                <a:cs typeface="Times New Roman" pitchFamily="18" charset="0"/>
              </a:rPr>
              <a:t> Oceans</a:t>
            </a:r>
          </a:p>
        </p:txBody>
      </p:sp>
    </p:spTree>
    <p:extLst>
      <p:ext uri="{BB962C8B-B14F-4D97-AF65-F5344CB8AC3E}">
        <p14:creationId xmlns:p14="http://schemas.microsoft.com/office/powerpoint/2010/main" val="34148318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82031" y="33823"/>
            <a:ext cx="1970411" cy="523220"/>
          </a:xfrm>
          <a:prstGeom prst="rect">
            <a:avLst/>
          </a:prstGeom>
          <a:noFill/>
        </p:spPr>
        <p:txBody>
          <a:bodyPr wrap="none" rtlCol="0">
            <a:spAutoFit/>
          </a:bodyPr>
          <a:lstStyle/>
          <a:p>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Enceladus</a:t>
            </a:r>
            <a:r>
              <a:rPr lang="en-US" sz="2800" b="1" dirty="0" smtClean="0">
                <a:solidFill>
                  <a:schemeClr val="bg1"/>
                </a:solidFill>
                <a:latin typeface="Times New Roman" pitchFamily="18" charset="0"/>
                <a:cs typeface="Times New Roman" pitchFamily="18" charset="0"/>
              </a:rPr>
              <a:t>:</a:t>
            </a:r>
          </a:p>
        </p:txBody>
      </p:sp>
      <p:pic>
        <p:nvPicPr>
          <p:cNvPr id="4" name="Picture 2" descr="C:\Users\Donna\Desktop\Phoenix SOSI\RFTS 2014 Images\enc02_PIA07800.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1124880"/>
            <a:ext cx="9134475" cy="5729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1581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C:\Users\Donna\Desktop\Phoenix SOSI\RFTS 2014 Images\enceladus_plumes.jpg"/>
          <p:cNvPicPr>
            <a:picLocks noChangeAspect="1" noChangeArrowheads="1"/>
          </p:cNvPicPr>
          <p:nvPr/>
        </p:nvPicPr>
        <p:blipFill rotWithShape="1">
          <a:blip r:embed="rId2">
            <a:extLst>
              <a:ext uri="{28A0092B-C50C-407E-A947-70E740481C1C}">
                <a14:useLocalDpi xmlns:a14="http://schemas.microsoft.com/office/drawing/2010/main" val="0"/>
              </a:ext>
            </a:extLst>
          </a:blip>
          <a:srcRect b="11396"/>
          <a:stretch/>
        </p:blipFill>
        <p:spPr bwMode="auto">
          <a:xfrm>
            <a:off x="6738316" y="6627"/>
            <a:ext cx="2381250" cy="240527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C:\Users\Donna\Desktop\Phoenix SOSI\RFTS 2014 Images\enceladus12_cassini_big.png"/>
          <p:cNvPicPr>
            <a:picLocks noChangeAspect="1" noChangeArrowheads="1"/>
          </p:cNvPicPr>
          <p:nvPr/>
        </p:nvPicPr>
        <p:blipFill rotWithShape="1">
          <a:blip r:embed="rId3">
            <a:extLst>
              <a:ext uri="{28A0092B-C50C-407E-A947-70E740481C1C}">
                <a14:useLocalDpi xmlns:a14="http://schemas.microsoft.com/office/drawing/2010/main" val="0"/>
              </a:ext>
            </a:extLst>
          </a:blip>
          <a:srcRect t="10870"/>
          <a:stretch/>
        </p:blipFill>
        <p:spPr bwMode="auto">
          <a:xfrm>
            <a:off x="109849" y="2133600"/>
            <a:ext cx="8924297" cy="436990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lumes from Enceladus' geysers are illuminated by reflected light from Saturn. Credit: NASA/JPL-Caltech, Space Science Institute. "/>
          <p:cNvPicPr>
            <a:picLocks noChangeAspect="1" noChangeArrowheads="1"/>
          </p:cNvPicPr>
          <p:nvPr/>
        </p:nvPicPr>
        <p:blipFill rotWithShape="1">
          <a:blip r:embed="rId4">
            <a:extLst>
              <a:ext uri="{28A0092B-C50C-407E-A947-70E740481C1C}">
                <a14:useLocalDpi xmlns:a14="http://schemas.microsoft.com/office/drawing/2010/main" val="0"/>
              </a:ext>
            </a:extLst>
          </a:blip>
          <a:srcRect l="29085" t="36762" r="35173" b="25337"/>
          <a:stretch/>
        </p:blipFill>
        <p:spPr bwMode="auto">
          <a:xfrm>
            <a:off x="29818" y="39759"/>
            <a:ext cx="1974572" cy="20938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92640" y="212644"/>
            <a:ext cx="2558714" cy="523220"/>
          </a:xfrm>
          <a:prstGeom prst="rect">
            <a:avLst/>
          </a:prstGeom>
          <a:noFill/>
        </p:spPr>
        <p:txBody>
          <a:bodyPr wrap="none" rtlCol="0">
            <a:spAutoFit/>
          </a:bodyPr>
          <a:lstStyle/>
          <a:p>
            <a:r>
              <a:rPr lang="en-US" sz="2800" b="1" dirty="0" smtClean="0">
                <a:solidFill>
                  <a:prstClr val="white"/>
                </a:solidFill>
                <a:latin typeface="Times New Roman" pitchFamily="18" charset="0"/>
                <a:cs typeface="Times New Roman" pitchFamily="18" charset="0"/>
              </a:rPr>
              <a:t> Plumes &amp; Jets</a:t>
            </a:r>
          </a:p>
        </p:txBody>
      </p:sp>
    </p:spTree>
    <p:extLst>
      <p:ext uri="{BB962C8B-B14F-4D97-AF65-F5344CB8AC3E}">
        <p14:creationId xmlns:p14="http://schemas.microsoft.com/office/powerpoint/2010/main" val="34060862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Donna\Desktop\Phoenix SOSI\RFTS 2014 Images\Enceladus_Tiger_Stripes_Up_Close_PIA062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9557" y="1828800"/>
            <a:ext cx="4724400" cy="47244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aturn's moon Enceladus"/>
          <p:cNvPicPr>
            <a:picLocks noChangeAspect="1" noChangeArrowheads="1"/>
          </p:cNvPicPr>
          <p:nvPr/>
        </p:nvPicPr>
        <p:blipFill rotWithShape="1">
          <a:blip r:embed="rId3">
            <a:extLst>
              <a:ext uri="{28A0092B-C50C-407E-A947-70E740481C1C}">
                <a14:useLocalDpi xmlns:a14="http://schemas.microsoft.com/office/drawing/2010/main" val="0"/>
              </a:ext>
            </a:extLst>
          </a:blip>
          <a:srcRect t="11671"/>
          <a:stretch/>
        </p:blipFill>
        <p:spPr bwMode="auto">
          <a:xfrm>
            <a:off x="0" y="884536"/>
            <a:ext cx="9110870" cy="59734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20273" y="241549"/>
            <a:ext cx="4432927" cy="523220"/>
          </a:xfrm>
          <a:prstGeom prst="rect">
            <a:avLst/>
          </a:prstGeom>
          <a:noFill/>
        </p:spPr>
        <p:txBody>
          <a:bodyPr wrap="square" rtlCol="0">
            <a:spAutoFit/>
          </a:bodyPr>
          <a:lstStyle/>
          <a:p>
            <a:r>
              <a:rPr lang="en-US" sz="2800" b="1" dirty="0" smtClean="0">
                <a:solidFill>
                  <a:prstClr val="white"/>
                </a:solidFill>
                <a:latin typeface="Times New Roman" pitchFamily="18" charset="0"/>
                <a:cs typeface="Times New Roman" pitchFamily="18" charset="0"/>
              </a:rPr>
              <a:t>                 Tiger Stripes</a:t>
            </a:r>
          </a:p>
        </p:txBody>
      </p:sp>
    </p:spTree>
    <p:extLst>
      <p:ext uri="{BB962C8B-B14F-4D97-AF65-F5344CB8AC3E}">
        <p14:creationId xmlns:p14="http://schemas.microsoft.com/office/powerpoint/2010/main" val="254147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75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geo.utep.edu/pub/bkonter/research/Enc_Disp_Capture.png"/>
          <p:cNvPicPr>
            <a:picLocks noChangeAspect="1" noChangeArrowheads="1"/>
          </p:cNvPicPr>
          <p:nvPr/>
        </p:nvPicPr>
        <p:blipFill rotWithShape="1">
          <a:blip r:embed="rId2">
            <a:extLst>
              <a:ext uri="{28A0092B-C50C-407E-A947-70E740481C1C}">
                <a14:useLocalDpi xmlns:a14="http://schemas.microsoft.com/office/drawing/2010/main" val="0"/>
              </a:ext>
            </a:extLst>
          </a:blip>
          <a:srcRect l="1552" t="3969" r="1562" b="12581"/>
          <a:stretch/>
        </p:blipFill>
        <p:spPr bwMode="auto">
          <a:xfrm>
            <a:off x="784340" y="412124"/>
            <a:ext cx="7543986" cy="5912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3585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2632" y="59736"/>
            <a:ext cx="5237652" cy="523220"/>
          </a:xfrm>
          <a:prstGeom prst="rect">
            <a:avLst/>
          </a:prstGeom>
          <a:noFill/>
        </p:spPr>
        <p:txBody>
          <a:bodyPr wrap="square" rtlCol="0">
            <a:spAutoFit/>
          </a:bodyPr>
          <a:lstStyle/>
          <a:p>
            <a:r>
              <a:rPr lang="en-US" sz="2800" b="1" dirty="0" smtClean="0">
                <a:solidFill>
                  <a:prstClr val="white"/>
                </a:solidFill>
                <a:latin typeface="Times New Roman" pitchFamily="18" charset="0"/>
                <a:cs typeface="Times New Roman" pitchFamily="18" charset="0"/>
              </a:rPr>
              <a:t>       </a:t>
            </a:r>
            <a:endParaRPr lang="en-US" sz="2800" b="1" dirty="0">
              <a:solidFill>
                <a:prstClr val="white"/>
              </a:solidFill>
              <a:latin typeface="Times New Roman" pitchFamily="18" charset="0"/>
              <a:cs typeface="Times New Roman" pitchFamily="18" charset="0"/>
            </a:endParaRPr>
          </a:p>
        </p:txBody>
      </p:sp>
      <p:pic>
        <p:nvPicPr>
          <p:cNvPr id="15362" name="Picture 2" descr="C:\Users\Donna\Desktop\Phoenix SOSI\RFTS 2014 Images\iapetus-dark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4258" r="2006"/>
          <a:stretch/>
        </p:blipFill>
        <p:spPr bwMode="auto">
          <a:xfrm>
            <a:off x="1802297" y="1447800"/>
            <a:ext cx="5151736" cy="5410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16766" y="175554"/>
            <a:ext cx="1322798" cy="523220"/>
          </a:xfrm>
          <a:prstGeom prst="rect">
            <a:avLst/>
          </a:prstGeom>
          <a:noFill/>
        </p:spPr>
        <p:txBody>
          <a:bodyPr wrap="none" rtlCol="0">
            <a:spAutoFit/>
          </a:bodyPr>
          <a:lstStyle/>
          <a:p>
            <a:r>
              <a:rPr lang="en-US" sz="2800" b="1" dirty="0" err="1" smtClean="0">
                <a:solidFill>
                  <a:schemeClr val="bg1"/>
                </a:solidFill>
                <a:latin typeface="Times New Roman" pitchFamily="18" charset="0"/>
                <a:cs typeface="Times New Roman" pitchFamily="18" charset="0"/>
              </a:rPr>
              <a:t>Iapetus</a:t>
            </a:r>
            <a:endParaRPr lang="en-US" sz="2800" b="1" dirty="0" smtClean="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203119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photojournal.jpl.nasa.gov/jpegMod/PIA08380_mode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990600"/>
            <a:ext cx="9094137" cy="5257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26544" y="226633"/>
            <a:ext cx="2641044" cy="523220"/>
          </a:xfrm>
          <a:prstGeom prst="rect">
            <a:avLst/>
          </a:prstGeom>
          <a:noFill/>
        </p:spPr>
        <p:txBody>
          <a:bodyPr wrap="none" rtlCol="0">
            <a:spAutoFit/>
          </a:bodyPr>
          <a:lstStyle/>
          <a:p>
            <a:r>
              <a:rPr lang="en-US" sz="2800" b="1" dirty="0" smtClean="0">
                <a:solidFill>
                  <a:schemeClr val="bg1"/>
                </a:solidFill>
                <a:latin typeface="Times New Roman" pitchFamily="18" charset="0"/>
                <a:cs typeface="Times New Roman" pitchFamily="18" charset="0"/>
              </a:rPr>
              <a:t>Transition Zone</a:t>
            </a:r>
          </a:p>
        </p:txBody>
      </p:sp>
    </p:spTree>
    <p:extLst>
      <p:ext uri="{BB962C8B-B14F-4D97-AF65-F5344CB8AC3E}">
        <p14:creationId xmlns:p14="http://schemas.microsoft.com/office/powerpoint/2010/main" val="42609630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mbhax.com/stuff/_iapetus_rid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9144000" cy="52578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38631" y="381000"/>
            <a:ext cx="1666738" cy="523220"/>
          </a:xfrm>
          <a:prstGeom prst="rect">
            <a:avLst/>
          </a:prstGeom>
          <a:noFill/>
        </p:spPr>
        <p:txBody>
          <a:bodyPr wrap="none" rtlCol="0">
            <a:spAutoFit/>
          </a:bodyPr>
          <a:lstStyle/>
          <a:p>
            <a:r>
              <a:rPr lang="en-US" sz="2800" b="1" dirty="0" smtClean="0">
                <a:solidFill>
                  <a:schemeClr val="bg1"/>
                </a:solidFill>
                <a:latin typeface="Times New Roman" pitchFamily="18" charset="0"/>
                <a:cs typeface="Times New Roman" pitchFamily="18" charset="0"/>
              </a:rPr>
              <a:t> The Wall</a:t>
            </a:r>
          </a:p>
        </p:txBody>
      </p:sp>
    </p:spTree>
    <p:extLst>
      <p:ext uri="{BB962C8B-B14F-4D97-AF65-F5344CB8AC3E}">
        <p14:creationId xmlns:p14="http://schemas.microsoft.com/office/powerpoint/2010/main" val="41857259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23518" y="224805"/>
            <a:ext cx="1016560" cy="523220"/>
          </a:xfrm>
          <a:prstGeom prst="rect">
            <a:avLst/>
          </a:prstGeom>
          <a:noFill/>
        </p:spPr>
        <p:txBody>
          <a:bodyPr wrap="none" rtlCol="0">
            <a:spAutoFit/>
          </a:bodyPr>
          <a:lstStyle/>
          <a:p>
            <a:r>
              <a:rPr lang="en-US" sz="2800" b="1" dirty="0" smtClean="0">
                <a:solidFill>
                  <a:prstClr val="white"/>
                </a:solidFill>
                <a:latin typeface="Times New Roman" pitchFamily="18" charset="0"/>
                <a:cs typeface="Times New Roman" pitchFamily="18" charset="0"/>
              </a:rPr>
              <a:t>Titan</a:t>
            </a:r>
            <a:endParaRPr lang="en-US" sz="2800" b="1" dirty="0">
              <a:solidFill>
                <a:prstClr val="white"/>
              </a:solidFill>
              <a:latin typeface="Times New Roman" pitchFamily="18" charset="0"/>
              <a:cs typeface="Times New Roman" pitchFamily="18" charset="0"/>
            </a:endParaRPr>
          </a:p>
        </p:txBody>
      </p:sp>
      <p:pic>
        <p:nvPicPr>
          <p:cNvPr id="11268" name="Picture 4" descr="http://www.space.com/images/i/000/009/488/original/titan-ultraviolet-infrared.jpg?1304718161"/>
          <p:cNvPicPr>
            <a:picLocks noChangeAspect="1" noChangeArrowheads="1"/>
          </p:cNvPicPr>
          <p:nvPr/>
        </p:nvPicPr>
        <p:blipFill rotWithShape="1">
          <a:blip r:embed="rId2">
            <a:extLst>
              <a:ext uri="{28A0092B-C50C-407E-A947-70E740481C1C}">
                <a14:useLocalDpi xmlns:a14="http://schemas.microsoft.com/office/drawing/2010/main" val="0"/>
              </a:ext>
            </a:extLst>
          </a:blip>
          <a:srcRect t="3444" r="2444" b="1932"/>
          <a:stretch/>
        </p:blipFill>
        <p:spPr bwMode="auto">
          <a:xfrm>
            <a:off x="1510748" y="774529"/>
            <a:ext cx="5950226" cy="5844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4073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pacefellowship.com/wp-content/uploads/2012/06/TitanInterior_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506" y="357968"/>
            <a:ext cx="6705600" cy="612140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www.photosfan.com/images/saturns-moon-of-titan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r="10875"/>
          <a:stretch/>
        </p:blipFill>
        <p:spPr bwMode="auto">
          <a:xfrm>
            <a:off x="613" y="-22485"/>
            <a:ext cx="9143387" cy="68804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Donna\Desktop\2013 MCC Microbiology\Micro Talk\titan-surfa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485"/>
            <a:ext cx="9144306" cy="6858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415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1000"/>
                                        <p:tgtEl>
                                          <p:spTgt spid="112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ext Box 2"/>
          <p:cNvSpPr txBox="1">
            <a:spLocks noChangeArrowheads="1"/>
          </p:cNvSpPr>
          <p:nvPr/>
        </p:nvSpPr>
        <p:spPr bwMode="auto">
          <a:xfrm>
            <a:off x="3590000" y="90833"/>
            <a:ext cx="196399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b="1" dirty="0" smtClean="0">
                <a:solidFill>
                  <a:schemeClr val="bg1"/>
                </a:solidFill>
                <a:latin typeface="Times New Roman" pitchFamily="18" charset="0"/>
              </a:rPr>
              <a:t> aavso.org</a:t>
            </a:r>
            <a:endParaRPr lang="en-US" sz="3200" b="1" dirty="0">
              <a:solidFill>
                <a:schemeClr val="bg1"/>
              </a:solidFill>
              <a:latin typeface="Times New Roman" pitchFamily="18" charset="0"/>
            </a:endParaRPr>
          </a:p>
        </p:txBody>
      </p:sp>
      <p:pic>
        <p:nvPicPr>
          <p:cNvPr id="2119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85800"/>
            <a:ext cx="8382000" cy="584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27594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www.astronomy.org/StarWatch/January/1-05-titan-huygens.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 name="AutoShape 4" descr="http://www.astronomy.org/StarWatch/January/1-05-titan-huygens.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2054" name="Picture 6" descr="C:\Users\Donna\Desktop\2013 MCC Microbiology\Micro Talk\1-05-titan-huyge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599" y="739288"/>
            <a:ext cx="6830187" cy="512811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uygens Mosaic of Titan from Abo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250"/>
            <a:ext cx="6758814" cy="6888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3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75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cdn.physorg.com/newman/gfx/news/hires/2009/flashbackton.jpg"/>
          <p:cNvPicPr>
            <a:picLocks noChangeAspect="1" noChangeArrowheads="1"/>
          </p:cNvPicPr>
          <p:nvPr/>
        </p:nvPicPr>
        <p:blipFill rotWithShape="1">
          <a:blip r:embed="rId2">
            <a:extLst>
              <a:ext uri="{28A0092B-C50C-407E-A947-70E740481C1C}">
                <a14:useLocalDpi xmlns:a14="http://schemas.microsoft.com/office/drawing/2010/main" val="0"/>
              </a:ext>
            </a:extLst>
          </a:blip>
          <a:srcRect l="3210" r="5163"/>
          <a:stretch/>
        </p:blipFill>
        <p:spPr bwMode="auto">
          <a:xfrm>
            <a:off x="381000" y="918266"/>
            <a:ext cx="8232767" cy="585753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C:\Users\Donna\Desktop\Phoenix SOSI\RFTS 2014 Images\triton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1" y="454738"/>
            <a:ext cx="8232766" cy="64032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78207" y="87269"/>
            <a:ext cx="1238352" cy="523220"/>
          </a:xfrm>
          <a:prstGeom prst="rect">
            <a:avLst/>
          </a:prstGeom>
          <a:noFill/>
        </p:spPr>
        <p:txBody>
          <a:bodyPr wrap="none" rtlCol="0">
            <a:spAutoFit/>
          </a:bodyPr>
          <a:lstStyle/>
          <a:p>
            <a:r>
              <a:rPr lang="en-US" sz="2800" b="1" dirty="0" smtClean="0">
                <a:solidFill>
                  <a:prstClr val="white"/>
                </a:solidFill>
                <a:latin typeface="Times New Roman" pitchFamily="18" charset="0"/>
                <a:cs typeface="Times New Roman" pitchFamily="18" charset="0"/>
              </a:rPr>
              <a:t> Triton</a:t>
            </a:r>
            <a:endParaRPr lang="en-US" sz="2000" b="1" dirty="0" smtClean="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43452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75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windows2universe.org/neptune/images/triton_geysers_winds_b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6283"/>
            <a:ext cx="9089136" cy="63119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72723" y="29553"/>
            <a:ext cx="2543689" cy="523220"/>
          </a:xfrm>
          <a:prstGeom prst="rect">
            <a:avLst/>
          </a:prstGeom>
          <a:noFill/>
        </p:spPr>
        <p:txBody>
          <a:bodyPr wrap="square" rtlCol="0">
            <a:spAutoFit/>
          </a:bodyPr>
          <a:lstStyle/>
          <a:p>
            <a:r>
              <a:rPr lang="en-US" sz="2800" b="1" dirty="0" smtClean="0">
                <a:solidFill>
                  <a:schemeClr val="bg1"/>
                </a:solidFill>
                <a:latin typeface="Times New Roman" pitchFamily="18" charset="0"/>
                <a:cs typeface="Times New Roman" pitchFamily="18" charset="0"/>
              </a:rPr>
              <a:t>Ice Volcanoes</a:t>
            </a:r>
            <a:endParaRPr lang="en-US" sz="20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0920086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hQSERUUExMVFRUWGBcVFxgXFxcXGxQYGBUXFxgaFhgXHCYeGRokGhcUHy8gIycpLCwsFR4xNTAqNSYrLCkBCQoKDgwOFA8PFykcFBwpKSwpKSkpKSkpKSkpKSkpKSwpKSkpKSkpKSksKSkpLCkpKSksKSk1LCkpKSksKSksKf/AABEIALMBGQMBIgACEQEDEQH/xAAbAAABBQEBAAAAAAAAAAAAAAAFAAIDBAYBB//EAEAQAAEDAgQDBgQEBAQGAwEAAAEAAhEDIQQSMUEFUWETInGBkaEGscHwMtHh8RRCUmIjcpKiBxVTY4KyM3PSJP/EABkBAQEBAQEBAAAAAAAAAAAAAAABAgMEBf/EACERAQEBAQACAgEFAAAAAAAAAAABEQISMQMhUQQiQWFx/9oADAMBAAIRAxEAPwDxvKllUuRLIoqENSyqbIm5UEWVdyKUNTwxBB2S6KSsBqe1iCBrEQwDO9fVRtpq5hKd0VrOHOytACOUASCUD4dcDn8kfpiGEaKNMT8TVASfRY+sLn6rVfEIJJWafSSM1TKUKz2K4aCqK8LkKU01wtQRwutYnBilpixugloUDqATzjSFqMC1oaJiMt9N9kCwg22jTnPP8kZw5BaAe6R1uVFVOK04Bgne8Rby5LP1GrV45sU3WtpeSZ1WYqNVSqhCkamwpafgriJKQRvg2qG0yOQ9EU4Ue8lmLGvxVSMPPRecY13ePWbcl6XisMHUQC6LC+vssPxT4eqCXNh4/t18xqrOOrNkOrGbeuEJ72802FkcXITl2EDEk6EkBbs1zs1c7Nc7JGlTs1zs1b7Jc7JBU7NODFZ7FIUUFcNT2qXskhTQcabK9hRcdVVYxXcHOYINPw6mYEo1UJFOfNC8BTtP2ETr/wDxrKsZxx0k+KBOpSjXFnQUJVZQ9indipQpGQqir/ChRuwKvjVJwQD28Nk3MBTMwYzQAfvX5e6uMPRKq20qK7T4cWuBAgGLfOQjDeHmZP0uQqWBxTp1m0fl4oqDmgGT9/fqihmMpGIP4Z2OiA47CsaBE5jdbHGUAGGRbVZjF0u7eSPC4KsSgZYuhilLEm01plNSajXB294eKDU2rR/D9K48VK1B/iVWKbUBp4sh1ijXHnQ0eH5LL5rr0fDcc+5otiOG0cSIeMr9njX/AMhv81kOMcCqYZ+V4sbtcNHDoVpsLWiEeoCnXpmlVEtPq082nYr1X4ufmn46cfK8f48rhKEY+Ivh5+Fq5XXabscNHN5/oheVfO65vNsvuPRLs2GQuQpMqWVZVo8iWRS5UsqNociWRTZUsqCHKnAJ+VLKoGLojknZU7Kga0K1gWS7ldVoVzBtuBPgiNRg7N12Vqp+BUcE6QOeiuYqzAorH8Yp9439EKyozxAz66ocWqogyppCnLFwsQQgpycWJZUDmBS1BYLlBq65ES4KhJEFHcMwIPghBRzCmQlU/EVhEQDPNZ3iDS6Wm3QQNFocRSO2qE4+lBFvsIMv2UHRc7JXX0r+a52C0ioBdaf4fZcLOup3Wl+HW3ChF34h2+/uyzh1Wi4+e8gXZ3XbisdO0gieCqQVRZTVuiF6uOsc+o0OK4a3G4c0j+Md6meTo08Dp6cl5VXwxY4tcIIJBHUL1HhFeCED/wCI/CA2s2u0d2sJP+cWd62Pmtfq+PPifJPc9sfFfHrxYbIlkVns0uzXzHqaPsCuditocD0+Sjdw2f5WkLTWsf2JXOyWsdw9kfhE720UL+HtH8oPkUNZns1zs1ojgWExlI2m/wCajOBpwDpJjXRDYBCmkGoz/wAvYTDSZvuLxysmnhrZ/FHiFMNgOQrVA9Fbr8Nie9prbmqQpXEnf1UGh4W3TpCJ4+nLPJD+FMNuuyNYvDl1OwRWDx+pVPIiuLwTpNjY8uiqHDFBUyLhYrZoJpoIirkSyKyaKb2agiayF0BOeICiarEX6DRzCKYWpCC0UWwFyLSqCueyGY5sid90Yay2yGcVpwsqzlRl0xwsrNRqjeLKoHVxELTfDbdPVZrEHvgLW/DNLdUd4u2XIT2aMcV/EUPDVvlmmMpKenTXaYVqkV25rFTYOxRL4mwnbcPdzpua8eH4T8x6Kth4OyPMw4fhqzedJ/s0n6L18fu465v4cevqyvH+xXOxVw00uzXyXrbpnHmm2YcuXqIKuvp1LCYJvtbxMQD4rDuoOaSC0gjUQZB6hGeHOqtADWk5iIuCCReCDubW6LVJRPFB7IzOcNx18Duu0cWL5pfa148ztZVMV8TPLMjqLcomLEQd4I0NxI9kNpcc73eYCOhM6W1nePRAar122hsCSCCTJF9DGtx/pQ8Vncmx977eyvcKxlCoA11Q03wSS49wRty6hW6WBLw4sd2jW6kA2HWRICGBDH82g+HJPqMDjfl19OiIfwo5j1C46kANvdUwLxTiGzJkW029LeKFYV2Z2oMff34ohxmsACG/shHCaUkx+6lGuwVOItyRxgOQ8/FBOGzoTv7I/h2yCorO4mu7NB+QP6qB2IAtln0n6FX+JcPk/sfqqJwGxJPj9LLaOdszdsev2E8UKbhJb4RBUYw0f1espgowTG6Yh78FT5R5fqqdfC0wYAP36qzFtPmfzUNZ/T0/VMUPxGCFwHeohVH0YPNXcV+E69OnPRCyb2KmJqyGbhX8BJKH0Ci3D3BQGsPhbCZVPiWGt4Ihha5dbRS4xjcty3wP7KNMdVo9FWrMgLRVaLd8p3sfyQnitMNbJBjofnKuIzhfNRbf4bZ3VhsHd8rf/DRECQFKIeJM7xVHItHxHh8mQgz6EGFvmpULGqem1dZRU7KS7c1ixLh2rSYG1Gr/APW//wBCgWHpXRjGVOzwdY825R/5ED5SvX8dzm3+nDuenmLmLmRWMi5kXyXsH6mIpDQyTteD4/1C3NT1OL5bjK5wsADka2de6PLVDzg6geWgSSAW6EEHQxGYjXSdFVxFR7H5KwcwkA2ykZTeRZbTVnEcQrOBhkkmZmXeoIkHS/0TsBXe4ta+my0nS5vzBm3RT1vhqqWgEZmuAcypYHKLmIs4Qdwns+F3U21CalhTdVpOmQ40yA+m5psHQZHlG4E2GVJxDhAcO0ALgT/K24tvAFvEJYSpla5maGMlz7mSbDTQwSGgcyStRgcFSNOg+C1xLWVIMZgQZI5aaIH8WcANGrFEkseQLtAynNlIcd+8R/qupL/DWK1biQHZl8Q7PmGUSNIIPISR1hUH4wmp2QgAkDNAza2I5SCFTOHq5hntBLRMWh1wItrKuY/hRBzMfTm1u9IB0JzDQ89Fr0yF8VxOZgOaTobdJkqHhD3fpZLjbCCWuBBaYMm/6zzCfwthsbINZwxpMGVoKVWGkwgHDbxtC0FOnmYbwVlQLH8XbmM29FTp8VBMR5jdd4phSCZLZmNLesQqDMJIOUwR108VtPsWFcG4I9vkmVMQwakT6LOVnPa4ghwNuflEJhxRBJuJgxfnfwtfyVTWkFWmf5gq1XHMBiCR980KHEGxDjFgZjfcH5/lqoanE2iYImdgYI53+qGrOOxDSLWQZoCLV3S1uYsgk3BBmNdL78uanwmFw9Rjh3WvmGAE3J0mdvzUp7DKIV/BgyoqOFgw6x0g26KZrCDYgqDRYRzQFzGVAdPqh+DxuW5252Ux4yP5bDMDpybHlqfVRVGtWy320vcH6ID8QY2WwCDmiddufojeK77XEPEEucRyJItBg67xeFkeK08r4kki2nL7K0hmABW14A53MrMcIpghbPgdGIhZqrmNxtsoFzzOvgg9HCVJLgLNNzpc7Qd0TxuAOcE7GefX5qRlUtaQAJJBnXQNGh/y+6pinWY9jyw94iIOgcCJ6Ra/3KX8REWMkSROkk2vO0J1XMZuTMT5CBz2soTTPVamotUuIkER7x+adxnjbqlIUi0BshxcJuQNIJ6ql2TimVaJ/pPkbei35dZm/SeM9qbMHO490/8A5aenv+SlbTI09xMeHJPzu/q+a5+MXaI9m9kEnLksPxHLfNYbXunmo1+pDiJgvzGJuddBzhB38ReX3vsOQHIEypW4g7Nsd8tpPMiI81MXRxmIcQGkgADK1rTDQOg/ZWG0rZe62ZFxaDY/qgtHiBjRvdubTYmBpM+qmrcYa0fyMmIdMg72Bsbfso1o1w7FMBAfJDSdJEOGl3Wi500XOI4kvecwh0CG5i8EG8ybibG/sh+F41S7M5e8WyZAJzOI7oMasB1hVqlUvJeXiTraOluQ6bJhq8Hmo0seIbMi8xB1EaHwTcbhmBuc5XRAzaEE+FzuY2UWFc3MWvIA/FI38AN+oQTG8T7jmDY5oIAcIBA6jU26lAM4w7PUHS0+HheVdwGHgQQhGCxYc7vXvqtRhG90Tf70RFzAmDAC1WDaCJj781nsKAOiN4LEQFFQcQwbSTpHkhFThLdrffMIzjqw+7fNDxXHP3v6LUUJxXDyNGTbZ36SEKrcOcToR4gn3H5LTPcCbHykt9tPZR1GHb0MfkrrNjKjhwdY0x4tzA+YhV38HaTAc5vRwHzstWXkm7AfO48jdNcwcvKD+SqYyFfg7tWkO8JHzCgbh3DcLV1aZ2Z99Zg+6rB5BnLlOoMb+JCJgFQxj2mxnWxg666q67jLSBLCHgyXDflOlxz1urBptAJNNrpm5EEE66fqqlWpQJBLPENcYdyg39kBDA1BVHdd3gCY0I5HvQCL890zF4PJr8wD5bSD6qmadF8vH+HsGgmCehcS76J+PouNFrzVMTkgyTNzI6AAAwooXiX3tII1i9/PqhTny7vXUlUGbzKgz3RB3hrLCNythwoR5LE4OsbLZcDrT5rNaScQ4iQYLfO91VdxYWmY+xF7I3jI3uIQOqykdCBEjQn5H5rURYZiGkSI+XsmPxDRqY++aqswtKCIBtAg5SD4290PxODLXAFzhmnKSAdOZBVBf+MHP6/Vdbjm6EweRBQhmHqts1wcDeJBmJg9N91Sdint/EHcrk/UKprRHFA6H2n21UP8b1b/AKH/AJIPh619SOX7H6FEO0HP/b+qhrMmuS6R3T0t+yndxmo1gAcb76H1Gvmli8NlZTcLZwS7rDssjxv5tKsDhWbD1X/0BpHiajR8i5RAl3EHyTmMnU7ne5XKvEHuy5jOUQOgnb1UVakWmClRN1pFrDY1zHggxseo5EbhGcJxDs3AtnIT3mEyIOsHUX+YWebADp6R4g/lPsp347UATO52vspRtqcuY5zSSIBAkSA8WBHKd+diN0B4jinPBkQRbltG90Jp8UqZpa4tNhLbTtfmpXY4u/Ecx0v9VnG9NwBOZbPB1XZZ+x6rP8DoBzrwte3DBrVFhYaqdI6ozhWwBf76Idg6aJmw6b723UAjieOdMNI8DCEYrjD2C9Of9JEddwpcRRGa++kjMPHf6KjXpPaCS0bzlcYHTun5rcTXBx9xgQGjTRxI6hwN/CFPhOI1XwA0Ovtqeobr7FDpDgJa+OpDveSQtp8E8Al7axksDhEibgg3tpf3S3CbQriGPdTa01KZbmEtkG49LbofV4+AdCIgEggx4jca3jZHf+J2ImqxpmR+KdbZgJ8QJWDxlMBrnbg0/AhzC71n5qSrfpqKmIiLC8RBG4BH4ZBsQdJvoo3Y7wOvl7LH4LGPa4BriJIJ5Ihxmu7O6CcrXFmpN5JJvc6xfktM6MF4MSSJ5QfYqrjKFtWu8W/rZUjjyHuY7SGhszDcrdCBaNeXNX+Ek16nZOGUm06ke4+aaKRoNN4j/KY06GQouJVS6CJDWtDQPmSdyTKVXiAY6LmI5ecWn5pPx7Hz/L5zN/AR7ogQ95OsqENurValB+yoGC6iiGFEQtjwR0D79llMG0kx6LXcFEN95+izWljiuKLbixF73B8UDw3EmukPEGc2aYtvY216E95WeL44GbSLrLOfJMdPLQKxm1sDgSWCo2X05jMARFge81wB842UDaQIJIzRzj2n5IIeMPFNrA45Y028fFKnxoQJMHWR+a0a0FMgQQNPbwEKvXrd2HOjaXtOm0kgyesqiePtMEmY5wD5EJp44wmZIk+ITDTX4Rzj3W0j/lJv5Ep38LU/6X/srWHpUM5/xWNAbncQXNi0wG7u6BV/4+l/1D6v/JNMBMfxHOWASGsYxgn+0ST5uJKlp/ENQUn0m5Qx4hwiSRJOu2qmxGFbE5j16KlTY0ugfIfVMRUq1S4yddEqQi/RHMRwctAzOc2QDtEHRUsRwgt0cHRymb6GCOceqIGv/VJpT67CHQRHimuER6oOg3nz+/ZJvRdqH8l2i1SqM8G1BnyW1ZVlseRWU4FhpK1+FpiNrrLafBAjndRcV4g5sZY89FcZERy5boPxymc0DU+33HugqnBtqtLnTTc0ZyIce6SBnbFi0b8lBiKdSg4tquJaXHK8XZVg/iDhYmCbaiUd+GMaGtYKg7oe7LIuCMuZoPWYLd7q0zhjOzfkBqUM2Y0XGMoce6aTtnAFvuFNXEXB+DU3RUcC+jDs8a0yIIlwnum8dQZW1w1DKxxIaBkzhzYynKAx/d0gtyHxnkEE+F6baVOvDg5kMMm1nEiHN2INj4J3GeMdjTdTbMs/wi20O7Wk4nX+nueylan1Af8A4tcPyvp1BcPGttWiNf8AKW+hXn2MZ/8AzuPM0wPEEj5Beg/FfxOzEYcU4zZHMyWgkNpPDyZv+JzfILBV3dnMSchY4To6QM3Q66rUc+vYRw8S+94DjHUNJHyVvG4oghvJ5qc/xNZ/+VbY0B5LYFi9giQRmEsM8gXeig4rgQXktDhzF3RYQecEeOl1pk3gFDtarWOggjc7TNjteStRw/B9m59ZgltF5yibnKGvcDzgX6w5Z3glQU35wQ60Fpj0P2FexvET/DNpNzZ+0NR50/lIsN5lS6sB8SwVO1qAZYOYAad52g6XPoqLKJJsrTMaWsdSIgOgkkXEXFjsu0HFvQGL6g9RuPNaRyvSIAsqtMXkIqcRLSXAObpyLd5B9dYUf8FJ7oPOBcxMyG7jwJUVd4RTJcLT9EebiezagWFrikA6QQdCPuxGkFSVMcakgEA2teTPKPu4UxdQcVxu43t4ff1QgE6+H5qzVZLZLrSYtMwBMR0O/JdxeFa0ANdJI5Eb6jxAK0yHB2qbKcWEBNARCCSTQudUD8x+/vxXM5SYJ9EswQH3UpBEjy263sh2HwxD9UZAYYI9ZP5KKoyP3BQOxWJJa0Oh0c9vNUC68iPLXy6K06jOnuYTHUiBJjyOiC5gWmoYc0OGsONjA5nRDavBGlw7N2wudM19Da0Rc7ypRVJ5jbQwY2PT81NRf4kf2nfwP0UUHqcNeWuLWl2WS4tuAJAnwlUmEgwtKzEkNymA3XKTZzo/E7meXJUsRgS50m5O86+aAj8NVOfktMysG3BWUwmHNEgmw5/RE8RxJpENOYnYffsstj9HGzy1VPirXvIyjNBDdRqZOk9D4IXg31GS805bGs5hr0NlHicYA8h2YNe5rp0cINiNge8fRMTWhqBs4YGYY4uqR3rZXnQfzSAPFzVA/j7adDsmEl7o70GGghwcw/3CRfRBP40vBh8kT0JieW5+qhGMLrkg+p+qvieTV4j4rHZZaVMNzMDHudDsxBaZDRH9OxOsws9xjjDqlR1R5Bc43do2wAGXSLDT912mywJuDyPITzsI30Tewp1R3iWnYjednTY+KSSFuq7sXIAnWxzaXk7fMqRjpAsWkk9WvG8T7Kg/CvpmQfw8iP8AbG/gpsDxAMMxeIPIjqOfXwWkWn4NxGgcQJ/uI8AIPPmoKmR1yCNII1A1BtY79bpVHS6TmnUxM85PluV1zQRBEHe2niPFQUa/D9DY/P1URzRvIsefgRupiS06EjzXTY20K0y4x89Ru2Jjq2bjwlMdwokf4Z6wnZATYAHyCfRqwYtIiVBRGGdMgeY08+iuYGsGyCCAQRG7HbPZtPz81NUN52OvQgR6b+ZTHUzv+nkUDa8VQMxyumS5okOEAAuadHSNdb9Aq3/LXBwMgixkTp4eSs9mf01TqziQJuQAPITHzPqih9Oi8ZhzhwPMzbwsT6K1iX9o2CC1zMoEjUZQ18nxGfzcnsvuLc72J2T2ZgHbzYEcpmLoBFek5phwItHoUx0O2go+Kgc0zNrxqRN7Ai4HLUbEqjWwO7RPgB8hdAKIXAr7MOHaD6g35FKtgCP5THgSDO2tj09ERTpvifvY/mmR0VhuGkgDfS473Rp0noYKf/Bj/uf6EBang2j8JHkXN9rhKo4ixk+h+QVnW8A7Hf8AIj9E2rhGuaHAum+YRYRpB3tMg6KKqtYRu6PA/NcfVJ1P0VulQI0MtIkff3soXtkbg7/qqiuwwZEc7mfUALjH3v8AM/urRwdgSdZJ3gWiY539FQxrMpAzAgiRYyRJA23jmgmdVm0mOTgT9FXr4hzXAXbGmWCD6qw3hwlje0DC5uYnJpaW3Gs/UJmP+H6tOmHuIIdpeDykDlNp5ouKNStmhud2u8kTpME23Vzh9FzQ3NZtS4dIIBGmlwReyotpEvbG2X80SwzcpIsWTGUzpMxMWOlwdpSghR4hUpvuARcEjRwH8w1A6g2RHE0g4SJteI08tR7jl1oVcQGMp03DPDpD9nNImdLHRp8DztzDYssY1g0BGQ8pbL2npIkDqoqtiGgHT5/ZXKTwbkbxroTe19/BWsdUBuywEAj/ADAm3MSCI6hVKNPMY06nQfdlUGsGGtu2QDsSCSYvbTXoosRgyzvMzFut4m3TdVKb3NBDS7c2B0bN7agD5qaliYiARIv/AHc4FtlF1WfW5W81Cac8vvqrWNoN/Ez8NpGpB8NgqrHc4+SqUztHNkAmDqOa5mKTx1sml3miHef1TS1IHw9V2FQ140K7M6ahO2TptoPIwfNByliARf8AZPc6LwCBrtYn8/qoYE6J7XIHh45W+XRJ43GkaGdd/LfzTMoj7+SYHRug65m49NfmoXOdIiwm+o+SsB/j6JPIOoHpCCSvXaCYa6ZMEC4H8vjyKqP4oJALSAYuBHpsbqV1LlKVLrDtiCNevj4Iq1wypnFQU3AuAsXQHRmAm+nUgzptK7Txppt7JwgOHe3kEFtjpbUciByVDEYVhmBB1sfYg/NQUcTET3gARDodE8p3Uw05+CsSCC3NEgzfabWOt/dTdq/+t/8At/NT0qstsBlsHbWkgC8Se9aDbom/wf8Ae/8A0/qoCNKsSDJnuuN+gBHurnDMI19WHNkZ45WyA7JJKX0sC2YhzamUG3KAR7r0p/AaD8BXqOpNL2UnOa7QgiIMhJJZvuNT1XnDm5RmbYiqxoudC18iNNgqdJuYDNeKb48jUcPe6SS1GasPYM7RG1IeXZsVTiOPfVqS90wYFgIDWhosOQHueZSSVgr4IAsMgG42HVXXDbk0fXdJJVlG90tpz/W8f7QfqVxryHAbGZSSRU+Pd+I/9pp8xXLB/tsugWn72SSQpj6h58/cCVyNeiSSIkp1CTBTa336pJIK7UoSSVCBSlJJQJhT3JJIOFycwJJKiSlqm1XEGJskkgVWwEJrjokkgcxoJUFfuugJJIJzUJafD5aKjiWDtCNv0CSSKs09hsAYGw8BzXY8fUpJKI//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hQSERUUExMVFRUWGBcVFxgXFxcXGxQYGBUXFxgaFhgXHCYeGRokGhcUHy8gIycpLCwsFR4xNTAqNSYrLCkBCQoKDgwOFA8PFykcFBwpKSwpKSkpKSkpKSkpKSkpKSwpKSkpKSkpKSksKSkpLCkpKSksKSk1LCkpKSksKSksKf/AABEIALMBGQMBIgACEQEDEQH/xAAbAAABBQEBAAAAAAAAAAAAAAAFAAIDBAYBB//EAEAQAAEDAgQDBgQEBAQGAwEAAAEAAhEDIQQSMUEFUWETInGBkaEGscHwMtHh8RRCUmIjcpKiBxVTY4KyM3PSJP/EABkBAQEBAQEBAAAAAAAAAAAAAAABAgMEBf/EACERAQEBAQACAgEFAAAAAAAAAAABEQISMQMhUQQiQWFx/9oADAMBAAIRAxEAPwDxvKllUuRLIoqENSyqbIm5UEWVdyKUNTwxBB2S6KSsBqe1iCBrEQwDO9fVRtpq5hKd0VrOHOytACOUASCUD4dcDn8kfpiGEaKNMT8TVASfRY+sLn6rVfEIJJWafSSM1TKUKz2K4aCqK8LkKU01wtQRwutYnBilpixugloUDqATzjSFqMC1oaJiMt9N9kCwg22jTnPP8kZw5BaAe6R1uVFVOK04Bgne8Rby5LP1GrV45sU3WtpeSZ1WYqNVSqhCkamwpafgriJKQRvg2qG0yOQ9EU4Ue8lmLGvxVSMPPRecY13ePWbcl6XisMHUQC6LC+vssPxT4eqCXNh4/t18xqrOOrNkOrGbeuEJ72802FkcXITl2EDEk6EkBbs1zs1c7Nc7JGlTs1zs1b7Jc7JBU7NODFZ7FIUUFcNT2qXskhTQcabK9hRcdVVYxXcHOYINPw6mYEo1UJFOfNC8BTtP2ETr/wDxrKsZxx0k+KBOpSjXFnQUJVZQ9indipQpGQqir/ChRuwKvjVJwQD28Nk3MBTMwYzQAfvX5e6uMPRKq20qK7T4cWuBAgGLfOQjDeHmZP0uQqWBxTp1m0fl4oqDmgGT9/fqihmMpGIP4Z2OiA47CsaBE5jdbHGUAGGRbVZjF0u7eSPC4KsSgZYuhilLEm01plNSajXB294eKDU2rR/D9K48VK1B/iVWKbUBp4sh1ijXHnQ0eH5LL5rr0fDcc+5otiOG0cSIeMr9njX/AMhv81kOMcCqYZ+V4sbtcNHDoVpsLWiEeoCnXpmlVEtPq082nYr1X4ufmn46cfK8f48rhKEY+Ivh5+Fq5XXabscNHN5/oheVfO65vNsvuPRLs2GQuQpMqWVZVo8iWRS5UsqNociWRTZUsqCHKnAJ+VLKoGLojknZU7Kga0K1gWS7ldVoVzBtuBPgiNRg7N12Vqp+BUcE6QOeiuYqzAorH8Yp9439EKyozxAz66ocWqogyppCnLFwsQQgpycWJZUDmBS1BYLlBq65ES4KhJEFHcMwIPghBRzCmQlU/EVhEQDPNZ3iDS6Wm3QQNFocRSO2qE4+lBFvsIMv2UHRc7JXX0r+a52C0ioBdaf4fZcLOup3Wl+HW3ChF34h2+/uyzh1Wi4+e8gXZ3XbisdO0gieCqQVRZTVuiF6uOsc+o0OK4a3G4c0j+Md6meTo08Dp6cl5VXwxY4tcIIJBHUL1HhFeCED/wCI/CA2s2u0d2sJP+cWd62Pmtfq+PPifJPc9sfFfHrxYbIlkVns0uzXzHqaPsCuditocD0+Sjdw2f5WkLTWsf2JXOyWsdw9kfhE720UL+HtH8oPkUNZns1zs1ojgWExlI2m/wCajOBpwDpJjXRDYBCmkGoz/wAvYTDSZvuLxysmnhrZ/FHiFMNgOQrVA9Fbr8Nie9prbmqQpXEnf1UGh4W3TpCJ4+nLPJD+FMNuuyNYvDl1OwRWDx+pVPIiuLwTpNjY8uiqHDFBUyLhYrZoJpoIirkSyKyaKb2agiayF0BOeICiarEX6DRzCKYWpCC0UWwFyLSqCueyGY5sid90Yay2yGcVpwsqzlRl0xwsrNRqjeLKoHVxELTfDbdPVZrEHvgLW/DNLdUd4u2XIT2aMcV/EUPDVvlmmMpKenTXaYVqkV25rFTYOxRL4mwnbcPdzpua8eH4T8x6Kth4OyPMw4fhqzedJ/s0n6L18fu465v4cevqyvH+xXOxVw00uzXyXrbpnHmm2YcuXqIKuvp1LCYJvtbxMQD4rDuoOaSC0gjUQZB6hGeHOqtADWk5iIuCCReCDubW6LVJRPFB7IzOcNx18Duu0cWL5pfa148ztZVMV8TPLMjqLcomLEQd4I0NxI9kNpcc73eYCOhM6W1nePRAar122hsCSCCTJF9DGtx/pQ8Vncmx977eyvcKxlCoA11Q03wSS49wRty6hW6WBLw4sd2jW6kA2HWRICGBDH82g+HJPqMDjfl19OiIfwo5j1C46kANvdUwLxTiGzJkW029LeKFYV2Z2oMff34ohxmsACG/shHCaUkx+6lGuwVOItyRxgOQ8/FBOGzoTv7I/h2yCorO4mu7NB+QP6qB2IAtln0n6FX+JcPk/sfqqJwGxJPj9LLaOdszdsev2E8UKbhJb4RBUYw0f1espgowTG6Yh78FT5R5fqqdfC0wYAP36qzFtPmfzUNZ/T0/VMUPxGCFwHeohVH0YPNXcV+E69OnPRCyb2KmJqyGbhX8BJKH0Ci3D3BQGsPhbCZVPiWGt4Ihha5dbRS4xjcty3wP7KNMdVo9FWrMgLRVaLd8p3sfyQnitMNbJBjofnKuIzhfNRbf4bZ3VhsHd8rf/DRECQFKIeJM7xVHItHxHh8mQgz6EGFvmpULGqem1dZRU7KS7c1ixLh2rSYG1Gr/APW//wBCgWHpXRjGVOzwdY825R/5ED5SvX8dzm3+nDuenmLmLmRWMi5kXyXsH6mIpDQyTteD4/1C3NT1OL5bjK5wsADka2de6PLVDzg6geWgSSAW6EEHQxGYjXSdFVxFR7H5KwcwkA2ykZTeRZbTVnEcQrOBhkkmZmXeoIkHS/0TsBXe4ta+my0nS5vzBm3RT1vhqqWgEZmuAcypYHKLmIs4Qdwns+F3U21CalhTdVpOmQ40yA+m5psHQZHlG4E2GVJxDhAcO0ALgT/K24tvAFvEJYSpla5maGMlz7mSbDTQwSGgcyStRgcFSNOg+C1xLWVIMZgQZI5aaIH8WcANGrFEkseQLtAynNlIcd+8R/qupL/DWK1biQHZl8Q7PmGUSNIIPISR1hUH4wmp2QgAkDNAza2I5SCFTOHq5hntBLRMWh1wItrKuY/hRBzMfTm1u9IB0JzDQ89Fr0yF8VxOZgOaTobdJkqHhD3fpZLjbCCWuBBaYMm/6zzCfwthsbINZwxpMGVoKVWGkwgHDbxtC0FOnmYbwVlQLH8XbmM29FTp8VBMR5jdd4phSCZLZmNLesQqDMJIOUwR108VtPsWFcG4I9vkmVMQwakT6LOVnPa4ghwNuflEJhxRBJuJgxfnfwtfyVTWkFWmf5gq1XHMBiCR980KHEGxDjFgZjfcH5/lqoanE2iYImdgYI53+qGrOOxDSLWQZoCLV3S1uYsgk3BBmNdL78uanwmFw9Rjh3WvmGAE3J0mdvzUp7DKIV/BgyoqOFgw6x0g26KZrCDYgqDRYRzQFzGVAdPqh+DxuW5252Ux4yP5bDMDpybHlqfVRVGtWy320vcH6ID8QY2WwCDmiddufojeK77XEPEEucRyJItBg67xeFkeK08r4kki2nL7K0hmABW14A53MrMcIpghbPgdGIhZqrmNxtsoFzzOvgg9HCVJLgLNNzpc7Qd0TxuAOcE7GefX5qRlUtaQAJJBnXQNGh/y+6pinWY9jyw94iIOgcCJ6Ra/3KX8REWMkSROkk2vO0J1XMZuTMT5CBz2soTTPVamotUuIkER7x+adxnjbqlIUi0BshxcJuQNIJ6ql2TimVaJ/pPkbei35dZm/SeM9qbMHO490/8A5aenv+SlbTI09xMeHJPzu/q+a5+MXaI9m9kEnLksPxHLfNYbXunmo1+pDiJgvzGJuddBzhB38ReX3vsOQHIEypW4g7Nsd8tpPMiI81MXRxmIcQGkgADK1rTDQOg/ZWG0rZe62ZFxaDY/qgtHiBjRvdubTYmBpM+qmrcYa0fyMmIdMg72Bsbfso1o1w7FMBAfJDSdJEOGl3Wi500XOI4kvecwh0CG5i8EG8ybibG/sh+F41S7M5e8WyZAJzOI7oMasB1hVqlUvJeXiTraOluQ6bJhq8Hmo0seIbMi8xB1EaHwTcbhmBuc5XRAzaEE+FzuY2UWFc3MWvIA/FI38AN+oQTG8T7jmDY5oIAcIBA6jU26lAM4w7PUHS0+HheVdwGHgQQhGCxYc7vXvqtRhG90Tf70RFzAmDAC1WDaCJj781nsKAOiN4LEQFFQcQwbSTpHkhFThLdrffMIzjqw+7fNDxXHP3v6LUUJxXDyNGTbZ36SEKrcOcToR4gn3H5LTPcCbHykt9tPZR1GHb0MfkrrNjKjhwdY0x4tzA+YhV38HaTAc5vRwHzstWXkm7AfO48jdNcwcvKD+SqYyFfg7tWkO8JHzCgbh3DcLV1aZ2Z99Zg+6rB5BnLlOoMb+JCJgFQxj2mxnWxg666q67jLSBLCHgyXDflOlxz1urBptAJNNrpm5EEE66fqqlWpQJBLPENcYdyg39kBDA1BVHdd3gCY0I5HvQCL890zF4PJr8wD5bSD6qmadF8vH+HsGgmCehcS76J+PouNFrzVMTkgyTNzI6AAAwooXiX3tII1i9/PqhTny7vXUlUGbzKgz3RB3hrLCNythwoR5LE4OsbLZcDrT5rNaScQ4iQYLfO91VdxYWmY+xF7I3jI3uIQOqykdCBEjQn5H5rURYZiGkSI+XsmPxDRqY++aqswtKCIBtAg5SD4290PxODLXAFzhmnKSAdOZBVBf+MHP6/Vdbjm6EweRBQhmHqts1wcDeJBmJg9N91Sdint/EHcrk/UKprRHFA6H2n21UP8b1b/AKH/AJIPh619SOX7H6FEO0HP/b+qhrMmuS6R3T0t+yndxmo1gAcb76H1Gvmli8NlZTcLZwS7rDssjxv5tKsDhWbD1X/0BpHiajR8i5RAl3EHyTmMnU7ne5XKvEHuy5jOUQOgnb1UVakWmClRN1pFrDY1zHggxseo5EbhGcJxDs3AtnIT3mEyIOsHUX+YWebADp6R4g/lPsp347UATO52vspRtqcuY5zSSIBAkSA8WBHKd+diN0B4jinPBkQRbltG90Jp8UqZpa4tNhLbTtfmpXY4u/Ecx0v9VnG9NwBOZbPB1XZZ+x6rP8DoBzrwte3DBrVFhYaqdI6ozhWwBf76Idg6aJmw6b723UAjieOdMNI8DCEYrjD2C9Of9JEddwpcRRGa++kjMPHf6KjXpPaCS0bzlcYHTun5rcTXBx9xgQGjTRxI6hwN/CFPhOI1XwA0Ovtqeobr7FDpDgJa+OpDveSQtp8E8Al7axksDhEibgg3tpf3S3CbQriGPdTa01KZbmEtkG49LbofV4+AdCIgEggx4jca3jZHf+J2ImqxpmR+KdbZgJ8QJWDxlMBrnbg0/AhzC71n5qSrfpqKmIiLC8RBG4BH4ZBsQdJvoo3Y7wOvl7LH4LGPa4BriJIJ5Ihxmu7O6CcrXFmpN5JJvc6xfktM6MF4MSSJ5QfYqrjKFtWu8W/rZUjjyHuY7SGhszDcrdCBaNeXNX+Ek16nZOGUm06ke4+aaKRoNN4j/KY06GQouJVS6CJDWtDQPmSdyTKVXiAY6LmI5ecWn5pPx7Hz/L5zN/AR7ogQ95OsqENurValB+yoGC6iiGFEQtjwR0D79llMG0kx6LXcFEN95+izWljiuKLbixF73B8UDw3EmukPEGc2aYtvY216E95WeL44GbSLrLOfJMdPLQKxm1sDgSWCo2X05jMARFge81wB842UDaQIJIzRzj2n5IIeMPFNrA45Y028fFKnxoQJMHWR+a0a0FMgQQNPbwEKvXrd2HOjaXtOm0kgyesqiePtMEmY5wD5EJp44wmZIk+ITDTX4Rzj3W0j/lJv5Ep38LU/6X/srWHpUM5/xWNAbncQXNi0wG7u6BV/4+l/1D6v/JNMBMfxHOWASGsYxgn+0ST5uJKlp/ENQUn0m5Qx4hwiSRJOu2qmxGFbE5j16KlTY0ugfIfVMRUq1S4yddEqQi/RHMRwctAzOc2QDtEHRUsRwgt0cHRymb6GCOceqIGv/VJpT67CHQRHimuER6oOg3nz+/ZJvRdqH8l2i1SqM8G1BnyW1ZVlseRWU4FhpK1+FpiNrrLafBAjndRcV4g5sZY89FcZERy5boPxymc0DU+33HugqnBtqtLnTTc0ZyIce6SBnbFi0b8lBiKdSg4tquJaXHK8XZVg/iDhYmCbaiUd+GMaGtYKg7oe7LIuCMuZoPWYLd7q0zhjOzfkBqUM2Y0XGMoce6aTtnAFvuFNXEXB+DU3RUcC+jDs8a0yIIlwnum8dQZW1w1DKxxIaBkzhzYynKAx/d0gtyHxnkEE+F6baVOvDg5kMMm1nEiHN2INj4J3GeMdjTdTbMs/wi20O7Wk4nX+nueylan1Af8A4tcPyvp1BcPGttWiNf8AKW+hXn2MZ/8AzuPM0wPEEj5Beg/FfxOzEYcU4zZHMyWgkNpPDyZv+JzfILBV3dnMSchY4To6QM3Q66rUc+vYRw8S+94DjHUNJHyVvG4oghvJ5qc/xNZ/+VbY0B5LYFi9giQRmEsM8gXeig4rgQXktDhzF3RYQecEeOl1pk3gFDtarWOggjc7TNjteStRw/B9m59ZgltF5yibnKGvcDzgX6w5Z3glQU35wQ60Fpj0P2FexvET/DNpNzZ+0NR50/lIsN5lS6sB8SwVO1qAZYOYAad52g6XPoqLKJJsrTMaWsdSIgOgkkXEXFjsu0HFvQGL6g9RuPNaRyvSIAsqtMXkIqcRLSXAObpyLd5B9dYUf8FJ7oPOBcxMyG7jwJUVd4RTJcLT9EebiezagWFrikA6QQdCPuxGkFSVMcakgEA2teTPKPu4UxdQcVxu43t4ff1QgE6+H5qzVZLZLrSYtMwBMR0O/JdxeFa0ANdJI5Eb6jxAK0yHB2qbKcWEBNARCCSTQudUD8x+/vxXM5SYJ9EswQH3UpBEjy263sh2HwxD9UZAYYI9ZP5KKoyP3BQOxWJJa0Oh0c9vNUC68iPLXy6K06jOnuYTHUiBJjyOiC5gWmoYc0OGsONjA5nRDavBGlw7N2wudM19Da0Rc7ypRVJ5jbQwY2PT81NRf4kf2nfwP0UUHqcNeWuLWl2WS4tuAJAnwlUmEgwtKzEkNymA3XKTZzo/E7meXJUsRgS50m5O86+aAj8NVOfktMysG3BWUwmHNEgmw5/RE8RxJpENOYnYffsstj9HGzy1VPirXvIyjNBDdRqZOk9D4IXg31GS805bGs5hr0NlHicYA8h2YNe5rp0cINiNge8fRMTWhqBs4YGYY4uqR3rZXnQfzSAPFzVA/j7adDsmEl7o70GGghwcw/3CRfRBP40vBh8kT0JieW5+qhGMLrkg+p+qvieTV4j4rHZZaVMNzMDHudDsxBaZDRH9OxOsws9xjjDqlR1R5Bc43do2wAGXSLDT912mywJuDyPITzsI30Tewp1R3iWnYjednTY+KSSFuq7sXIAnWxzaXk7fMqRjpAsWkk9WvG8T7Kg/CvpmQfw8iP8AbG/gpsDxAMMxeIPIjqOfXwWkWn4NxGgcQJ/uI8AIPPmoKmR1yCNII1A1BtY79bpVHS6TmnUxM85PluV1zQRBEHe2niPFQUa/D9DY/P1URzRvIsefgRupiS06EjzXTY20K0y4x89Ru2Jjq2bjwlMdwokf4Z6wnZATYAHyCfRqwYtIiVBRGGdMgeY08+iuYGsGyCCAQRG7HbPZtPz81NUN52OvQgR6b+ZTHUzv+nkUDa8VQMxyumS5okOEAAuadHSNdb9Aq3/LXBwMgixkTp4eSs9mf01TqziQJuQAPITHzPqih9Oi8ZhzhwPMzbwsT6K1iX9o2CC1zMoEjUZQ18nxGfzcnsvuLc72J2T2ZgHbzYEcpmLoBFek5phwItHoUx0O2go+Kgc0zNrxqRN7Ai4HLUbEqjWwO7RPgB8hdAKIXAr7MOHaD6g35FKtgCP5THgSDO2tj09ERTpvifvY/mmR0VhuGkgDfS473Rp0noYKf/Bj/uf6EBang2j8JHkXN9rhKo4ixk+h+QVnW8A7Hf8AIj9E2rhGuaHAum+YRYRpB3tMg6KKqtYRu6PA/NcfVJ1P0VulQI0MtIkff3soXtkbg7/qqiuwwZEc7mfUALjH3v8AM/urRwdgSdZJ3gWiY539FQxrMpAzAgiRYyRJA23jmgmdVm0mOTgT9FXr4hzXAXbGmWCD6qw3hwlje0DC5uYnJpaW3Gs/UJmP+H6tOmHuIIdpeDykDlNp5ouKNStmhud2u8kTpME23Vzh9FzQ3NZtS4dIIBGmlwReyotpEvbG2X80SwzcpIsWTGUzpMxMWOlwdpSghR4hUpvuARcEjRwH8w1A6g2RHE0g4SJteI08tR7jl1oVcQGMp03DPDpD9nNImdLHRp8DztzDYssY1g0BGQ8pbL2npIkDqoqtiGgHT5/ZXKTwbkbxroTe19/BWsdUBuywEAj/ADAm3MSCI6hVKNPMY06nQfdlUGsGGtu2QDsSCSYvbTXoosRgyzvMzFut4m3TdVKb3NBDS7c2B0bN7agD5qaliYiARIv/AHc4FtlF1WfW5W81Cac8vvqrWNoN/Ez8NpGpB8NgqrHc4+SqUztHNkAmDqOa5mKTx1sml3miHef1TS1IHw9V2FQ140K7M6ahO2TptoPIwfNByliARf8AZPc6LwCBrtYn8/qoYE6J7XIHh45W+XRJ43GkaGdd/LfzTMoj7+SYHRug65m49NfmoXOdIiwm+o+SsB/j6JPIOoHpCCSvXaCYa6ZMEC4H8vjyKqP4oJALSAYuBHpsbqV1LlKVLrDtiCNevj4Iq1wypnFQU3AuAsXQHRmAm+nUgzptK7Txppt7JwgOHe3kEFtjpbUciByVDEYVhmBB1sfYg/NQUcTET3gARDodE8p3Uw05+CsSCC3NEgzfabWOt/dTdq/+t/8At/NT0qstsBlsHbWkgC8Se9aDbom/wf8Ae/8A0/qoCNKsSDJnuuN+gBHurnDMI19WHNkZ45WyA7JJKX0sC2YhzamUG3KAR7r0p/AaD8BXqOpNL2UnOa7QgiIMhJJZvuNT1XnDm5RmbYiqxoudC18iNNgqdJuYDNeKb48jUcPe6SS1GasPYM7RG1IeXZsVTiOPfVqS90wYFgIDWhosOQHueZSSVgr4IAsMgG42HVXXDbk0fXdJJVlG90tpz/W8f7QfqVxryHAbGZSSRU+Pd+I/9pp8xXLB/tsugWn72SSQpj6h58/cCVyNeiSSIkp1CTBTa336pJIK7UoSSVCBSlJJQJhT3JJIOFycwJJKiSlqm1XEGJskkgVWwEJrjokkgcxoJUFfuugJJIJzUJafD5aKjiWDtCNv0CSSKs09hsAYGw8BzXY8fUpJKI//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84" name="Picture 16" descr="http://www.nature.com/scientificamerican/journal/v302/n4/images/scientificamerican0410-36-I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4563"/>
            <a:ext cx="6051210" cy="6767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9058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lh5.googleusercontent.com/-I8Fi_qsJUwE/UbI8j1xvJ3I/AAAAAAAAmzs/McZzfcl7cu4/w800-h800/ceres_br.jpg"/>
          <p:cNvPicPr>
            <a:picLocks noChangeAspect="1" noChangeArrowheads="1"/>
          </p:cNvPicPr>
          <p:nvPr/>
        </p:nvPicPr>
        <p:blipFill rotWithShape="1">
          <a:blip r:embed="rId2">
            <a:extLst>
              <a:ext uri="{28A0092B-C50C-407E-A947-70E740481C1C}">
                <a14:useLocalDpi xmlns:a14="http://schemas.microsoft.com/office/drawing/2010/main" val="0"/>
              </a:ext>
            </a:extLst>
          </a:blip>
          <a:srcRect l="8588" r="7199"/>
          <a:stretch/>
        </p:blipFill>
        <p:spPr bwMode="auto">
          <a:xfrm>
            <a:off x="1295400" y="1003852"/>
            <a:ext cx="6594180" cy="55626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020891" y="232129"/>
            <a:ext cx="1143198" cy="523220"/>
          </a:xfrm>
          <a:prstGeom prst="rect">
            <a:avLst/>
          </a:prstGeom>
        </p:spPr>
        <p:txBody>
          <a:bodyPr wrap="none">
            <a:spAutoFit/>
          </a:bodyPr>
          <a:lstStyle/>
          <a:p>
            <a:r>
              <a:rPr lang="en-US" sz="2800" b="1" dirty="0" smtClean="0">
                <a:solidFill>
                  <a:prstClr val="white"/>
                </a:solidFill>
                <a:latin typeface="Times New Roman" pitchFamily="18" charset="0"/>
                <a:cs typeface="Times New Roman" pitchFamily="18" charset="0"/>
              </a:rPr>
              <a:t> Ceres</a:t>
            </a:r>
          </a:p>
        </p:txBody>
      </p:sp>
    </p:spTree>
    <p:extLst>
      <p:ext uri="{BB962C8B-B14F-4D97-AF65-F5344CB8AC3E}">
        <p14:creationId xmlns:p14="http://schemas.microsoft.com/office/powerpoint/2010/main" val="14683836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Donna\Desktop\Phoenix SOSI\RFTS 2014 Images\Ceres_Layers_br1.jpg"/>
          <p:cNvPicPr>
            <a:picLocks noChangeAspect="1" noChangeArrowheads="1"/>
          </p:cNvPicPr>
          <p:nvPr/>
        </p:nvPicPr>
        <p:blipFill rotWithShape="1">
          <a:blip r:embed="rId2">
            <a:extLst>
              <a:ext uri="{28A0092B-C50C-407E-A947-70E740481C1C}">
                <a14:useLocalDpi xmlns:a14="http://schemas.microsoft.com/office/drawing/2010/main" val="0"/>
              </a:ext>
            </a:extLst>
          </a:blip>
          <a:srcRect l="11575" t="14464" r="14178"/>
          <a:stretch/>
        </p:blipFill>
        <p:spPr bwMode="auto">
          <a:xfrm>
            <a:off x="838200" y="457200"/>
            <a:ext cx="7391400" cy="6049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8596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00983" y="152400"/>
            <a:ext cx="1342034" cy="523220"/>
          </a:xfrm>
          <a:prstGeom prst="rect">
            <a:avLst/>
          </a:prstGeom>
          <a:noFill/>
        </p:spPr>
        <p:txBody>
          <a:bodyPr wrap="none" rtlCol="0">
            <a:spAutoFit/>
          </a:bodyPr>
          <a:lstStyle/>
          <a:p>
            <a:r>
              <a:rPr lang="en-US" sz="2800" b="1" dirty="0" smtClean="0">
                <a:solidFill>
                  <a:prstClr val="white"/>
                </a:solidFill>
                <a:latin typeface="Times New Roman" pitchFamily="18" charset="0"/>
                <a:cs typeface="Times New Roman" pitchFamily="18" charset="0"/>
              </a:rPr>
              <a:t>Comets</a:t>
            </a:r>
            <a:endParaRPr lang="en-US" sz="2800" b="1" dirty="0">
              <a:solidFill>
                <a:prstClr val="white"/>
              </a:solidFill>
              <a:latin typeface="Times New Roman" pitchFamily="18" charset="0"/>
              <a:cs typeface="Times New Roman" pitchFamily="18" charset="0"/>
            </a:endParaRPr>
          </a:p>
        </p:txBody>
      </p:sp>
      <p:pic>
        <p:nvPicPr>
          <p:cNvPr id="19458" name="Picture 2" descr="C:\Users\Donna\Desktop\Phoenix SOSI\RFTS 2014 Images\comet orig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9144000" cy="5140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6889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D:\Hyakutake.TIF"/>
          <p:cNvPicPr>
            <a:picLocks noChangeAspect="1" noChangeArrowheads="1"/>
          </p:cNvPicPr>
          <p:nvPr/>
        </p:nvPicPr>
        <p:blipFill rotWithShape="1">
          <a:blip r:embed="rId2">
            <a:extLst>
              <a:ext uri="{28A0092B-C50C-407E-A947-70E740481C1C}">
                <a14:useLocalDpi xmlns:a14="http://schemas.microsoft.com/office/drawing/2010/main" val="0"/>
              </a:ext>
            </a:extLst>
          </a:blip>
          <a:srcRect t="28233"/>
          <a:stretch/>
        </p:blipFill>
        <p:spPr bwMode="auto">
          <a:xfrm>
            <a:off x="0" y="1936252"/>
            <a:ext cx="9144000" cy="49217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26" descr="C:\My Documents\Space XVI\Slides&amp;Photos\Cometshoemakerlevy.jpg"/>
          <p:cNvPicPr>
            <a:picLocks noChangeAspect="1" noChangeArrowheads="1"/>
          </p:cNvPicPr>
          <p:nvPr/>
        </p:nvPicPr>
        <p:blipFill rotWithShape="1">
          <a:blip r:embed="rId3">
            <a:extLst>
              <a:ext uri="{28A0092B-C50C-407E-A947-70E740481C1C}">
                <a14:useLocalDpi xmlns:a14="http://schemas.microsoft.com/office/drawing/2010/main" val="0"/>
              </a:ext>
            </a:extLst>
          </a:blip>
          <a:srcRect t="17967" b="25941"/>
          <a:stretch/>
        </p:blipFill>
        <p:spPr bwMode="auto">
          <a:xfrm>
            <a:off x="228600" y="128039"/>
            <a:ext cx="8610600" cy="1808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18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onna\Desktop\CURRENT WORK\MVCC Microbiology\Images MVCC\278550main_BERNSTEIN_PAH_Award_paper_092308.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846" b="2975"/>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omet Soup"/>
          <p:cNvPicPr>
            <a:picLocks noChangeAspect="1" noChangeArrowheads="1"/>
          </p:cNvPicPr>
          <p:nvPr/>
        </p:nvPicPr>
        <p:blipFill>
          <a:blip r:embed="rId4" cstate="print">
            <a:extLst>
              <a:ext uri="{28A0092B-C50C-407E-A947-70E740481C1C}">
                <a14:useLocalDpi xmlns:a14="http://schemas.microsoft.com/office/drawing/2010/main" val="0"/>
              </a:ext>
            </a:extLst>
          </a:blip>
          <a:srcRect t="10146" r="10587" b="10146"/>
          <a:stretch>
            <a:fillRect/>
          </a:stretch>
        </p:blipFill>
        <p:spPr bwMode="auto">
          <a:xfrm>
            <a:off x="2057400" y="505907"/>
            <a:ext cx="5029200" cy="5978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176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strVal val="#ppt_w*0.70"/>
                                          </p:val>
                                        </p:tav>
                                        <p:tav tm="100000">
                                          <p:val>
                                            <p:strVal val="#ppt_w"/>
                                          </p:val>
                                        </p:tav>
                                      </p:tavLst>
                                    </p:anim>
                                    <p:anim calcmode="lin" valueType="num">
                                      <p:cBhvr>
                                        <p:cTn id="8" dur="2000" fill="hold"/>
                                        <p:tgtEl>
                                          <p:spTgt spid="4"/>
                                        </p:tgtEl>
                                        <p:attrNameLst>
                                          <p:attrName>ppt_h</p:attrName>
                                        </p:attrNameLst>
                                      </p:cBhvr>
                                      <p:tavLst>
                                        <p:tav tm="0">
                                          <p:val>
                                            <p:strVal val="#ppt_h"/>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0" y="242514"/>
            <a:ext cx="2638864" cy="523220"/>
          </a:xfrm>
          <a:prstGeom prst="rect">
            <a:avLst/>
          </a:prstGeom>
          <a:noFill/>
        </p:spPr>
        <p:txBody>
          <a:bodyPr wrap="none" rtlCol="0">
            <a:spAutoFit/>
          </a:bodyPr>
          <a:lstStyle/>
          <a:p>
            <a:r>
              <a:rPr lang="en-US" sz="2800" b="1" dirty="0" smtClean="0">
                <a:solidFill>
                  <a:prstClr val="white"/>
                </a:solidFill>
                <a:latin typeface="Times New Roman" pitchFamily="18" charset="0"/>
                <a:cs typeface="Times New Roman" pitchFamily="18" charset="0"/>
              </a:rPr>
              <a:t>The </a:t>
            </a:r>
            <a:r>
              <a:rPr lang="en-US" sz="2800" b="1" dirty="0" err="1" smtClean="0">
                <a:solidFill>
                  <a:prstClr val="white"/>
                </a:solidFill>
                <a:latin typeface="Times New Roman" pitchFamily="18" charset="0"/>
                <a:cs typeface="Times New Roman" pitchFamily="18" charset="0"/>
              </a:rPr>
              <a:t>Oort</a:t>
            </a:r>
            <a:r>
              <a:rPr lang="en-US" sz="2800" b="1" dirty="0" smtClean="0">
                <a:solidFill>
                  <a:prstClr val="white"/>
                </a:solidFill>
                <a:latin typeface="Times New Roman" pitchFamily="18" charset="0"/>
                <a:cs typeface="Times New Roman" pitchFamily="18" charset="0"/>
              </a:rPr>
              <a:t> Cloud</a:t>
            </a:r>
            <a:endParaRPr lang="en-US" sz="2800" b="1" dirty="0">
              <a:solidFill>
                <a:prstClr val="white"/>
              </a:solidFill>
              <a:latin typeface="Times New Roman" pitchFamily="18" charset="0"/>
              <a:cs typeface="Times New Roman" pitchFamily="18" charset="0"/>
            </a:endParaRPr>
          </a:p>
        </p:txBody>
      </p:sp>
      <p:pic>
        <p:nvPicPr>
          <p:cNvPr id="21506" name="Picture 2" descr="C:\Users\Donna\Desktop\Phoenix SOSI\RFTS 2014 Images\Oort-Cloud.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877"/>
          <a:stretch/>
        </p:blipFill>
        <p:spPr bwMode="auto">
          <a:xfrm>
            <a:off x="1773842" y="1143000"/>
            <a:ext cx="5546035" cy="5492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1928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p:cNvSpPr>
            <a:spLocks noChangeArrowheads="1"/>
          </p:cNvSpPr>
          <p:nvPr/>
        </p:nvSpPr>
        <p:spPr bwMode="auto">
          <a:xfrm>
            <a:off x="142461" y="228600"/>
            <a:ext cx="8839200"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tabLst>
                <a:tab pos="514350" algn="l"/>
              </a:tabLst>
            </a:pPr>
            <a:r>
              <a:rPr lang="en-US" sz="2000" b="1" dirty="0" smtClean="0">
                <a:latin typeface="Times New Roman" pitchFamily="18" charset="0"/>
                <a:cs typeface="Times New Roman" pitchFamily="18" charset="0"/>
              </a:rPr>
              <a:t>REACH FOR THE STARS, DIVISION B: PLANETARY SCIENCE</a:t>
            </a:r>
            <a:endParaRPr lang="en-US" sz="2000" b="1" dirty="0">
              <a:latin typeface="Times New Roman" pitchFamily="18" charset="0"/>
              <a:cs typeface="Times New Roman" pitchFamily="18" charset="0"/>
            </a:endParaRPr>
          </a:p>
          <a:p>
            <a:pPr>
              <a:tabLst>
                <a:tab pos="514350" algn="l"/>
              </a:tabLst>
            </a:pPr>
            <a:endParaRPr lang="en-US" sz="2000" dirty="0">
              <a:latin typeface="Times New Roman" pitchFamily="18" charset="0"/>
              <a:cs typeface="Times New Roman" pitchFamily="18" charset="0"/>
            </a:endParaRPr>
          </a:p>
          <a:p>
            <a:pPr>
              <a:tabLst>
                <a:tab pos="514350" algn="l"/>
              </a:tabLst>
            </a:pPr>
            <a:endParaRPr lang="en-US" sz="2000" dirty="0" smtClean="0">
              <a:latin typeface="Times New Roman" pitchFamily="18" charset="0"/>
              <a:cs typeface="Times New Roman" pitchFamily="18" charset="0"/>
            </a:endParaRPr>
          </a:p>
          <a:p>
            <a:pPr>
              <a:tabLst>
                <a:tab pos="514350" algn="l"/>
              </a:tabLst>
            </a:pPr>
            <a:endParaRPr lang="en-US" sz="2000" dirty="0">
              <a:latin typeface="Times New Roman" pitchFamily="18" charset="0"/>
              <a:cs typeface="Times New Roman" pitchFamily="18" charset="0"/>
            </a:endParaRPr>
          </a:p>
          <a:p>
            <a:pPr>
              <a:tabLst>
                <a:tab pos="514350" algn="l"/>
              </a:tabLst>
            </a:pPr>
            <a:r>
              <a:rPr lang="en-US" sz="2000" b="1" u="sng" dirty="0">
                <a:latin typeface="Times New Roman" pitchFamily="18" charset="0"/>
                <a:cs typeface="Times New Roman" pitchFamily="18" charset="0"/>
              </a:rPr>
              <a:t>DESCRIPTION</a:t>
            </a:r>
            <a:r>
              <a:rPr lang="en-US" sz="2000" dirty="0">
                <a:latin typeface="Times New Roman" pitchFamily="18" charset="0"/>
                <a:cs typeface="Times New Roman" pitchFamily="18" charset="0"/>
              </a:rPr>
              <a:t>: Students will demonstrate an understanding </a:t>
            </a:r>
            <a:r>
              <a:rPr lang="en-US" sz="2000" dirty="0" smtClean="0">
                <a:latin typeface="Times New Roman" pitchFamily="18" charset="0"/>
                <a:cs typeface="Times New Roman" pitchFamily="18" charset="0"/>
              </a:rPr>
              <a:t>and knowledge of the properties and evolution of </a:t>
            </a:r>
            <a:r>
              <a:rPr lang="en-US" sz="2000" b="1" dirty="0" smtClean="0">
                <a:solidFill>
                  <a:srgbClr val="FF0000"/>
                </a:solidFill>
                <a:latin typeface="Times New Roman" pitchFamily="18" charset="0"/>
                <a:cs typeface="Times New Roman" pitchFamily="18" charset="0"/>
              </a:rPr>
              <a:t>extraterrestrial ice and water in the solar system</a:t>
            </a:r>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a:p>
            <a:pPr>
              <a:tabLst>
                <a:tab pos="514350" algn="l"/>
              </a:tabLst>
            </a:pPr>
            <a:endParaRPr lang="en-US" sz="2000" dirty="0">
              <a:latin typeface="Times New Roman" pitchFamily="18" charset="0"/>
              <a:cs typeface="Times New Roman" pitchFamily="18" charset="0"/>
            </a:endParaRPr>
          </a:p>
          <a:p>
            <a:pPr>
              <a:tabLst>
                <a:tab pos="514350" algn="l"/>
              </a:tabLst>
            </a:pPr>
            <a:r>
              <a:rPr lang="en-US" sz="2000" b="1" u="sng" dirty="0">
                <a:latin typeface="Times New Roman" pitchFamily="18" charset="0"/>
                <a:cs typeface="Times New Roman" pitchFamily="18" charset="0"/>
              </a:rPr>
              <a:t>A TEAM OF UP TO</a:t>
            </a:r>
            <a:r>
              <a:rPr lang="en-US" sz="2000" b="1" dirty="0">
                <a:latin typeface="Times New Roman" pitchFamily="18" charset="0"/>
                <a:cs typeface="Times New Roman" pitchFamily="18" charset="0"/>
              </a:rPr>
              <a:t>: </a:t>
            </a:r>
            <a:r>
              <a:rPr lang="en-US" sz="2000" b="1" dirty="0" smtClean="0">
                <a:latin typeface="Times New Roman" pitchFamily="18" charset="0"/>
                <a:cs typeface="Times New Roman" pitchFamily="18" charset="0"/>
              </a:rPr>
              <a:t>2</a:t>
            </a:r>
            <a:r>
              <a:rPr lang="en-US" sz="2000" b="1" dirty="0">
                <a:latin typeface="Times New Roman" pitchFamily="18" charset="0"/>
                <a:cs typeface="Times New Roman" pitchFamily="18" charset="0"/>
              </a:rPr>
              <a:t> </a:t>
            </a:r>
            <a:r>
              <a:rPr lang="en-US" sz="2000" b="1" dirty="0" smtClean="0">
                <a:latin typeface="Times New Roman" pitchFamily="18" charset="0"/>
                <a:cs typeface="Times New Roman" pitchFamily="18" charset="0"/>
              </a:rPr>
              <a:t>                                            </a:t>
            </a:r>
            <a:r>
              <a:rPr lang="en-US" sz="2000" b="1" u="sng" dirty="0" smtClean="0">
                <a:latin typeface="Times New Roman" pitchFamily="18" charset="0"/>
                <a:cs typeface="Times New Roman" pitchFamily="18" charset="0"/>
              </a:rPr>
              <a:t>APPROXIMATE </a:t>
            </a:r>
            <a:endParaRPr lang="en-US" sz="2000" b="1" u="sng" dirty="0">
              <a:latin typeface="Times New Roman" pitchFamily="18" charset="0"/>
              <a:cs typeface="Times New Roman" pitchFamily="18" charset="0"/>
            </a:endParaRPr>
          </a:p>
          <a:p>
            <a:pPr>
              <a:tabLst>
                <a:tab pos="514350" algn="l"/>
              </a:tabLst>
            </a:pPr>
            <a:r>
              <a:rPr lang="en-US" sz="2000" b="1" dirty="0">
                <a:latin typeface="Times New Roman" pitchFamily="18" charset="0"/>
                <a:cs typeface="Times New Roman" pitchFamily="18" charset="0"/>
              </a:rPr>
              <a:t>                </a:t>
            </a:r>
            <a:endParaRPr lang="en-US" sz="2000" b="1" dirty="0" smtClean="0">
              <a:latin typeface="Times New Roman" pitchFamily="18" charset="0"/>
              <a:cs typeface="Times New Roman" pitchFamily="18" charset="0"/>
            </a:endParaRPr>
          </a:p>
          <a:p>
            <a:pPr>
              <a:tabLst>
                <a:tab pos="514350" algn="l"/>
              </a:tabLst>
            </a:pPr>
            <a:r>
              <a:rPr lang="en-US" sz="2000" b="1" dirty="0" smtClean="0">
                <a:latin typeface="Times New Roman" pitchFamily="18" charset="0"/>
                <a:cs typeface="Times New Roman" pitchFamily="18" charset="0"/>
              </a:rPr>
              <a:t>                                                                                     </a:t>
            </a:r>
            <a:r>
              <a:rPr lang="en-US" sz="2000" b="1" u="sng" dirty="0">
                <a:latin typeface="Times New Roman" pitchFamily="18" charset="0"/>
                <a:cs typeface="Times New Roman" pitchFamily="18" charset="0"/>
              </a:rPr>
              <a:t>TIME:</a:t>
            </a:r>
            <a:r>
              <a:rPr lang="en-US" sz="2000" dirty="0">
                <a:latin typeface="Times New Roman" pitchFamily="18" charset="0"/>
                <a:cs typeface="Times New Roman" pitchFamily="18" charset="0"/>
              </a:rPr>
              <a:t> 50 </a:t>
            </a:r>
            <a:r>
              <a:rPr lang="en-US" sz="2000" dirty="0" smtClean="0">
                <a:latin typeface="Times New Roman" pitchFamily="18" charset="0"/>
                <a:cs typeface="Times New Roman" pitchFamily="18" charset="0"/>
              </a:rPr>
              <a:t>minutes</a:t>
            </a:r>
          </a:p>
          <a:p>
            <a:pPr>
              <a:tabLst>
                <a:tab pos="514350" algn="l"/>
              </a:tabLst>
            </a:pPr>
            <a:endParaRPr lang="en-US" sz="2000" dirty="0">
              <a:latin typeface="Times New Roman" pitchFamily="18" charset="0"/>
              <a:cs typeface="Times New Roman" pitchFamily="18" charset="0"/>
            </a:endParaRPr>
          </a:p>
          <a:p>
            <a:pPr>
              <a:tabLst>
                <a:tab pos="514350" algn="l"/>
              </a:tabLst>
            </a:pPr>
            <a:endParaRPr lang="en-US" sz="2000" b="1" dirty="0" smtClean="0">
              <a:latin typeface="Times New Roman" pitchFamily="18" charset="0"/>
              <a:cs typeface="Times New Roman" pitchFamily="18" charset="0"/>
            </a:endParaRPr>
          </a:p>
          <a:p>
            <a:pPr>
              <a:tabLst>
                <a:tab pos="514350" algn="l"/>
              </a:tabLst>
            </a:pPr>
            <a:r>
              <a:rPr lang="en-US" sz="2000" b="1" dirty="0" smtClean="0">
                <a:latin typeface="Times New Roman" pitchFamily="18" charset="0"/>
                <a:cs typeface="Times New Roman" pitchFamily="18" charset="0"/>
              </a:rPr>
              <a:t>EVENT PARAMETERS: </a:t>
            </a:r>
            <a:r>
              <a:rPr lang="en-US" sz="2000" dirty="0" smtClean="0">
                <a:latin typeface="Times New Roman" pitchFamily="18" charset="0"/>
                <a:cs typeface="Times New Roman" pitchFamily="18" charset="0"/>
              </a:rPr>
              <a:t>Each team may bring only two 8.5” x 11” two-sided</a:t>
            </a:r>
          </a:p>
          <a:p>
            <a:pPr>
              <a:tabLst>
                <a:tab pos="514350" algn="l"/>
              </a:tabLst>
            </a:pPr>
            <a:r>
              <a:rPr lang="en-US" sz="2000" dirty="0" smtClean="0">
                <a:latin typeface="Times New Roman" pitchFamily="18" charset="0"/>
                <a:cs typeface="Times New Roman" pitchFamily="18" charset="0"/>
              </a:rPr>
              <a:t>pages of information in any form from any source.</a:t>
            </a:r>
            <a:endParaRPr lang="en-US" sz="2000" dirty="0">
              <a:latin typeface="Times New Roman" pitchFamily="18" charset="0"/>
              <a:cs typeface="Times New Roman" pitchFamily="18" charset="0"/>
            </a:endParaRPr>
          </a:p>
          <a:p>
            <a:pPr>
              <a:tabLst>
                <a:tab pos="514350" algn="l"/>
              </a:tabLst>
            </a:pPr>
            <a:endParaRPr lang="en-US" sz="2000" dirty="0" smtClean="0">
              <a:latin typeface="Times New Roman" pitchFamily="18" charset="0"/>
              <a:cs typeface="Times New Roman" pitchFamily="18" charset="0"/>
            </a:endParaRPr>
          </a:p>
          <a:p>
            <a:pPr>
              <a:tabLst>
                <a:tab pos="514350" algn="l"/>
              </a:tabLst>
            </a:pPr>
            <a:endParaRPr lang="en-US" sz="2000" dirty="0">
              <a:latin typeface="Times New Roman" pitchFamily="18" charset="0"/>
              <a:cs typeface="Times New Roman" pitchFamily="18" charset="0"/>
            </a:endParaRPr>
          </a:p>
          <a:p>
            <a:pPr>
              <a:tabLst>
                <a:tab pos="514350" algn="l"/>
              </a:tabLst>
            </a:pPr>
            <a:r>
              <a:rPr lang="en-US" sz="2000" b="1" u="sng" dirty="0">
                <a:latin typeface="Times New Roman" pitchFamily="18" charset="0"/>
                <a:cs typeface="Times New Roman" pitchFamily="18" charset="0"/>
              </a:rPr>
              <a:t>THE COMPETITION</a:t>
            </a:r>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This event is divided into two parts</a:t>
            </a:r>
            <a:r>
              <a:rPr lang="en-US" sz="2000" b="1" dirty="0" smtClean="0">
                <a:latin typeface="Times New Roman" pitchFamily="18" charset="0"/>
                <a:cs typeface="Times New Roman" pitchFamily="18" charset="0"/>
              </a:rPr>
              <a:t>. </a:t>
            </a:r>
            <a:r>
              <a:rPr lang="en-US" sz="2000" b="1" dirty="0" smtClean="0">
                <a:solidFill>
                  <a:srgbClr val="FF0000"/>
                </a:solidFill>
                <a:latin typeface="Times New Roman" pitchFamily="18" charset="0"/>
                <a:cs typeface="Times New Roman" pitchFamily="18" charset="0"/>
              </a:rPr>
              <a:t>Notes may be used during both parts.</a:t>
            </a:r>
            <a:endParaRPr lang="en-US" sz="2000" b="1" dirty="0">
              <a:solidFill>
                <a:srgbClr val="FF0000"/>
              </a:solidFill>
              <a:latin typeface="Times New Roman" pitchFamily="18" charset="0"/>
              <a:cs typeface="Times New Roman" pitchFamily="18" charset="0"/>
            </a:endParaRPr>
          </a:p>
          <a:p>
            <a:pPr>
              <a:tabLst>
                <a:tab pos="514350" algn="l"/>
              </a:tabLst>
            </a:pPr>
            <a:endParaRPr lang="en-US" dirty="0"/>
          </a:p>
        </p:txBody>
      </p:sp>
    </p:spTree>
    <p:extLst>
      <p:ext uri="{BB962C8B-B14F-4D97-AF65-F5344CB8AC3E}">
        <p14:creationId xmlns:p14="http://schemas.microsoft.com/office/powerpoint/2010/main" val="3646401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95600" y="243960"/>
            <a:ext cx="2669257" cy="523220"/>
          </a:xfrm>
          <a:prstGeom prst="rect">
            <a:avLst/>
          </a:prstGeom>
          <a:noFill/>
        </p:spPr>
        <p:txBody>
          <a:bodyPr wrap="none" rtlCol="0">
            <a:spAutoFit/>
          </a:bodyPr>
          <a:lstStyle/>
          <a:p>
            <a:r>
              <a:rPr lang="en-US" sz="2800" b="1" dirty="0" smtClean="0">
                <a:solidFill>
                  <a:prstClr val="white"/>
                </a:solidFill>
                <a:latin typeface="Times New Roman" pitchFamily="18" charset="0"/>
                <a:cs typeface="Times New Roman" pitchFamily="18" charset="0"/>
              </a:rPr>
              <a:t>The Kuiper Belt</a:t>
            </a:r>
            <a:endParaRPr lang="en-US" sz="2800" b="1" dirty="0">
              <a:solidFill>
                <a:prstClr val="white"/>
              </a:solidFill>
              <a:latin typeface="Times New Roman" pitchFamily="18" charset="0"/>
              <a:cs typeface="Times New Roman" pitchFamily="18" charset="0"/>
            </a:endParaRPr>
          </a:p>
        </p:txBody>
      </p:sp>
      <p:pic>
        <p:nvPicPr>
          <p:cNvPr id="20482" name="Picture 2" descr="C:\Users\Donna\Desktop\Phoenix SOSI\RFTS 2014 Images\Kuiper-Be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107" y="1162878"/>
            <a:ext cx="8247693"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6889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xAPEhUPEBAVDxQQEBQPFBQUFg8PFBQUFBQWFhQUFBQYHCggGBolHBQUITEhJSkrLi4uFx8zODMsNygtLisBCgoKDg0OFRAQGiwgHBwtLCwsLC0sLCwsLDcsLCwsKywxMCwsLSwsLCwsLCwsLCwsLCwsLCwsLCwsLCwsLCwsLP/AABEIAJ8BPgMBIgACEQEDEQH/xAAbAAEAAgMBAQAAAAAAAAAAAAAAAQQCAwUGB//EADMQAQACAQICCAQFBAMAAAAAAAABAgMEERIhBRMxQVFhgZEGIrHwMkJxoeEUI8HRUmJy/8QAGgEBAAMBAQEAAAAAAAAAAAAAAAECAwQFBv/EACURAQEBAAIBBAEEAwAAAAAAAAABAgMREgQhMUEFEyJRYRSBkf/aAAwDAQACEQMRAD8A+GgAAAAAAAJQkAASACAIdno/4fyZPmyf26+H5p9O5px8W+S9YnaLqT5caIXcHRWa/ZTaPG3L9nrtF0Tjx/gpz8e2fd0I0s+EvW4fxGr77v8Axjrnn08hi+Hrfmt7Q31+H698zPq9VGl+96onTece8O2fiuOfSn61eWnoGnn7y036DjumXq7YP094aL4FN/juP+EzlryOXoi0dk+6nl0l69sPZZMXkq5cET3OHl9BmfDWcjyKHe1WgrPc5Wo0dq+cPP5ODWGkvaugGKRO6AE7nchIMQBAAAAAAAAAAAAAAAlCQAAGzT4LZLRSkcUz3Iw4rXmK1jebTtEPZdE9G1wV8bz+K3+I8nT6b015tf1PlTe/GMOh+hqYdrW+e/j3V8q/7diLbdkR682FKttcb6Xg4px5mcTpya138o623Zvt+nJHNujEzjD98nVMarPuKswiYW+pROIvFU+SnaGuy7bG12xstcdWmlK1pabLl8avfG5t5rSVTyRCpmx7r+Sitkhw8uWua4mr0nfDnzGz0OWjl6vB3w83m4vuNZVIByrAAIAEAAAAAAAAAAAAAACUJABf6F0fXZIifw1+a3+I9VsZutTM+y3qdu38O9HcFettHzXjl/1r/LvUojFRbxYn1HpvTzGZmODk33e0Y8axTDLZjq2xV6eMSRhdNUYmXVN0VZbLdqeTTGFsrpYnvZbJ4p8UW07aMmk8J3VsmCYXZmWu6ZO/laarnZMSrko6mSqpkqx5eONc6c3LRTy0dTLRTy0eby4b505uWqlno6eWqlmq83ky2lcXUY9p3aV/U0UJedyZ6rWADNKABAAAAAAAAAAAAAAAlDIEPX/DWl4McWntv83p3ffm8nhx8VorH5piPd9B0tNoiI7o2ej+O4+93V+mPNrqdLeOq3jhoxVXMdH03HHBusqQ21hNKttYbWsbWNaSngbGu2WIV7tQcCJqxtna51K0lT1WcwwtDZXPTb5uL0ms/ts12y17p9+SZatO2jJVVy1Xb2hXy1TqdxfNUMkKmWF7LVTyw87mjfNUcsKWWq/lhTyw8zljoy5uoq5uaNpdfPDl6mHn80a5aAT3ORdiAIAAAAAAAAAAAAAAEoSC/wBCY+LNXy3t7Q9zp4eL+HI/uzPhSfrD2une3+Mn7f8Abm5/lfwrNVbFKzSX0HH8ODTdWWcS11lnErVRtjeWu+nt2xtPrG6eKPD6p4/L6q+8+Ee6pOOYnfbsWc2mnU7dTWZvEc6bxxTt/wAY7/Ruw6rgneI+k/WF/H0xi/Pp6z514K2/WJmJU5Nb+s9purPp5XNhvSeG0TWY5bTExMejRaZeq1V9Lk5xfLWZ7rxS8e8TDlZ9Jj3+W3FHrWSfun3K0zyOTXJMNlczdk08dzVbHt2p8dRp3KwvzU8qzlnbmr3vEsOVfKlmhSyr+ZRzPL5o6MqGdzdS6WdzdQ87lbZVUoHEugAQAAAAAAAAAAAAAAJQkHU+HbbZZ/8AM/WHstPLw/Q1+HLXz3j9v4e109ns/jdft6/tzc893SxSs0lSx2WKS9/jri1FqspizVVnEuhRs3N2G5xI6QymWM2RNmM2TIlM2YWsibNd7QX2WkRe7Ra8sr2aLyx3pfMTfNy2msSpZLeHJnksrZLOHl3a2zGrJZVyzu25ZVcltnncum+VTPLmaiXRzy5meXBy1rlpAca6ABAAAAAAAAAAAAAAAlCQZ4MnDatvCYl7rSX3iHgnqugdTxY4jvr8vt2O/wBByeO7n+WXLO49HjlZpZS09o5RM7RKxkvWOVd58+x9Hx69u3DqLUXOtUesOudE5fZXwXeu80TmUZyIm5+snwXZzojP9yozdjxyreZPgu2ysLZFScksZys9c60ws2u1Wu0TkYWyMdcq0yzyWVMks75Gi9nLyaa5jVksqZbN+Wynms4OStYrZ7OflneVnPZUlw8umkQAwWQAIAAAAAAAAAAAAAAEoSA6HQ2q6u+09luXr3OeLY1c6ln0Wdx77HkbOscLofX8deGZ+asbT5+EupjmZ7Oc9r6Dh5vPMscms9LcSy3Vsd+9PHu6Zv2U8VjrIYzkaoZLedp0mbsZvKZhjMItqWNrsJuytDVZnq1aFrNdrIu02s59bXkZ2yNN7sbXab3c+trSJyXUs92zLkUc+Rzcm15GnNZqJkcWr3VwBVKABAAAAAAAAAAAAAAAlCQAAbMGaaWi0dsfez0mh13FHFWdp+jy7ZgzzSd4n+W/DzXjv9K6z29jXJybK2cbR6+Lx4T3wvUzPW4+eajC5dCjZCnXM2VyurPJFLFrkjeGjrUTmafqRHi2W2aLotlab5WG9xaQvKveycmVWyZHJvcayIyWV8mRGXKpZczl3teRllyqtrbotbdDk3vteQAZpAAQAIAAAAAAAAAAAAAAEoSAAAhKAZVtMc45L2n6RmOVvdz0rZ3c/CLO3fxauJ7JWK6l5mtpjs5N1NVaPN1Z9VftS4ehnUI/qHDjWyy/rGn+T39o8HYnUML53InVsLaqVb6hPi6d86rl1ClbLMtcyx1zdrTLdkzbtMyDG6tWAFUgACUAIAEAAAAAA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xAPEhUPEBAVDxQQEBQPFBQUFg8PFBQUFBQWFhQUFBQYHCggGBolHBQUITEhJSkrLi4uFx8zODMsNygtLisBCgoKDg0OFRAQGiwgHBwtLCwsLC0sLCwsLDcsLCwsKywxMCwsLSwsLCwsLCwsLCwsLCwsLCwsLCwsLCwsLCwsLP/AABEIAJ8BPgMBIgACEQEDEQH/xAAbAAEAAgMBAQAAAAAAAAAAAAAAAQQCAwUGB//EADMQAQACAQICCAQFBAMAAAAAAAABAgMEERIhBRMxQVFhgZEGIrHwMkJxoeEUI8HRUmJy/8QAGgEBAAMBAQEAAAAAAAAAAAAAAAECAwQFBv/EACURAQEBAAIBBAEEAwAAAAAAAAABAgMREgQhMUEFEyJRYRSBkf/aAAwDAQACEQMRAD8A+GgAAAAAAAJQkAASACAIdno/4fyZPmyf26+H5p9O5px8W+S9YnaLqT5caIXcHRWa/ZTaPG3L9nrtF0Tjx/gpz8e2fd0I0s+EvW4fxGr77v8Axjrnn08hi+Hrfmt7Q31+H698zPq9VGl+96onTece8O2fiuOfSn61eWnoGnn7y036DjumXq7YP094aL4FN/juP+EzlryOXoi0dk+6nl0l69sPZZMXkq5cET3OHl9BmfDWcjyKHe1WgrPc5Wo0dq+cPP5ODWGkvaugGKRO6AE7nchIMQBAAAAAAAAAAAAAAAlCQAAGzT4LZLRSkcUz3Iw4rXmK1jebTtEPZdE9G1wV8bz+K3+I8nT6b015tf1PlTe/GMOh+hqYdrW+e/j3V8q/7diLbdkR682FKttcb6Xg4px5mcTpya138o623Zvt+nJHNujEzjD98nVMarPuKswiYW+pROIvFU+SnaGuy7bG12xstcdWmlK1pabLl8avfG5t5rSVTyRCpmx7r+Sitkhw8uWua4mr0nfDnzGz0OWjl6vB3w83m4vuNZVIByrAAIAEAAAAAAAAAAAAAACUJABf6F0fXZIifw1+a3+I9VsZutTM+y3qdu38O9HcFettHzXjl/1r/LvUojFRbxYn1HpvTzGZmODk33e0Y8axTDLZjq2xV6eMSRhdNUYmXVN0VZbLdqeTTGFsrpYnvZbJ4p8UW07aMmk8J3VsmCYXZmWu6ZO/laarnZMSrko6mSqpkqx5eONc6c3LRTy0dTLRTy0eby4b505uWqlno6eWqlmq83ky2lcXUY9p3aV/U0UJedyZ6rWADNKABAAAAAAAAAAAAAAAlDIEPX/DWl4McWntv83p3ffm8nhx8VorH5piPd9B0tNoiI7o2ej+O4+93V+mPNrqdLeOq3jhoxVXMdH03HHBusqQ21hNKttYbWsbWNaSngbGu2WIV7tQcCJqxtna51K0lT1WcwwtDZXPTb5uL0ms/ts12y17p9+SZatO2jJVVy1Xb2hXy1TqdxfNUMkKmWF7LVTyw87mjfNUcsKWWq/lhTyw8zljoy5uoq5uaNpdfPDl6mHn80a5aAT3ORdiAIAAAAAAAAAAAAAAEoSC/wBCY+LNXy3t7Q9zp4eL+HI/uzPhSfrD2une3+Mn7f8Abm5/lfwrNVbFKzSX0HH8ODTdWWcS11lnErVRtjeWu+nt2xtPrG6eKPD6p4/L6q+8+Ee6pOOYnfbsWc2mnU7dTWZvEc6bxxTt/wAY7/Ruw6rgneI+k/WF/H0xi/Pp6z514K2/WJmJU5Nb+s9purPp5XNhvSeG0TWY5bTExMejRaZeq1V9Lk5xfLWZ7rxS8e8TDlZ9Jj3+W3FHrWSfun3K0zyOTXJMNlczdk08dzVbHt2p8dRp3KwvzU8qzlnbmr3vEsOVfKlmhSyr+ZRzPL5o6MqGdzdS6WdzdQ87lbZVUoHEugAQAAAAAAAAAAAAAAJQkHU+HbbZZ/8AM/WHstPLw/Q1+HLXz3j9v4e109ns/jdft6/tzc893SxSs0lSx2WKS9/jri1FqspizVVnEuhRs3N2G5xI6QymWM2RNmM2TIlM2YWsibNd7QX2WkRe7Ra8sr2aLyx3pfMTfNy2msSpZLeHJnksrZLOHl3a2zGrJZVyzu25ZVcltnncum+VTPLmaiXRzy5meXBy1rlpAca6ABAAAAAAAAAAAAAAAlCQZ4MnDatvCYl7rSX3iHgnqugdTxY4jvr8vt2O/wBByeO7n+WXLO49HjlZpZS09o5RM7RKxkvWOVd58+x9Hx69u3DqLUXOtUesOudE5fZXwXeu80TmUZyIm5+snwXZzojP9yozdjxyreZPgu2ysLZFScksZys9c60ws2u1Wu0TkYWyMdcq0yzyWVMks75Gi9nLyaa5jVksqZbN+Wynms4OStYrZ7OflneVnPZUlw8umkQAwWQAIAAAAAAAAAAAAAAEoSA6HQ2q6u+09luXr3OeLY1c6ln0Wdx77HkbOscLofX8deGZ+asbT5+EupjmZ7Oc9r6Dh5vPMscms9LcSy3Vsd+9PHu6Zv2U8VjrIYzkaoZLedp0mbsZvKZhjMItqWNrsJuytDVZnq1aFrNdrIu02s59bXkZ2yNN7sbXab3c+trSJyXUs92zLkUc+Rzcm15GnNZqJkcWr3VwBVKABAAAAAAAAAAAAAAAlCQAAbMGaaWi0dsfez0mh13FHFWdp+jy7ZgzzSd4n+W/DzXjv9K6z29jXJybK2cbR6+Lx4T3wvUzPW4+eajC5dCjZCnXM2VyurPJFLFrkjeGjrUTmafqRHi2W2aLotlab5WG9xaQvKveycmVWyZHJvcayIyWV8mRGXKpZczl3teRllyqtrbotbdDk3vteQAZpAAQAIAAAAAAAAAAAAAAEoSAAAhKAZVtMc45L2n6RmOVvdz0rZ3c/CLO3fxauJ7JWK6l5mtpjs5N1NVaPN1Z9VftS4ehnUI/qHDjWyy/rGn+T39o8HYnUML53InVsLaqVb6hPi6d86rl1ClbLMtcyx1zdrTLdkzbtMyDG6tWAFUgACUAIAEAAAAAA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6626" y="7937"/>
            <a:ext cx="8699626" cy="954107"/>
          </a:xfrm>
          <a:prstGeom prst="rect">
            <a:avLst/>
          </a:prstGeom>
          <a:noFill/>
        </p:spPr>
        <p:txBody>
          <a:bodyPr wrap="none" rtlCol="0">
            <a:spAutoFit/>
          </a:bodyPr>
          <a:lstStyle/>
          <a:p>
            <a:r>
              <a:rPr lang="en-US" sz="2800" b="1" dirty="0" smtClean="0">
                <a:solidFill>
                  <a:schemeClr val="bg1"/>
                </a:solidFill>
                <a:latin typeface="Times New Roman" pitchFamily="18" charset="0"/>
                <a:cs typeface="Times New Roman" pitchFamily="18" charset="0"/>
              </a:rPr>
              <a:t>Part II:</a:t>
            </a:r>
          </a:p>
          <a:p>
            <a:r>
              <a:rPr lang="en-US" sz="2800" b="1" dirty="0" smtClean="0">
                <a:solidFill>
                  <a:schemeClr val="bg1"/>
                </a:solidFill>
                <a:latin typeface="Times New Roman" pitchFamily="18" charset="0"/>
                <a:cs typeface="Times New Roman" pitchFamily="18" charset="0"/>
              </a:rPr>
              <a:t>    History and process of formation for specific features </a:t>
            </a:r>
            <a:endParaRPr lang="en-US" sz="2800" b="1" dirty="0">
              <a:solidFill>
                <a:schemeClr val="bg1"/>
              </a:solidFill>
              <a:latin typeface="Times New Roman" pitchFamily="18" charset="0"/>
              <a:cs typeface="Times New Roman" pitchFamily="18" charset="0"/>
            </a:endParaRPr>
          </a:p>
        </p:txBody>
      </p:sp>
      <p:pic>
        <p:nvPicPr>
          <p:cNvPr id="9" name="Picture 2" descr="http://geology.com/research/glaciers-on-mars/mars-glaciers-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1066800"/>
            <a:ext cx="8503498"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8894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C:\Users\Donna\Desktop\Phoenix SOSI\RFTS 2014 Images\mars north polar ice ca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1378" y="3048000"/>
            <a:ext cx="7545692" cy="37338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nasa.gov/images/content/227413main_phillips-5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378" y="609600"/>
            <a:ext cx="7536908" cy="2590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21634" y="175490"/>
            <a:ext cx="885179" cy="461665"/>
          </a:xfrm>
          <a:prstGeom prst="rect">
            <a:avLst/>
          </a:prstGeom>
          <a:noFill/>
        </p:spPr>
        <p:txBody>
          <a:bodyPr wrap="none" rtlCol="0">
            <a:spAutoFit/>
          </a:bodyPr>
          <a:lstStyle/>
          <a:p>
            <a:r>
              <a:rPr lang="en-US" sz="2400" b="1" dirty="0" smtClean="0">
                <a:solidFill>
                  <a:schemeClr val="bg1"/>
                </a:solidFill>
                <a:latin typeface="Times New Roman" pitchFamily="18" charset="0"/>
                <a:cs typeface="Times New Roman" pitchFamily="18" charset="0"/>
              </a:rPr>
              <a:t>Mars</a:t>
            </a:r>
            <a:endParaRPr lang="en-US" sz="24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059297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http://d1jqu7g1y74ds1.cloudfront.net/wp-content/uploads/2012/03/europacutaway_labl_lg-browse.jpg"/>
          <p:cNvPicPr>
            <a:picLocks noChangeAspect="1" noChangeArrowheads="1"/>
          </p:cNvPicPr>
          <p:nvPr/>
        </p:nvPicPr>
        <p:blipFill rotWithShape="1">
          <a:blip r:embed="rId2">
            <a:extLst>
              <a:ext uri="{28A0092B-C50C-407E-A947-70E740481C1C}">
                <a14:useLocalDpi xmlns:a14="http://schemas.microsoft.com/office/drawing/2010/main" val="0"/>
              </a:ext>
            </a:extLst>
          </a:blip>
          <a:srcRect b="7089"/>
          <a:stretch/>
        </p:blipFill>
        <p:spPr bwMode="auto">
          <a:xfrm>
            <a:off x="2092318" y="3738425"/>
            <a:ext cx="4883164" cy="31195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8418" y="1453290"/>
            <a:ext cx="897233" cy="461665"/>
          </a:xfrm>
          <a:prstGeom prst="rect">
            <a:avLst/>
          </a:prstGeom>
          <a:noFill/>
        </p:spPr>
        <p:txBody>
          <a:bodyPr wrap="none" rtlCol="0">
            <a:spAutoFit/>
          </a:bodyPr>
          <a:lstStyle/>
          <a:p>
            <a:r>
              <a:rPr lang="en-US" sz="2400" b="1" dirty="0" smtClean="0">
                <a:solidFill>
                  <a:schemeClr val="bg1"/>
                </a:solidFill>
                <a:latin typeface="Times New Roman" pitchFamily="18" charset="0"/>
                <a:cs typeface="Times New Roman" pitchFamily="18" charset="0"/>
              </a:rPr>
              <a:t>Titan</a:t>
            </a:r>
            <a:endParaRPr lang="en-US" sz="2400" b="1" dirty="0">
              <a:solidFill>
                <a:schemeClr val="bg1"/>
              </a:solidFill>
              <a:latin typeface="Times New Roman" pitchFamily="18" charset="0"/>
              <a:cs typeface="Times New Roman" pitchFamily="18" charset="0"/>
            </a:endParaRPr>
          </a:p>
        </p:txBody>
      </p:sp>
      <p:sp>
        <p:nvSpPr>
          <p:cNvPr id="3" name="TextBox 2"/>
          <p:cNvSpPr txBox="1"/>
          <p:nvPr/>
        </p:nvSpPr>
        <p:spPr>
          <a:xfrm>
            <a:off x="688418" y="4876800"/>
            <a:ext cx="1171346" cy="461665"/>
          </a:xfrm>
          <a:prstGeom prst="rect">
            <a:avLst/>
          </a:prstGeom>
          <a:noFill/>
        </p:spPr>
        <p:txBody>
          <a:bodyPr wrap="none" rtlCol="0">
            <a:spAutoFit/>
          </a:bodyPr>
          <a:lstStyle/>
          <a:p>
            <a:r>
              <a:rPr lang="en-US" sz="2400" b="1" dirty="0" smtClean="0">
                <a:solidFill>
                  <a:schemeClr val="bg1"/>
                </a:solidFill>
                <a:latin typeface="Times New Roman" pitchFamily="18" charset="0"/>
                <a:cs typeface="Times New Roman" pitchFamily="18" charset="0"/>
              </a:rPr>
              <a:t>Europa</a:t>
            </a:r>
            <a:endParaRPr lang="en-US" sz="2400" b="1" dirty="0">
              <a:solidFill>
                <a:schemeClr val="bg1"/>
              </a:solidFill>
              <a:latin typeface="Times New Roman" pitchFamily="18" charset="0"/>
              <a:cs typeface="Times New Roman" pitchFamily="18" charset="0"/>
            </a:endParaRPr>
          </a:p>
        </p:txBody>
      </p:sp>
      <p:pic>
        <p:nvPicPr>
          <p:cNvPr id="1026" name="Picture 2" descr="http://photojournal.jpl.nasa.gov/jpegMod/PIA06992_mode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9669"/>
            <a:ext cx="4343400" cy="3728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0026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descr="http://static.respuestario.com/images/11/427/3339/304212/5/los-sateli_135206526344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601" y="762000"/>
            <a:ext cx="8216804" cy="555466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data:image/jpeg;base64,/9j/4AAQSkZJRgABAQAAAQABAAD/2wCEAAkGBxAPEhUPEBAVDxQQEBQPFBQUFg8PFBQUFBQWFhQUFBQYHCggGBolHBQUITEhJSkrLi4uFx8zODMsNygtLisBCgoKDg0OFRAQGiwgHBwtLCwsLC0sLCwsLDcsLCwsKywxMCwsLSwsLCwsLCwsLCwsLCwsLCwsLCwsLCwsLCwsLP/AABEIAJ8BPgMBIgACEQEDEQH/xAAbAAEAAgMBAQAAAAAAAAAAAAAAAQQCAwUGB//EADMQAQACAQICCAQFBAMAAAAAAAABAgMEERIhBRMxQVFhgZEGIrHwMkJxoeEUI8HRUmJy/8QAGgEBAAMBAQEAAAAAAAAAAAAAAAECAwQFBv/EACURAQEBAAIBBAEEAwAAAAAAAAABAgMREgQhMUEFEyJRYRSBkf/aAAwDAQACEQMRAD8A+GgAAAAAAAJQkAASACAIdno/4fyZPmyf26+H5p9O5px8W+S9YnaLqT5caIXcHRWa/ZTaPG3L9nrtF0Tjx/gpz8e2fd0I0s+EvW4fxGr77v8Axjrnn08hi+Hrfmt7Q31+H698zPq9VGl+96onTece8O2fiuOfSn61eWnoGnn7y036DjumXq7YP094aL4FN/juP+EzlryOXoi0dk+6nl0l69sPZZMXkq5cET3OHl9BmfDWcjyKHe1WgrPc5Wo0dq+cPP5ODWGkvaugGKRO6AE7nchIMQBAAAAAAAAAAAAAAAlCQAAGzT4LZLRSkcUz3Iw4rXmK1jebTtEPZdE9G1wV8bz+K3+I8nT6b015tf1PlTe/GMOh+hqYdrW+e/j3V8q/7diLbdkR682FKttcb6Xg4px5mcTpya138o623Zvt+nJHNujEzjD98nVMarPuKswiYW+pROIvFU+SnaGuy7bG12xstcdWmlK1pabLl8avfG5t5rSVTyRCpmx7r+Sitkhw8uWua4mr0nfDnzGz0OWjl6vB3w83m4vuNZVIByrAAIAEAAAAAAAAAAAAAACUJABf6F0fXZIifw1+a3+I9VsZutTM+y3qdu38O9HcFettHzXjl/1r/LvUojFRbxYn1HpvTzGZmODk33e0Y8axTDLZjq2xV6eMSRhdNUYmXVN0VZbLdqeTTGFsrpYnvZbJ4p8UW07aMmk8J3VsmCYXZmWu6ZO/laarnZMSrko6mSqpkqx5eONc6c3LRTy0dTLRTy0eby4b505uWqlno6eWqlmq83ky2lcXUY9p3aV/U0UJedyZ6rWADNKABAAAAAAAAAAAAAAAlDIEPX/DWl4McWntv83p3ffm8nhx8VorH5piPd9B0tNoiI7o2ej+O4+93V+mPNrqdLeOq3jhoxVXMdH03HHBusqQ21hNKttYbWsbWNaSngbGu2WIV7tQcCJqxtna51K0lT1WcwwtDZXPTb5uL0ms/ts12y17p9+SZatO2jJVVy1Xb2hXy1TqdxfNUMkKmWF7LVTyw87mjfNUcsKWWq/lhTyw8zljoy5uoq5uaNpdfPDl6mHn80a5aAT3ORdiAIAAAAAAAAAAAAAAEoSC/wBCY+LNXy3t7Q9zp4eL+HI/uzPhSfrD2une3+Mn7f8Abm5/lfwrNVbFKzSX0HH8ODTdWWcS11lnErVRtjeWu+nt2xtPrG6eKPD6p4/L6q+8+Ee6pOOYnfbsWc2mnU7dTWZvEc6bxxTt/wAY7/Ruw6rgneI+k/WF/H0xi/Pp6z514K2/WJmJU5Nb+s9purPp5XNhvSeG0TWY5bTExMejRaZeq1V9Lk5xfLWZ7rxS8e8TDlZ9Jj3+W3FHrWSfun3K0zyOTXJMNlczdk08dzVbHt2p8dRp3KwvzU8qzlnbmr3vEsOVfKlmhSyr+ZRzPL5o6MqGdzdS6WdzdQ87lbZVUoHEugAQAAAAAAAAAAAAAAJQkHU+HbbZZ/8AM/WHstPLw/Q1+HLXz3j9v4e109ns/jdft6/tzc893SxSs0lSx2WKS9/jri1FqspizVVnEuhRs3N2G5xI6QymWM2RNmM2TIlM2YWsibNd7QX2WkRe7Ra8sr2aLyx3pfMTfNy2msSpZLeHJnksrZLOHl3a2zGrJZVyzu25ZVcltnncum+VTPLmaiXRzy5meXBy1rlpAca6ABAAAAAAAAAAAAAAAlCQZ4MnDatvCYl7rSX3iHgnqugdTxY4jvr8vt2O/wBByeO7n+WXLO49HjlZpZS09o5RM7RKxkvWOVd58+x9Hx69u3DqLUXOtUesOudE5fZXwXeu80TmUZyIm5+snwXZzojP9yozdjxyreZPgu2ysLZFScksZys9c60ws2u1Wu0TkYWyMdcq0yzyWVMks75Gi9nLyaa5jVksqZbN+Wynms4OStYrZ7OflneVnPZUlw8umkQAwWQAIAAAAAAAAAAAAAAEoSA6HQ2q6u+09luXr3OeLY1c6ln0Wdx77HkbOscLofX8deGZ+asbT5+EupjmZ7Oc9r6Dh5vPMscms9LcSy3Vsd+9PHu6Zv2U8VjrIYzkaoZLedp0mbsZvKZhjMItqWNrsJuytDVZnq1aFrNdrIu02s59bXkZ2yNN7sbXab3c+trSJyXUs92zLkUc+Rzcm15GnNZqJkcWr3VwBVKABAAAAAAAAAAAAAAAlCQAAbMGaaWi0dsfez0mh13FHFWdp+jy7ZgzzSd4n+W/DzXjv9K6z29jXJybK2cbR6+Lx4T3wvUzPW4+eajC5dCjZCnXM2VyurPJFLFrkjeGjrUTmafqRHi2W2aLotlab5WG9xaQvKveycmVWyZHJvcayIyWV8mRGXKpZczl3teRllyqtrbotbdDk3vteQAZpAAQAIAAAAAAAAAAAAAAEoSAAAhKAZVtMc45L2n6RmOVvdz0rZ3c/CLO3fxauJ7JWK6l5mtpjs5N1NVaPN1Z9VftS4ehnUI/qHDjWyy/rGn+T39o8HYnUML53InVsLaqVb6hPi6d86rl1ClbLMtcyx1zdrTLdkzbtMyDG6tWAFUgACUAIAEAAAAAA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xAPEhUPEBAVDxQQEBQPFBQUFg8PFBQUFBQWFhQUFBQYHCggGBolHBQUITEhJSkrLi4uFx8zODMsNygtLisBCgoKDg0OFRAQGiwgHBwtLCwsLC0sLCwsLDcsLCwsKywxMCwsLSwsLCwsLCwsLCwsLCwsLCwsLCwsLCwsLCwsLP/AABEIAJ8BPgMBIgACEQEDEQH/xAAbAAEAAgMBAQAAAAAAAAAAAAAAAQQCAwUGB//EADMQAQACAQICCAQFBAMAAAAAAAABAgMEERIhBRMxQVFhgZEGIrHwMkJxoeEUI8HRUmJy/8QAGgEBAAMBAQEAAAAAAAAAAAAAAAECAwQFBv/EACURAQEBAAIBBAEEAwAAAAAAAAABAgMREgQhMUEFEyJRYRSBkf/aAAwDAQACEQMRAD8A+GgAAAAAAAJQkAASACAIdno/4fyZPmyf26+H5p9O5px8W+S9YnaLqT5caIXcHRWa/ZTaPG3L9nrtF0Tjx/gpz8e2fd0I0s+EvW4fxGr77v8Axjrnn08hi+Hrfmt7Q31+H698zPq9VGl+96onTece8O2fiuOfSn61eWnoGnn7y036DjumXq7YP094aL4FN/juP+EzlryOXoi0dk+6nl0l69sPZZMXkq5cET3OHl9BmfDWcjyKHe1WgrPc5Wo0dq+cPP5ODWGkvaugGKRO6AE7nchIMQBAAAAAAAAAAAAAAAlCQAAGzT4LZLRSkcUz3Iw4rXmK1jebTtEPZdE9G1wV8bz+K3+I8nT6b015tf1PlTe/GMOh+hqYdrW+e/j3V8q/7diLbdkR682FKttcb6Xg4px5mcTpya138o623Zvt+nJHNujEzjD98nVMarPuKswiYW+pROIvFU+SnaGuy7bG12xstcdWmlK1pabLl8avfG5t5rSVTyRCpmx7r+Sitkhw8uWua4mr0nfDnzGz0OWjl6vB3w83m4vuNZVIByrAAIAEAAAAAAAAAAAAAACUJABf6F0fXZIifw1+a3+I9VsZutTM+y3qdu38O9HcFettHzXjl/1r/LvUojFRbxYn1HpvTzGZmODk33e0Y8axTDLZjq2xV6eMSRhdNUYmXVN0VZbLdqeTTGFsrpYnvZbJ4p8UW07aMmk8J3VsmCYXZmWu6ZO/laarnZMSrko6mSqpkqx5eONc6c3LRTy0dTLRTy0eby4b505uWqlno6eWqlmq83ky2lcXUY9p3aV/U0UJedyZ6rWADNKABAAAAAAAAAAAAAAAlDIEPX/DWl4McWntv83p3ffm8nhx8VorH5piPd9B0tNoiI7o2ej+O4+93V+mPNrqdLeOq3jhoxVXMdH03HHBusqQ21hNKttYbWsbWNaSngbGu2WIV7tQcCJqxtna51K0lT1WcwwtDZXPTb5uL0ms/ts12y17p9+SZatO2jJVVy1Xb2hXy1TqdxfNUMkKmWF7LVTyw87mjfNUcsKWWq/lhTyw8zljoy5uoq5uaNpdfPDl6mHn80a5aAT3ORdiAIAAAAAAAAAAAAAAEoSC/wBCY+LNXy3t7Q9zp4eL+HI/uzPhSfrD2une3+Mn7f8Abm5/lfwrNVbFKzSX0HH8ODTdWWcS11lnErVRtjeWu+nt2xtPrG6eKPD6p4/L6q+8+Ee6pOOYnfbsWc2mnU7dTWZvEc6bxxTt/wAY7/Ruw6rgneI+k/WF/H0xi/Pp6z514K2/WJmJU5Nb+s9purPp5XNhvSeG0TWY5bTExMejRaZeq1V9Lk5xfLWZ7rxS8e8TDlZ9Jj3+W3FHrWSfun3K0zyOTXJMNlczdk08dzVbHt2p8dRp3KwvzU8qzlnbmr3vEsOVfKlmhSyr+ZRzPL5o6MqGdzdS6WdzdQ87lbZVUoHEugAQAAAAAAAAAAAAAAJQkHU+HbbZZ/8AM/WHstPLw/Q1+HLXz3j9v4e109ns/jdft6/tzc893SxSs0lSx2WKS9/jri1FqspizVVnEuhRs3N2G5xI6QymWM2RNmM2TIlM2YWsibNd7QX2WkRe7Ra8sr2aLyx3pfMTfNy2msSpZLeHJnksrZLOHl3a2zGrJZVyzu25ZVcltnncum+VTPLmaiXRzy5meXBy1rlpAca6ABAAAAAAAAAAAAAAAlCQZ4MnDatvCYl7rSX3iHgnqugdTxY4jvr8vt2O/wBByeO7n+WXLO49HjlZpZS09o5RM7RKxkvWOVd58+x9Hx69u3DqLUXOtUesOudE5fZXwXeu80TmUZyIm5+snwXZzojP9yozdjxyreZPgu2ysLZFScksZys9c60ws2u1Wu0TkYWyMdcq0yzyWVMks75Gi9nLyaa5jVksqZbN+Wynms4OStYrZ7OflneVnPZUlw8umkQAwWQAIAAAAAAAAAAAAAAEoSA6HQ2q6u+09luXr3OeLY1c6ln0Wdx77HkbOscLofX8deGZ+asbT5+EupjmZ7Oc9r6Dh5vPMscms9LcSy3Vsd+9PHu6Zv2U8VjrIYzkaoZLedp0mbsZvKZhjMItqWNrsJuytDVZnq1aFrNdrIu02s59bXkZ2yNN7sbXab3c+trSJyXUs92zLkUc+Rzcm15GnNZqJkcWr3VwBVKABAAAAAAAAAAAAAAAlCQAAbMGaaWi0dsfez0mh13FHFWdp+jy7ZgzzSd4n+W/DzXjv9K6z29jXJybK2cbR6+Lx4T3wvUzPW4+eajC5dCjZCnXM2VyurPJFLFrkjeGjrUTmafqRHi2W2aLotlab5WG9xaQvKveycmVWyZHJvcayIyWV8mRGXKpZczl3teRllyqtrbotbdDk3vteQAZpAAQAIAAAAAAAAAAAAAAEoSAAAhKAZVtMc45L2n6RmOVvdz0rZ3c/CLO3fxauJ7JWK6l5mtpjs5N1NVaPN1Z9VftS4ehnUI/qHDjWyy/rGn+T39o8HYnUML53InVsLaqVb6hPi6d86rl1ClbLMtcyx1zdrTLdkzbtMyDG6tWAFUgACUAIAEAAAAAA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460375" y="51127"/>
            <a:ext cx="8224687" cy="954107"/>
          </a:xfrm>
          <a:prstGeom prst="rect">
            <a:avLst/>
          </a:prstGeom>
          <a:noFill/>
        </p:spPr>
        <p:txBody>
          <a:bodyPr wrap="none" rtlCol="0">
            <a:spAutoFit/>
          </a:bodyPr>
          <a:lstStyle/>
          <a:p>
            <a:r>
              <a:rPr lang="en-US" sz="2800" b="1" dirty="0" smtClean="0">
                <a:solidFill>
                  <a:schemeClr val="bg1"/>
                </a:solidFill>
                <a:latin typeface="Times New Roman" pitchFamily="18" charset="0"/>
                <a:cs typeface="Times New Roman" pitchFamily="18" charset="0"/>
              </a:rPr>
              <a:t>Remote Sensing, Imagery, Satellite Measurements of</a:t>
            </a:r>
          </a:p>
          <a:p>
            <a:r>
              <a:rPr lang="en-US" sz="2800" b="1" dirty="0">
                <a:solidFill>
                  <a:schemeClr val="bg1"/>
                </a:solidFill>
                <a:latin typeface="Times New Roman" pitchFamily="18" charset="0"/>
                <a:cs typeface="Times New Roman" pitchFamily="18" charset="0"/>
              </a:rPr>
              <a:t> </a:t>
            </a:r>
            <a:r>
              <a:rPr lang="en-US" sz="2800" b="1" dirty="0" smtClean="0">
                <a:solidFill>
                  <a:schemeClr val="bg1"/>
                </a:solidFill>
                <a:latin typeface="Times New Roman" pitchFamily="18" charset="0"/>
                <a:cs typeface="Times New Roman" pitchFamily="18" charset="0"/>
              </a:rPr>
              <a:t>                          Objects &amp; Features</a:t>
            </a:r>
            <a:endParaRPr lang="en-US" sz="2800" b="1" dirty="0">
              <a:solidFill>
                <a:schemeClr val="bg1"/>
              </a:solidFill>
              <a:latin typeface="Times New Roman" pitchFamily="18" charset="0"/>
              <a:cs typeface="Times New Roman" pitchFamily="18" charset="0"/>
            </a:endParaRPr>
          </a:p>
        </p:txBody>
      </p:sp>
      <p:sp>
        <p:nvSpPr>
          <p:cNvPr id="5" name="AutoShape 4" descr="data:image/jpeg;base64,/9j/4AAQSkZJRgABAQAAAQABAAD/2wCEAAkGBhQQEBUTEhQWFRUWFBgUFxgXFBYYGBcXGBQXFxUWFxQXHCYeFxojGRQXIC8gIycpLCwsFR4xNTAqNSYrLCkBCQoKDgwOGg8PGiwlHyQsLCwsLCwsLCwpLCwpLCwsLCwpLCwsKSksLCwsLCwsLCwsLCwsLCwsLCksKSwsLCwsLP/AABEIALgBEQMBIgACEQEDEQH/xAAbAAABBQEBAAAAAAAAAAAAAAAAAQIDBAUGB//EADoQAAEDAgQDBQYEBgIDAAAAAAEAAhEDIQQSMUEFUWEicYGRoQYTMrHB8BRCUtEHI3KS4fEVYkOCov/EABkBAQADAQEAAAAAAAAAAAAAAAABAgMEBf/EACsRAAICAgIBBAAEBwAAAAAAAAABAhEDIRIxBBNBUWEUInGhMkKBkcHR8P/aAAwDAQACEQMRAD8A8ORCELUgEqRCAUlIhCAEJUIBEqRKUAiEJUAShEIKAEBKHJEAhCWbISIAQUJS77/ygEQllIgBKiEiAEISoBEIQgBKkQgFQXGImw+ykSoBQ6PHXz/wkCIQVICUJEKbAqRCFUAhCEAEoQhACEqRALCRKkQAlKRKAgCUiUIIQAAkSwkQCo+n39UiUBAIlSIQAhCEApSISoACRKAgoBEqJSIAQhCAEIQgFBRKRCAEIQgFCEiEAIShIgBCVIgBCWEIARCRCAVIhKgEQhKgCbJEIQCoCFfo08OWDM+o18XAY0gnMfhv+mNdwUBQSKZ9IGoW05IkhuaASNpvAPitzh/sVWqNL3AhgiS1pIE2Eu0GqvGEpdEOSXZz0Jcy9G4T7H0G60850l9/TQLI9rvZGjh8ppVYe4gNoGXOMmOyRcD+rwKtPG4dlVNM45Kuq9rvYCrgYcD7xmUZjux0CZH6Z0Pn15WFkXAJEq9k/hr7JYY8ObiKtGnUqPc85qjQ4NaHFoaGu7I+EmYntKG6Lwg5ukeNIW77bYWlTx1VtAAU5bAb8MlgL8vTNmWFCJ2rKtU6BCEKSASgpEIAQhCAEIQgBKQgpEAIQlIQCIQhACEIQCpEJUBYweNNIktDTIi4kag87i2mhVtnHnNmKVETrFPWxEa6QdFLwHhr/wARTDqbgHHKMzLOMWbffT0XY8R9nfeD3dVhYAZBPZgxoJiRsQB3bKyjyRDdHBuoVMQXVG07DUMbDRDdAO4KlC9gwnsxQw+GFWiztHs1HF1QZAXFhGTft03gE/qBjSPO/aXGUK72vohwcR2wWwJ85LhoToYCqmmiTDhEJ+VKApoDIW77KezbcbULXVMkRYNkkGdPL1CyKVAuMNBJ5AT96rovZanUw1Q1yxwAbAkEAyReelr8yFnkUnF8XsmLSezquD+yGGw2La8B1VoaQW1WtMPJbleBG19Ruu3xONZSYM1J7WRmd2R2Gz8RaDuT3rkMB7ThzmmoHF/6mNAmCLQbWB1tOUhbHE/aOKIbQJbngm2oEg2M5dBa415LhxerDLu39/7O1cHGqOf9sv4kU2E0cE0ZtHVnC2n/AI2n4v6jbodV5q7FPNT3he41MwdnzHNmGhzazZafG8HBJ5Eg902++qzaNAvcGtEk6XA9TYL1Hb7OBri6Owwn8RH1afusWMx0FUC8f92jXa48RuuUxmHzPc5jDlzH4RIguhpEaTYd/erDPZ6u4wKZJ5ZmzaJtO2Zv9w5pcPg61DLVhzG6zIu3M1rhlm4lwBBG90b1RCW7Nbhv8Oq1ak9xe1jwAWsMnNJiC4fD6+C9D4JwenhcEKdaCBJLr/EbSyYjQd6zsL7Q0jL6cPzAAls2vN5EgzspOJ8UFdjKAHapnO53MPktkbG58CF4cMvkZc3Bul+6/wC+z0cKjHZ557TYWXF4vDjPcTb1+awMq7XH4bMXsO5IXIPpwSDqDC9ujky6ZDlSZVPTolzg0akgCbXJjXZdVU/h+SB7uvTcYFiCO1ysTbqoejI46FKcG/JnynJMTFl2NP2LOFpvr1wyoxpgOY7O2xgy2AZkjW2sxvhcV486sMjRlZpG5HU8ugRUxZiwhSZUmVKJsYhPyoU0BmuqRKQkVQCEIQAhCnpYN7mOe1pLWRmI2nSVIDB+7k+8zRFssayNj0nxhXh+EDv/ADEFwj4QWt3nXMe6NVlgKWiQ1wJAcAZIOh6FRQJ6+Ga938gPLYuXRrJ5W0jxnZWKXBiLlwDrEWkea7Cs3h/4NtdlbI829zq/MNWFo0F7PsL+C43F48vJDZa07TfxP7LVKFfJS2d9xPHD/jqppsDclSnVbVyguucobIggFw8C4aanGZ/El4wQw5oMfVDj/OeSSGG7Rl1LhJEl2kWKxsPj3HCmm6o5tPOGkN3EBzWkbgFpIncBUn0qQaYc8u27IA138PX1wgqtfZZyOlwXtw9tAUz2gaoOZ5d2RYxAJaQ3tEdkG/RclWdmc53Mk+ZlWKIAacwkZhbT8rt/8ptYtJ7LcvTMT81twS2GyvlS5VJlS5VNFbFwrHF4DCQTaQSPUbfsuq941rMhe6AI3M85vzEqjwbhfY94bZtO7n4qz+HZmhxdyGUA/NVasldmlgsMXN7BM2ynTW5+as/hyw5SZItJ36/fNaXDGNiWzYWkDX/X0VfH4c5p8fJVXR35ko1Xsc5xXDguIOjh/j6LmHUyx3Ig6j5gr0HjGJeA0iI0+Fuh8FyXGaZc4PO8A25CB6D0WiRy5V7mb7536nf3HrHzPmUy8RJj7KkyIyKaOex+FkTBImxgxI5FdZ7LY0tORx7IiJvlE3A3AM6CywMFgHvnK0mNdPr3Fb3BcA5tSHiJaYuNiOSUdGLtF3iuAhxe27SZ7pPqFyXFOHONXsNJzCbcxrPJdnhMOH1n03PLWyDHPQ2Oyvce4fRw1POHzaQ0QXGOn1Kh/ROR+xxWB9nQ2HVDfWGmI65uf3dWaPti6hWnIyo1pIJFi/UZswtPh+6pPxL8U4tztptiYc6Brud9VVrcJgE+8Yey53xX7MWjmZjvB71Din2YWdH7Te3Yr4d+GZSLMzgHOJHwghzmgDWXNbfkCuJyq5jG/wAx/wDU75lQ5EjGkG9kGVGRTZEZFNEWQZUKbKkSibKKEIWRcEsIATg1SB1LDOcCWtJA1gEx3xpofJb/ALHOpiu6liDkpVqbqZc6waYljrjnb/2WPhcY+nORxbOsFaPCpxNdgql1QNDjGpOrjrtOvlyS+OyO9FUcDrGclN72hxZmY0uaSCRII1BI1Vlns3UF6rmUY1FR7Q7+yZXV432jfix+Aw72MYQ4kjsh5aczWCNbSJ0MTvfhTSIJBEEGCORGoKiHKStqhKk6N/D8NwTA7PXzuGgDXBpgdB4arP4hjqb7UqQYPCfRUg1ODFoolLJaVOaL+j2HzDwoA1aVPK6nVyty9lh1JuH3N+hVMNUxXZMn0DGdg/1N+TkwMVhjOw7vb9UzItWuirekR5Fa4fgvePA2F3d3Lx08UwUl0/CcD7plx2jc9OQ8FDT9ivJDHU3HoE3CYDNUE9/kP3Wi6k52ivcF4Q73mZwMD/Y9QFV4pcWy2LJFzSNTDYcU2Bo2171DjaZIkA+S0hh4UhzRErNRPQyO1pHNY7AF9AmLi/l/hc5WwRe0iNfsL0nDYScwcZn/AEVkVeDta6CDHeuvHiT02cEsro80/Au5JzMA6dF6DX4GwGS0eZ+QRQ4RTOrQO+V1LBjq7OF5Zp1RxFPAuWpwei5tUHofv0XVDgrP0t9VYwHCG5x2Rv8AIqksOOuzbHmnyRzGIpO96SNbH0Ca6gTredV2GM4S3OeyNt+ih/4pv6fVZ+lD5On1ZWzy7E4BzHFsaH02UIw5nRej8Q4CwkOuNtVRb7OtkQTqOXNafh4tXZxSzOMqo4jEs7bv6nfMqLIu1rezRJJB3OoVWp7MO2APmo/CutMj8Sr2jk8iMq6Kp7OuH5T4FVKvByNiPBVfjTLLyIGLlQtD/jj18kLP0J/Bp60Pk50BOAShqcAuKjqEDU4NSgKQUTaxuJFjcTEjncEeCtRAwNV7hFOazfHafynZRUMG9/wMc6CAcrSYJsAYG6ucFp/zdNGnW3T6qJ/wsi9ms/ADMHgFrwQQ4FrbjSQNVV4/g81U1GCQ4BzgNnfmt6z1K3qfD3tYKuRmSeUjxGsWSg5y0SxnUNgeM8ly480lpbRZo4sNTgxdpX9mmVD2qlMnm1wnblrvbXslZmN9k6lO7S17Zjs6jvG/hOh5LuxzU9GMvy7Zm8Mdl95GvuyRvcOa6Y8E2viH1fivedANo2C2ODcKcXkBpJLHN05haWD9mv1GOgEn/C64eLcm5GE/IXFcTmaGCJa7w+au4XgbnaNJXY0OGUqQ0BPW6k/EEkNaPRdixwXtZzzyzlRl8G9lTmzOgBu0fm215a+S6Cnwam3W/eVJSY4CBpz681PTwU6lc88m9Fow0RhrG/CP/lTNpmO+/wC331VhmHaEyvUJK5M2S1R3eLj/AD2MyBLmQ2mneCxPReyShqLIxFMAlHuz/pJizoTbZbRkcco1aK9SFC2r0TyRsoRWAN10xZx5F7ktSo3p5IpVbiFE+pJm6KVSCJB1G3XonsI9lt9S6UFMxlQZ7ch9VCXlUOm9ssPbIVX3QkRz6Ip4sDX5JHYkB4tIN+SW0mY5YptMjfTMQoQyCpjiu/uTPxrTY+q25M4uKHFodrDd9PsqA0Bp6xZXGuaU0tYdHeqKbQcLM/IOXohXvdD9RSLT1SvpniQanAJ+VELyaPWsaAtDDcVrNytbVc0AgDk2+3Sbx4qlClps3+5U0Fs704pnC6QYxweTcga1CbOmDYWjplCwOH8Q97WqONJgzZnENbpmeDAOsCU3h7czACA7XUTzH34LR4Vwpxe5zAB2YiI/NKz50nFFW49s2+G8Rqe7920ZBpIAm5JuSOsJp4LUEmw/9f20WjwbAVfhBIuZmImOXgF0lHIxv81898R3LGOFwe0n/cyeZy6OUw3B6hEgtgb2+WpWnh+FxuHHw+S0q3EaTjaAOgv4lQjFUwZa4zzg/NehGSitRoxdN7f7iOwGbkOu/moanDyPhuOWn+1YGFY+e1HOCVKcANnZtp1tyskcj5fxV/T9TRwjKCv5f+DJ/C87d/8AlW8Jgw3tW5D6n6ea0cLgjULmuDLXlwIeB/1SVMC4fCO6YUyzezZl6dUyCo+B2RPgnYN2d0aW5ck2m0sfMnMOc9xsnHEdmwBvAEaz/TtKzaJUiR9MBodMl217Cd1A6opaVA1JMxlFhuQoiAFg3cj0fGWm6H02k7oTGuLrBBZzUnRbY41yNEVapdTvqD9/NI0TYKWiW3HMa6XWkWYZVWyg4WVLG0uzImfRXKtdu3nP0VQ1bkk/ey7YJ9nHKnokr8OdTptcXiDtf5nVJTqkAbpDjTkyE2mRKqvbC0Ub7MLpmxXec0RMj91TcenknY/FtBaY/LzI+SrUw54JAJAt9hUUaR0t/mBjhNzHepXUph2ob8oVf8G7WDExurraBp2dbM0+gPkqz0mXrlooGpEQZ8lOasi/q1ZQJbU1m/L6LRe89kOjtCbG7QTuFq0eaT08GD+YDzCdiuHFrZykiLkfuFX/AAhFmGZ8vNWKRqFuV7yBtoDO0R8Q8FRt/JdJFX8L0qf/AElWlkP6vQ/uhRzZPE8UyIyKdrLJW0ZXNxOyxMPWLdDbXQX9FN26n0t4KxQ4fMSt7AcG5iBy3XRi8VyfKRjk8qlxiScP4WxtNuVxcerYAubz5LawJ93JGp+7BFDCBogKQN5LSPj4437nK5Se2XKXEXzY+lkP1lxkqCkToApH4Yzcp6cV0TbYEDdSUWToPNTUOHDW57rDzVlgDdvAfVYyXwXURMM0s1vPl3xurVNjnS97g0chYx3BOw+Oy5iA24i4BPhOirh4Ot4v39FzO72bKkbrHNa0ZQHlwkuuMvQzKhxFYU27uJ0uIHeVlU65JM6cjp5JzXtG0X9OSz4FnMtV+JssBTJJBB0JvrA+qHYewfGQRDWkXGxI2696hr41rGzTsTIP0gwh1YwASbDc77qGqWiLt7FqnKCGX0v1+SrChuU+pWgW9U2i0vJBMWmTp1lUSZ6WKlDYlKtlNgmVqk3JVWvxNrDpm1vtvpzusrEVnPMlwjkCY9F24/GlJ29HNPy4x1DZsYfigY9pmwInlG/eYVd/EpeLyM2gsL2OnzWQ+tfohp6rsjgjHZyPNKfbL2JqkPI0iQNrH/ajgRrfkjFvktdzaPMWUbXq1aLLsSpTdEt2+SSniCbEE9wVigM4d0Cs+4fBhzQ4NlwaQBBOxFlHJdETjux9Hg7q4aRYZdSD0U+D4VUoVZdMNcQCJidBKc/iVVjGEH4RlJLBYm4mdDEws6vxqo74rzzn5aLCpv8AQ2tJnS4ktAGWHWLpLhfWed7cllYjEB99TDp6wNVTpYoQJMSO15yPonMqkC2nP9uXgqOFI1jK2B4QGOZVLyCXS1rW5rjSTI15RdN4nxFucjeYl8QBzsLDeNpUOMfna4C28X9brNrMzGRJAhsaFwjUNBmIbfuW8Y3uRw5Vxlo28I5r/ee6u5kZb2cNCS0+nfGyza/EHCxEOB5n0B0VWtiOzEkaGAGlosLggmDYSq3vJ2J81pGHyY2Xv+Udzd/a390Knld+n0QrcUDk6GHkBaOD4eSYaJPoFa4XwsvaJEN+a6XCYANENFkhijBXIieRzdIo4HhIbc3Py/ZaIYGqUtAVjD4IauVpTKxXwVqdEu7lfo4Dw6qb3jWiQoamIJ009f8AC53Js2SSG1qgYQ1onrspaLGjtG5TcO0ucALk2jfzNgO9PquDfit0+9VV/Bb7JQ5zhIGmmvoFmYziBBjU9LfZVzF40mnDARfUaZTaB1JlY1U5bxvI2Ig6jqtMcL7M5z9kaM5G/wAyQ79MGfFS0KuVkAXGvUm9uQhWqPD/AHzW4us8ubUa4uaCBVa4Oyh0Gc4gTaPJY+IbFRzWzYkXIJtzIt5KvGM9EtuJr4PEDVxy+RJVjH0S5rXiwI03A2J71j4Yt/MfLv8ARWDx1rWhjWA/9nE5gBJjMDoNPDoueWB8riXU1VMt4fDAS43y3IOvS3KUtKsCbkaysarxUCQ2XFxkyelr76kqrUrFwJz6CZFgCJIi8mYGo1UrxpS70VWRLo1eIY/JAAknQcrkCeRWWeInN2ibH8phVHYi/aJPj53VeriS5xJ1JldmPx4wXRSWSUu2WDWM3JBncW8kxriCCoGv6KU8hP3uuhlYkj6gO3qim2THzTG0jyKsfhXN1BBnkSZHQLNtGyTNCkwCmMxEgkEFt25gRvuNfBQvwhkxds2Mi42KSriyyBUYf5hBzOtNxJIB07+vVVuIktqESYB7JDrR+UgAX71kk7NHOKLBIJDYkTcGxgfmJmW+IVpuLaahmSYDWsaTLnGckONyJgkHcxBWQzF1JcxznEAGb5rDl0vOoCio1jmBFi2DItEb9/VS4GfNt2bOKze7ZUH8szkIuHSLF0bXb0SNaCGsgPdmgOuAZIEGT+2vnXq4vNSGdxcQ51yTOlrnxTMPXLYgSAZvOpsJ7tt5WdaN72T1KoAjKAQTItaRGkTI/ZSYQwHGTp399lVfAJkSQYI8dyOvJOpvhpbM5thf7KrJWjWD2WqD5JMCIKwPxozZssmZu436EDUFbGMqCnSLb5nWPQGfWAsEUZ750mFpjXbMPJfUR9TFZnEtGUuJkA2uZjoEyoHWb6Az6A9EVsIW02vJEOJAAMmwEn1WhwWqxtOq3te9e0hpGwbDoBmcxjYdNCVo5UrRzJWzM/C1P0P/ALHJFd/GYn9VbzchOT+i1I36GAy3fYcvvRSV3dmQABsOf3zUNaqT2ifvoFWe+df3Klp9s507Jc+nPu+5VhrDq4wB96KGjUDRO6ZUrk6lZu2appFp7/ProEMcAJN+apMqzzurdHK0dq/31VXGieQ4Yn9wAEx+Z3aqGLeJ6CVP78WOxMdI7/8ASVnEnU3VC20sLWuBubgtLTExbZEn7IOn2ypj6NQkBwyDKC0G0tPwnrP3pat7kiQ4gBoIPOTNj6hWMWQKbXB5JdLTmaR+k5m30IMX/wCyzala53sR5raG0UfZt4XiZpBzm3ZkyNzTLSWw7LBibx3aBUX5gSMhmNCCCO8eii9/7unAs43BsCLXO5uCBqPhVB1adSTzk6pGG7JbLtTDuiXSBEjr3fuirhAaYq5263YAeyTJAvrYDxKpFwMAE76+kAKx7oMjNLbwQReYhx6gOEK70QV2P752+qiLiCrGKay+U2BjSDveLqq48lZMgHPSNaXGACTyAk+Sc3LN/I/4MrTfxxrGRRbkJscoItMkAkk6kjuDVEpNdIlIzXMeww4FpGxEehUjK7rDOWifs2Ufvy98m0nnp4lOqU7zck3OnPmo/Um2iaj/ADH5SGnMQMzyYbP5o09FpHi5fUcHEe7L5zOgdkQGlwFi7KGzE6aFZmaXudYZs0aQJBt2QBMHYKm6ob9b/RVcUxZrYziWchzjmaJAAa2027JvsJuOizRUaREOJ2gxI6i/p6qFrouPl+6c2hoScoN5EGNrgGwvupSSHZZrvY0n3RJGgzfFG+lvvZOoUCWkhrjNhAt1nrp5pMTRbQqFpOctdBJnKSDpFiR4hRjFiIc50cgLeWm3oqe2jSK3s1OG4P3lPXLDpJkT8J0nnYdNdlDUx5uGDI02gEyRyLtXKIcXaKeTK4tmbwL66gT6qnU4u78oa3uEnzKpxbezdzgq2ar6r3AOqGGgAdrsiBsIVV/GW05FMSf1EfILHqV3OMuJJ6lRFyssa9yjzv8AlLFTFucSSZnXqmCvChlBCuYE34mYkSBtp5wm08QWkEEggyIKiyFKKRTRJe/5qr+s+ZQqXuChVqJbZ11QyZJTMvTzt6JEKzOVCZh/pEdPO/zQhKouT4Sm6o8MbAzWk2AGpPcACfBWvwdMOALw4DWHBsAam9zvtJshCo07osqorjE0wTmzchoYAtGW3Lc9wVbE4gOdcSBEflJGsTy67IQrqKQsTidFwDXmAxzQWQ4E5bgAgaERBndZwuhCmD/KTJUx+JwlRgBe1zQbgkRI+yoAEiExz5xsSVOi3Swo3dDrHoBBMnflp+yY2m6q4NGo1LiABe5c51hc7n6BCEtiiTEOAz5cpDnEWvYOBbltI79SD3qrUyGcpjkHa66SBGl7wkQrJUQRtobusPXwT6mkNHmLoQn2QQ5IPVWnO7AnXn9AhCEiVqgDQM2aRJF4Bmwvv+6gdW5D78UISgQB6smrl77b2A12PzQhQySGvinVHEuJJcb21MRpzhOxbHNJY6ZaS0jQNcCAfGyEKt00iR/ui6mA2SWZnOFoi0u6bBUSUIUJ7aAhcgCUIUsCjvCSpHohCgkjDoQ/FGIQhVk9F4kH4v8Ap8kIQufkzXij/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hQQEBUTEhQWFRUWFBgUFxgXFBYYGBcXGBQXFxUWFxQXHCYeFxojGRQXIC8gIycpLCwsFR4xNTAqNSYrLCkBCQoKDgwOGg8PGiwlHyQsLCwsLCwsLCwpLCwpLCwsLCwpLCwsKSksLCwsLCwsLCwsLCwsLCwsLCksKSwsLCwsLP/AABEIALgBEQMBIgACEQEDEQH/xAAbAAABBQEBAAAAAAAAAAAAAAAAAQIDBAUGB//EADoQAAEDAgQDBQYEBgIDAAAAAAEAAhEDIQQSMUEFUWEicYGRoQYTMrHB8BRCUtEHI3KS4fEVYkOCov/EABkBAQADAQEAAAAAAAAAAAAAAAABAgMEBf/EACsRAAICAgIBBAAEBwAAAAAAAAABAhEDIRIxBBNBUWEUInGhMkKBkcHR8P/aAAwDAQACEQMRAD8A8ORCELUgEqRCAUlIhCAEJUIBEqRKUAiEJUAShEIKAEBKHJEAhCWbISIAQUJS77/ygEQllIgBKiEiAEISoBEIQgBKkQgFQXGImw+ykSoBQ6PHXz/wkCIQVICUJEKbAqRCFUAhCEAEoQhACEqRALCRKkQAlKRKAgCUiUIIQAAkSwkQCo+n39UiUBAIlSIQAhCEApSISoACRKAgoBEqJSIAQhCAEIQgFBRKRCAEIQgFCEiEAIShIgBCVIgBCWEIARCRCAVIhKgEQhKgCbJEIQCoCFfo08OWDM+o18XAY0gnMfhv+mNdwUBQSKZ9IGoW05IkhuaASNpvAPitzh/sVWqNL3AhgiS1pIE2Eu0GqvGEpdEOSXZz0Jcy9G4T7H0G60850l9/TQLI9rvZGjh8ppVYe4gNoGXOMmOyRcD+rwKtPG4dlVNM45Kuq9rvYCrgYcD7xmUZjux0CZH6Z0Pn15WFkXAJEq9k/hr7JYY8ObiKtGnUqPc85qjQ4NaHFoaGu7I+EmYntKG6Lwg5ukeNIW77bYWlTx1VtAAU5bAb8MlgL8vTNmWFCJ2rKtU6BCEKSASgpEIAQhCAEIQgBKQgpEAIQlIQCIQhACEIQCpEJUBYweNNIktDTIi4kag87i2mhVtnHnNmKVETrFPWxEa6QdFLwHhr/wARTDqbgHHKMzLOMWbffT0XY8R9nfeD3dVhYAZBPZgxoJiRsQB3bKyjyRDdHBuoVMQXVG07DUMbDRDdAO4KlC9gwnsxQw+GFWiztHs1HF1QZAXFhGTft03gE/qBjSPO/aXGUK72vohwcR2wWwJ85LhoToYCqmmiTDhEJ+VKApoDIW77KezbcbULXVMkRYNkkGdPL1CyKVAuMNBJ5AT96rovZanUw1Q1yxwAbAkEAyReelr8yFnkUnF8XsmLSezquD+yGGw2La8B1VoaQW1WtMPJbleBG19Ruu3xONZSYM1J7WRmd2R2Gz8RaDuT3rkMB7ThzmmoHF/6mNAmCLQbWB1tOUhbHE/aOKIbQJbngm2oEg2M5dBa415LhxerDLu39/7O1cHGqOf9sv4kU2E0cE0ZtHVnC2n/AI2n4v6jbodV5q7FPNT3he41MwdnzHNmGhzazZafG8HBJ5Eg902++qzaNAvcGtEk6XA9TYL1Hb7OBri6Owwn8RH1afusWMx0FUC8f92jXa48RuuUxmHzPc5jDlzH4RIguhpEaTYd/erDPZ6u4wKZJ5ZmzaJtO2Zv9w5pcPg61DLVhzG6zIu3M1rhlm4lwBBG90b1RCW7Nbhv8Oq1ak9xe1jwAWsMnNJiC4fD6+C9D4JwenhcEKdaCBJLr/EbSyYjQd6zsL7Q0jL6cPzAAls2vN5EgzspOJ8UFdjKAHapnO53MPktkbG58CF4cMvkZc3Bul+6/wC+z0cKjHZ557TYWXF4vDjPcTb1+awMq7XH4bMXsO5IXIPpwSDqDC9ujky6ZDlSZVPTolzg0akgCbXJjXZdVU/h+SB7uvTcYFiCO1ysTbqoejI46FKcG/JnynJMTFl2NP2LOFpvr1wyoxpgOY7O2xgy2AZkjW2sxvhcV486sMjRlZpG5HU8ugRUxZiwhSZUmVKJsYhPyoU0BmuqRKQkVQCEIQAhCnpYN7mOe1pLWRmI2nSVIDB+7k+8zRFssayNj0nxhXh+EDv/ADEFwj4QWt3nXMe6NVlgKWiQ1wJAcAZIOh6FRQJ6+Ga938gPLYuXRrJ5W0jxnZWKXBiLlwDrEWkea7Cs3h/4NtdlbI829zq/MNWFo0F7PsL+C43F48vJDZa07TfxP7LVKFfJS2d9xPHD/jqppsDclSnVbVyguucobIggFw8C4aanGZ/El4wQw5oMfVDj/OeSSGG7Rl1LhJEl2kWKxsPj3HCmm6o5tPOGkN3EBzWkbgFpIncBUn0qQaYc8u27IA138PX1wgqtfZZyOlwXtw9tAUz2gaoOZ5d2RYxAJaQ3tEdkG/RclWdmc53Mk+ZlWKIAacwkZhbT8rt/8ptYtJ7LcvTMT81twS2GyvlS5VJlS5VNFbFwrHF4DCQTaQSPUbfsuq941rMhe6AI3M85vzEqjwbhfY94bZtO7n4qz+HZmhxdyGUA/NVasldmlgsMXN7BM2ynTW5+as/hyw5SZItJ36/fNaXDGNiWzYWkDX/X0VfH4c5p8fJVXR35ko1Xsc5xXDguIOjh/j6LmHUyx3Ig6j5gr0HjGJeA0iI0+Fuh8FyXGaZc4PO8A25CB6D0WiRy5V7mb7536nf3HrHzPmUy8RJj7KkyIyKaOex+FkTBImxgxI5FdZ7LY0tORx7IiJvlE3A3AM6CywMFgHvnK0mNdPr3Fb3BcA5tSHiJaYuNiOSUdGLtF3iuAhxe27SZ7pPqFyXFOHONXsNJzCbcxrPJdnhMOH1n03PLWyDHPQ2Oyvce4fRw1POHzaQ0QXGOn1Kh/ROR+xxWB9nQ2HVDfWGmI65uf3dWaPti6hWnIyo1pIJFi/UZswtPh+6pPxL8U4tztptiYc6Brud9VVrcJgE+8Yey53xX7MWjmZjvB71Din2YWdH7Te3Yr4d+GZSLMzgHOJHwghzmgDWXNbfkCuJyq5jG/wAx/wDU75lQ5EjGkG9kGVGRTZEZFNEWQZUKbKkSibKKEIWRcEsIATg1SB1LDOcCWtJA1gEx3xpofJb/ALHOpiu6liDkpVqbqZc6waYljrjnb/2WPhcY+nORxbOsFaPCpxNdgql1QNDjGpOrjrtOvlyS+OyO9FUcDrGclN72hxZmY0uaSCRII1BI1Vlns3UF6rmUY1FR7Q7+yZXV432jfix+Aw72MYQ4kjsh5aczWCNbSJ0MTvfhTSIJBEEGCORGoKiHKStqhKk6N/D8NwTA7PXzuGgDXBpgdB4arP4hjqb7UqQYPCfRUg1ODFoolLJaVOaL+j2HzDwoA1aVPK6nVyty9lh1JuH3N+hVMNUxXZMn0DGdg/1N+TkwMVhjOw7vb9UzItWuirekR5Fa4fgvePA2F3d3Lx08UwUl0/CcD7plx2jc9OQ8FDT9ivJDHU3HoE3CYDNUE9/kP3Wi6k52ivcF4Q73mZwMD/Y9QFV4pcWy2LJFzSNTDYcU2Bo2171DjaZIkA+S0hh4UhzRErNRPQyO1pHNY7AF9AmLi/l/hc5WwRe0iNfsL0nDYScwcZn/AEVkVeDta6CDHeuvHiT02cEsro80/Au5JzMA6dF6DX4GwGS0eZ+QRQ4RTOrQO+V1LBjq7OF5Zp1RxFPAuWpwei5tUHofv0XVDgrP0t9VYwHCG5x2Rv8AIqksOOuzbHmnyRzGIpO96SNbH0Ca6gTredV2GM4S3OeyNt+ih/4pv6fVZ+lD5On1ZWzy7E4BzHFsaH02UIw5nRej8Q4CwkOuNtVRb7OtkQTqOXNafh4tXZxSzOMqo4jEs7bv6nfMqLIu1rezRJJB3OoVWp7MO2APmo/CutMj8Sr2jk8iMq6Kp7OuH5T4FVKvByNiPBVfjTLLyIGLlQtD/jj18kLP0J/Bp60Pk50BOAShqcAuKjqEDU4NSgKQUTaxuJFjcTEjncEeCtRAwNV7hFOazfHafynZRUMG9/wMc6CAcrSYJsAYG6ucFp/zdNGnW3T6qJ/wsi9ms/ADMHgFrwQQ4FrbjSQNVV4/g81U1GCQ4BzgNnfmt6z1K3qfD3tYKuRmSeUjxGsWSg5y0SxnUNgeM8ly480lpbRZo4sNTgxdpX9mmVD2qlMnm1wnblrvbXslZmN9k6lO7S17Zjs6jvG/hOh5LuxzU9GMvy7Zm8Mdl95GvuyRvcOa6Y8E2viH1fivedANo2C2ODcKcXkBpJLHN05haWD9mv1GOgEn/C64eLcm5GE/IXFcTmaGCJa7w+au4XgbnaNJXY0OGUqQ0BPW6k/EEkNaPRdixwXtZzzyzlRl8G9lTmzOgBu0fm215a+S6Cnwam3W/eVJSY4CBpz681PTwU6lc88m9Fow0RhrG/CP/lTNpmO+/wC331VhmHaEyvUJK5M2S1R3eLj/AD2MyBLmQ2mneCxPReyShqLIxFMAlHuz/pJizoTbZbRkcco1aK9SFC2r0TyRsoRWAN10xZx5F7ktSo3p5IpVbiFE+pJm6KVSCJB1G3XonsI9lt9S6UFMxlQZ7ch9VCXlUOm9ssPbIVX3QkRz6Ip4sDX5JHYkB4tIN+SW0mY5YptMjfTMQoQyCpjiu/uTPxrTY+q25M4uKHFodrDd9PsqA0Bp6xZXGuaU0tYdHeqKbQcLM/IOXohXvdD9RSLT1SvpniQanAJ+VELyaPWsaAtDDcVrNytbVc0AgDk2+3Sbx4qlClps3+5U0Fs704pnC6QYxweTcga1CbOmDYWjplCwOH8Q97WqONJgzZnENbpmeDAOsCU3h7czACA7XUTzH34LR4Vwpxe5zAB2YiI/NKz50nFFW49s2+G8Rqe7920ZBpIAm5JuSOsJp4LUEmw/9f20WjwbAVfhBIuZmImOXgF0lHIxv81898R3LGOFwe0n/cyeZy6OUw3B6hEgtgb2+WpWnh+FxuHHw+S0q3EaTjaAOgv4lQjFUwZa4zzg/NehGSitRoxdN7f7iOwGbkOu/moanDyPhuOWn+1YGFY+e1HOCVKcANnZtp1tyskcj5fxV/T9TRwjKCv5f+DJ/C87d/8AlW8Jgw3tW5D6n6ea0cLgjULmuDLXlwIeB/1SVMC4fCO6YUyzezZl6dUyCo+B2RPgnYN2d0aW5ck2m0sfMnMOc9xsnHEdmwBvAEaz/TtKzaJUiR9MBodMl217Cd1A6opaVA1JMxlFhuQoiAFg3cj0fGWm6H02k7oTGuLrBBZzUnRbY41yNEVapdTvqD9/NI0TYKWiW3HMa6XWkWYZVWyg4WVLG0uzImfRXKtdu3nP0VQ1bkk/ey7YJ9nHKnokr8OdTptcXiDtf5nVJTqkAbpDjTkyE2mRKqvbC0Ub7MLpmxXec0RMj91TcenknY/FtBaY/LzI+SrUw54JAJAt9hUUaR0t/mBjhNzHepXUph2ob8oVf8G7WDExurraBp2dbM0+gPkqz0mXrlooGpEQZ8lOasi/q1ZQJbU1m/L6LRe89kOjtCbG7QTuFq0eaT08GD+YDzCdiuHFrZykiLkfuFX/AAhFmGZ8vNWKRqFuV7yBtoDO0R8Q8FRt/JdJFX8L0qf/AElWlkP6vQ/uhRzZPE8UyIyKdrLJW0ZXNxOyxMPWLdDbXQX9FN26n0t4KxQ4fMSt7AcG5iBy3XRi8VyfKRjk8qlxiScP4WxtNuVxcerYAubz5LawJ93JGp+7BFDCBogKQN5LSPj4437nK5Se2XKXEXzY+lkP1lxkqCkToApH4Yzcp6cV0TbYEDdSUWToPNTUOHDW57rDzVlgDdvAfVYyXwXURMM0s1vPl3xurVNjnS97g0chYx3BOw+Oy5iA24i4BPhOirh4Ot4v39FzO72bKkbrHNa0ZQHlwkuuMvQzKhxFYU27uJ0uIHeVlU65JM6cjp5JzXtG0X9OSz4FnMtV+JssBTJJBB0JvrA+qHYewfGQRDWkXGxI2696hr41rGzTsTIP0gwh1YwASbDc77qGqWiLt7FqnKCGX0v1+SrChuU+pWgW9U2i0vJBMWmTp1lUSZ6WKlDYlKtlNgmVqk3JVWvxNrDpm1vtvpzusrEVnPMlwjkCY9F24/GlJ29HNPy4x1DZsYfigY9pmwInlG/eYVd/EpeLyM2gsL2OnzWQ+tfohp6rsjgjHZyPNKfbL2JqkPI0iQNrH/ajgRrfkjFvktdzaPMWUbXq1aLLsSpTdEt2+SSniCbEE9wVigM4d0Cs+4fBhzQ4NlwaQBBOxFlHJdETjux9Hg7q4aRYZdSD0U+D4VUoVZdMNcQCJidBKc/iVVjGEH4RlJLBYm4mdDEws6vxqo74rzzn5aLCpv8AQ2tJnS4ktAGWHWLpLhfWed7cllYjEB99TDp6wNVTpYoQJMSO15yPonMqkC2nP9uXgqOFI1jK2B4QGOZVLyCXS1rW5rjSTI15RdN4nxFucjeYl8QBzsLDeNpUOMfna4C28X9brNrMzGRJAhsaFwjUNBmIbfuW8Y3uRw5Vxlo28I5r/ee6u5kZb2cNCS0+nfGyza/EHCxEOB5n0B0VWtiOzEkaGAGlosLggmDYSq3vJ2J81pGHyY2Xv+Udzd/a390Knld+n0QrcUDk6GHkBaOD4eSYaJPoFa4XwsvaJEN+a6XCYANENFkhijBXIieRzdIo4HhIbc3Py/ZaIYGqUtAVjD4IauVpTKxXwVqdEu7lfo4Dw6qb3jWiQoamIJ009f8AC53Js2SSG1qgYQ1onrspaLGjtG5TcO0ucALk2jfzNgO9PquDfit0+9VV/Bb7JQ5zhIGmmvoFmYziBBjU9LfZVzF40mnDARfUaZTaB1JlY1U5bxvI2Ig6jqtMcL7M5z9kaM5G/wAyQ79MGfFS0KuVkAXGvUm9uQhWqPD/AHzW4us8ubUa4uaCBVa4Oyh0Gc4gTaPJY+IbFRzWzYkXIJtzIt5KvGM9EtuJr4PEDVxy+RJVjH0S5rXiwI03A2J71j4Yt/MfLv8ARWDx1rWhjWA/9nE5gBJjMDoNPDoueWB8riXU1VMt4fDAS43y3IOvS3KUtKsCbkaysarxUCQ2XFxkyelr76kqrUrFwJz6CZFgCJIi8mYGo1UrxpS70VWRLo1eIY/JAAknQcrkCeRWWeInN2ibH8phVHYi/aJPj53VeriS5xJ1JldmPx4wXRSWSUu2WDWM3JBncW8kxriCCoGv6KU8hP3uuhlYkj6gO3qim2THzTG0jyKsfhXN1BBnkSZHQLNtGyTNCkwCmMxEgkEFt25gRvuNfBQvwhkxds2Mi42KSriyyBUYf5hBzOtNxJIB07+vVVuIktqESYB7JDrR+UgAX71kk7NHOKLBIJDYkTcGxgfmJmW+IVpuLaahmSYDWsaTLnGckONyJgkHcxBWQzF1JcxznEAGb5rDl0vOoCio1jmBFi2DItEb9/VS4GfNt2bOKze7ZUH8szkIuHSLF0bXb0SNaCGsgPdmgOuAZIEGT+2vnXq4vNSGdxcQ51yTOlrnxTMPXLYgSAZvOpsJ7tt5WdaN72T1KoAjKAQTItaRGkTI/ZSYQwHGTp399lVfAJkSQYI8dyOvJOpvhpbM5thf7KrJWjWD2WqD5JMCIKwPxozZssmZu436EDUFbGMqCnSLb5nWPQGfWAsEUZ750mFpjXbMPJfUR9TFZnEtGUuJkA2uZjoEyoHWb6Az6A9EVsIW02vJEOJAAMmwEn1WhwWqxtOq3te9e0hpGwbDoBmcxjYdNCVo5UrRzJWzM/C1P0P/ALHJFd/GYn9VbzchOT+i1I36GAy3fYcvvRSV3dmQABsOf3zUNaqT2ifvoFWe+df3Klp9s507Jc+nPu+5VhrDq4wB96KGjUDRO6ZUrk6lZu2appFp7/ProEMcAJN+apMqzzurdHK0dq/31VXGieQ4Yn9wAEx+Z3aqGLeJ6CVP78WOxMdI7/8ASVnEnU3VC20sLWuBubgtLTExbZEn7IOn2ypj6NQkBwyDKC0G0tPwnrP3pat7kiQ4gBoIPOTNj6hWMWQKbXB5JdLTmaR+k5m30IMX/wCyzala53sR5raG0UfZt4XiZpBzm3ZkyNzTLSWw7LBibx3aBUX5gSMhmNCCCO8eii9/7unAs43BsCLXO5uCBqPhVB1adSTzk6pGG7JbLtTDuiXSBEjr3fuirhAaYq5263YAeyTJAvrYDxKpFwMAE76+kAKx7oMjNLbwQReYhx6gOEK70QV2P752+qiLiCrGKay+U2BjSDveLqq48lZMgHPSNaXGACTyAk+Sc3LN/I/4MrTfxxrGRRbkJscoItMkAkk6kjuDVEpNdIlIzXMeww4FpGxEehUjK7rDOWifs2Ufvy98m0nnp4lOqU7zck3OnPmo/Um2iaj/ADH5SGnMQMzyYbP5o09FpHi5fUcHEe7L5zOgdkQGlwFi7KGzE6aFZmaXudYZs0aQJBt2QBMHYKm6ob9b/RVcUxZrYziWchzjmaJAAa2027JvsJuOizRUaREOJ2gxI6i/p6qFrouPl+6c2hoScoN5EGNrgGwvupSSHZZrvY0n3RJGgzfFG+lvvZOoUCWkhrjNhAt1nrp5pMTRbQqFpOctdBJnKSDpFiR4hRjFiIc50cgLeWm3oqe2jSK3s1OG4P3lPXLDpJkT8J0nnYdNdlDUx5uGDI02gEyRyLtXKIcXaKeTK4tmbwL66gT6qnU4u78oa3uEnzKpxbezdzgq2ar6r3AOqGGgAdrsiBsIVV/GW05FMSf1EfILHqV3OMuJJ6lRFyssa9yjzv8AlLFTFucSSZnXqmCvChlBCuYE34mYkSBtp5wm08QWkEEggyIKiyFKKRTRJe/5qr+s+ZQqXuChVqJbZ11QyZJTMvTzt6JEKzOVCZh/pEdPO/zQhKouT4Sm6o8MbAzWk2AGpPcACfBWvwdMOALw4DWHBsAam9zvtJshCo07osqorjE0wTmzchoYAtGW3Lc9wVbE4gOdcSBEflJGsTy67IQrqKQsTidFwDXmAxzQWQ4E5bgAgaERBndZwuhCmD/KTJUx+JwlRgBe1zQbgkRI+yoAEiExz5xsSVOi3Swo3dDrHoBBMnflp+yY2m6q4NGo1LiABe5c51hc7n6BCEtiiTEOAz5cpDnEWvYOBbltI79SD3qrUyGcpjkHa66SBGl7wkQrJUQRtobusPXwT6mkNHmLoQn2QQ5IPVWnO7AnXn9AhCEiVqgDQM2aRJF4Bmwvv+6gdW5D78UISgQB6smrl77b2A12PzQhQySGvinVHEuJJcb21MRpzhOxbHNJY6ZaS0jQNcCAfGyEKt00iR/ui6mA2SWZnOFoi0u6bBUSUIUJ7aAhcgCUIUsCjvCSpHohCgkjDoQ/FGIQhVk9F4kH4v8Ap8kIQufkzXij/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036044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swri.org/4org/d20/deps/geomatics/images/image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3775705"/>
            <a:ext cx="3056530" cy="24574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81179" y="47395"/>
            <a:ext cx="184731" cy="461665"/>
          </a:xfrm>
          <a:prstGeom prst="rect">
            <a:avLst/>
          </a:prstGeom>
          <a:noFill/>
        </p:spPr>
        <p:txBody>
          <a:bodyPr wrap="none" rtlCol="0">
            <a:spAutoFit/>
          </a:bodyPr>
          <a:lstStyle/>
          <a:p>
            <a:endParaRPr lang="en-US" sz="2400" b="1" dirty="0">
              <a:solidFill>
                <a:schemeClr val="bg1"/>
              </a:solidFill>
              <a:latin typeface="Times New Roman" pitchFamily="18" charset="0"/>
              <a:cs typeface="Times New Roman" pitchFamily="18" charset="0"/>
            </a:endParaRPr>
          </a:p>
        </p:txBody>
      </p:sp>
      <p:pic>
        <p:nvPicPr>
          <p:cNvPr id="3" name="Picture 16" descr="http://btc.montana.edu/ceres/html/Polar/Images/si_var.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897" y="3775705"/>
            <a:ext cx="3050592" cy="23585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descr="http://apod.nasa.gov/apod/image/0409/neutronMars_odyssey_c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4400"/>
            <a:ext cx="4572000" cy="25863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http://mars.jpl.nasa.gov/mro/multimedia/slideshows/awinterwonderlandonmars/wsfiles/images/mroww201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4225" y="3799044"/>
            <a:ext cx="3439088" cy="2534619"/>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http://www2.astro.psu.edu/users/niel/astro1/slideshows/class41/014-europa-surfaces.jpg"/>
          <p:cNvPicPr>
            <a:picLocks noChangeAspect="1" noChangeArrowheads="1"/>
          </p:cNvPicPr>
          <p:nvPr/>
        </p:nvPicPr>
        <p:blipFill rotWithShape="1">
          <a:blip r:embed="rId6">
            <a:extLst>
              <a:ext uri="{28A0092B-C50C-407E-A947-70E740481C1C}">
                <a14:useLocalDpi xmlns:a14="http://schemas.microsoft.com/office/drawing/2010/main" val="0"/>
              </a:ext>
            </a:extLst>
          </a:blip>
          <a:srcRect l="1635" t="10059" r="58824" b="2177"/>
          <a:stretch/>
        </p:blipFill>
        <p:spPr bwMode="auto">
          <a:xfrm>
            <a:off x="4584879" y="914400"/>
            <a:ext cx="1725769" cy="25863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i.space.com/images/i/000/018/590/original/mars-odyssey-noctis-canyon.jpg?134005450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7000" y="472342"/>
            <a:ext cx="2350394" cy="319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638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xAPEhUPEBAVDxQQEBQPFBQUFg8PFBQUFBQWFhQUFBQYHCggGBolHBQUITEhJSkrLi4uFx8zODMsNygtLisBCgoKDg0OFRAQGiwgHBwtLCwsLC0sLCwsLDcsLCwsKywxMCwsLSwsLCwsLCwsLCwsLCwsLCwsLCwsLCwsLCwsLP/AABEIAJ8BPgMBIgACEQEDEQH/xAAbAAEAAgMBAQAAAAAAAAAAAAAAAQQCAwUGB//EADMQAQACAQICCAQFBAMAAAAAAAABAgMEERIhBRMxQVFhgZEGIrHwMkJxoeEUI8HRUmJy/8QAGgEBAAMBAQEAAAAAAAAAAAAAAAECAwQFBv/EACURAQEBAAIBBAEEAwAAAAAAAAABAgMREgQhMUEFEyJRYRSBkf/aAAwDAQACEQMRAD8A+GgAAAAAAAJQkAASACAIdno/4fyZPmyf26+H5p9O5px8W+S9YnaLqT5caIXcHRWa/ZTaPG3L9nrtF0Tjx/gpz8e2fd0I0s+EvW4fxGr77v8Axjrnn08hi+Hrfmt7Q31+H698zPq9VGl+96onTece8O2fiuOfSn61eWnoGnn7y036DjumXq7YP094aL4FN/juP+EzlryOXoi0dk+6nl0l69sPZZMXkq5cET3OHl9BmfDWcjyKHe1WgrPc5Wo0dq+cPP5ODWGkvaugGKRO6AE7nchIMQBAAAAAAAAAAAAAAAlCQAAGzT4LZLRSkcUz3Iw4rXmK1jebTtEPZdE9G1wV8bz+K3+I8nT6b015tf1PlTe/GMOh+hqYdrW+e/j3V8q/7diLbdkR682FKttcb6Xg4px5mcTpya138o623Zvt+nJHNujEzjD98nVMarPuKswiYW+pROIvFU+SnaGuy7bG12xstcdWmlK1pabLl8avfG5t5rSVTyRCpmx7r+Sitkhw8uWua4mr0nfDnzGz0OWjl6vB3w83m4vuNZVIByrAAIAEAAAAAAAAAAAAAACUJABf6F0fXZIifw1+a3+I9VsZutTM+y3qdu38O9HcFettHzXjl/1r/LvUojFRbxYn1HpvTzGZmODk33e0Y8axTDLZjq2xV6eMSRhdNUYmXVN0VZbLdqeTTGFsrpYnvZbJ4p8UW07aMmk8J3VsmCYXZmWu6ZO/laarnZMSrko6mSqpkqx5eONc6c3LRTy0dTLRTy0eby4b505uWqlno6eWqlmq83ky2lcXUY9p3aV/U0UJedyZ6rWADNKABAAAAAAAAAAAAAAAlDIEPX/DWl4McWntv83p3ffm8nhx8VorH5piPd9B0tNoiI7o2ej+O4+93V+mPNrqdLeOq3jhoxVXMdH03HHBusqQ21hNKttYbWsbWNaSngbGu2WIV7tQcCJqxtna51K0lT1WcwwtDZXPTb5uL0ms/ts12y17p9+SZatO2jJVVy1Xb2hXy1TqdxfNUMkKmWF7LVTyw87mjfNUcsKWWq/lhTyw8zljoy5uoq5uaNpdfPDl6mHn80a5aAT3ORdiAIAAAAAAAAAAAAAAEoSC/wBCY+LNXy3t7Q9zp4eL+HI/uzPhSfrD2une3+Mn7f8Abm5/lfwrNVbFKzSX0HH8ODTdWWcS11lnErVRtjeWu+nt2xtPrG6eKPD6p4/L6q+8+Ee6pOOYnfbsWc2mnU7dTWZvEc6bxxTt/wAY7/Ruw6rgneI+k/WF/H0xi/Pp6z514K2/WJmJU5Nb+s9purPp5XNhvSeG0TWY5bTExMejRaZeq1V9Lk5xfLWZ7rxS8e8TDlZ9Jj3+W3FHrWSfun3K0zyOTXJMNlczdk08dzVbHt2p8dRp3KwvzU8qzlnbmr3vEsOVfKlmhSyr+ZRzPL5o6MqGdzdS6WdzdQ87lbZVUoHEugAQAAAAAAAAAAAAAAJQkHU+HbbZZ/8AM/WHstPLw/Q1+HLXz3j9v4e109ns/jdft6/tzc893SxSs0lSx2WKS9/jri1FqspizVVnEuhRs3N2G5xI6QymWM2RNmM2TIlM2YWsibNd7QX2WkRe7Ra8sr2aLyx3pfMTfNy2msSpZLeHJnksrZLOHl3a2zGrJZVyzu25ZVcltnncum+VTPLmaiXRzy5meXBy1rlpAca6ABAAAAAAAAAAAAAAAlCQZ4MnDatvCYl7rSX3iHgnqugdTxY4jvr8vt2O/wBByeO7n+WXLO49HjlZpZS09o5RM7RKxkvWOVd58+x9Hx69u3DqLUXOtUesOudE5fZXwXeu80TmUZyIm5+snwXZzojP9yozdjxyreZPgu2ysLZFScksZys9c60ws2u1Wu0TkYWyMdcq0yzyWVMks75Gi9nLyaa5jVksqZbN+Wynms4OStYrZ7OflneVnPZUlw8umkQAwWQAIAAAAAAAAAAAAAAEoSA6HQ2q6u+09luXr3OeLY1c6ln0Wdx77HkbOscLofX8deGZ+asbT5+EupjmZ7Oc9r6Dh5vPMscms9LcSy3Vsd+9PHu6Zv2U8VjrIYzkaoZLedp0mbsZvKZhjMItqWNrsJuytDVZnq1aFrNdrIu02s59bXkZ2yNN7sbXab3c+trSJyXUs92zLkUc+Rzcm15GnNZqJkcWr3VwBVKABAAAAAAAAAAAAAAAlCQAAbMGaaWi0dsfez0mh13FHFWdp+jy7ZgzzSd4n+W/DzXjv9K6z29jXJybK2cbR6+Lx4T3wvUzPW4+eajC5dCjZCnXM2VyurPJFLFrkjeGjrUTmafqRHi2W2aLotlab5WG9xaQvKveycmVWyZHJvcayIyWV8mRGXKpZczl3teRllyqtrbotbdDk3vteQAZpAAQAIAAAAAAAAAAAAAAEoSAAAhKAZVtMc45L2n6RmOVvdz0rZ3c/CLO3fxauJ7JWK6l5mtpjs5N1NVaPN1Z9VftS4ehnUI/qHDjWyy/rGn+T39o8HYnUML53InVsLaqVb6hPi6d86rl1ClbLMtcyx1zdrTLdkzbtMyDG6tWAFUgACUAIAEAAAAAA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xAPEhUPEBAVDxQQEBQPFBQUFg8PFBQUFBQWFhQUFBQYHCggGBolHBQUITEhJSkrLi4uFx8zODMsNygtLisBCgoKDg0OFRAQGiwgHBwtLCwsLC0sLCwsLDcsLCwsKywxMCwsLSwsLCwsLCwsLCwsLCwsLCwsLCwsLCwsLCwsLP/AABEIAJ8BPgMBIgACEQEDEQH/xAAbAAEAAgMBAQAAAAAAAAAAAAAAAQQCAwUGB//EADMQAQACAQICCAQFBAMAAAAAAAABAgMEERIhBRMxQVFhgZEGIrHwMkJxoeEUI8HRUmJy/8QAGgEBAAMBAQEAAAAAAAAAAAAAAAECAwQFBv/EACURAQEBAAIBBAEEAwAAAAAAAAABAgMREgQhMUEFEyJRYRSBkf/aAAwDAQACEQMRAD8A+GgAAAAAAAJQkAASACAIdno/4fyZPmyf26+H5p9O5px8W+S9YnaLqT5caIXcHRWa/ZTaPG3L9nrtF0Tjx/gpz8e2fd0I0s+EvW4fxGr77v8Axjrnn08hi+Hrfmt7Q31+H698zPq9VGl+96onTece8O2fiuOfSn61eWnoGnn7y036DjumXq7YP094aL4FN/juP+EzlryOXoi0dk+6nl0l69sPZZMXkq5cET3OHl9BmfDWcjyKHe1WgrPc5Wo0dq+cPP5ODWGkvaugGKRO6AE7nchIMQBAAAAAAAAAAAAAAAlCQAAGzT4LZLRSkcUz3Iw4rXmK1jebTtEPZdE9G1wV8bz+K3+I8nT6b015tf1PlTe/GMOh+hqYdrW+e/j3V8q/7diLbdkR682FKttcb6Xg4px5mcTpya138o623Zvt+nJHNujEzjD98nVMarPuKswiYW+pROIvFU+SnaGuy7bG12xstcdWmlK1pabLl8avfG5t5rSVTyRCpmx7r+Sitkhw8uWua4mr0nfDnzGz0OWjl6vB3w83m4vuNZVIByrAAIAEAAAAAAAAAAAAAACUJABf6F0fXZIifw1+a3+I9VsZutTM+y3qdu38O9HcFettHzXjl/1r/LvUojFRbxYn1HpvTzGZmODk33e0Y8axTDLZjq2xV6eMSRhdNUYmXVN0VZbLdqeTTGFsrpYnvZbJ4p8UW07aMmk8J3VsmCYXZmWu6ZO/laarnZMSrko6mSqpkqx5eONc6c3LRTy0dTLRTy0eby4b505uWqlno6eWqlmq83ky2lcXUY9p3aV/U0UJedyZ6rWADNKABAAAAAAAAAAAAAAAlDIEPX/DWl4McWntv83p3ffm8nhx8VorH5piPd9B0tNoiI7o2ej+O4+93V+mPNrqdLeOq3jhoxVXMdH03HHBusqQ21hNKttYbWsbWNaSngbGu2WIV7tQcCJqxtna51K0lT1WcwwtDZXPTb5uL0ms/ts12y17p9+SZatO2jJVVy1Xb2hXy1TqdxfNUMkKmWF7LVTyw87mjfNUcsKWWq/lhTyw8zljoy5uoq5uaNpdfPDl6mHn80a5aAT3ORdiAIAAAAAAAAAAAAAAEoSC/wBCY+LNXy3t7Q9zp4eL+HI/uzPhSfrD2une3+Mn7f8Abm5/lfwrNVbFKzSX0HH8ODTdWWcS11lnErVRtjeWu+nt2xtPrG6eKPD6p4/L6q+8+Ee6pOOYnfbsWc2mnU7dTWZvEc6bxxTt/wAY7/Ruw6rgneI+k/WF/H0xi/Pp6z514K2/WJmJU5Nb+s9purPp5XNhvSeG0TWY5bTExMejRaZeq1V9Lk5xfLWZ7rxS8e8TDlZ9Jj3+W3FHrWSfun3K0zyOTXJMNlczdk08dzVbHt2p8dRp3KwvzU8qzlnbmr3vEsOVfKlmhSyr+ZRzPL5o6MqGdzdS6WdzdQ87lbZVUoHEugAQAAAAAAAAAAAAAAJQkHU+HbbZZ/8AM/WHstPLw/Q1+HLXz3j9v4e109ns/jdft6/tzc893SxSs0lSx2WKS9/jri1FqspizVVnEuhRs3N2G5xI6QymWM2RNmM2TIlM2YWsibNd7QX2WkRe7Ra8sr2aLyx3pfMTfNy2msSpZLeHJnksrZLOHl3a2zGrJZVyzu25ZVcltnncum+VTPLmaiXRzy5meXBy1rlpAca6ABAAAAAAAAAAAAAAAlCQZ4MnDatvCYl7rSX3iHgnqugdTxY4jvr8vt2O/wBByeO7n+WXLO49HjlZpZS09o5RM7RKxkvWOVd58+x9Hx69u3DqLUXOtUesOudE5fZXwXeu80TmUZyIm5+snwXZzojP9yozdjxyreZPgu2ysLZFScksZys9c60ws2u1Wu0TkYWyMdcq0yzyWVMks75Gi9nLyaa5jVksqZbN+Wynms4OStYrZ7OflneVnPZUlw8umkQAwWQAIAAAAAAAAAAAAAAEoSA6HQ2q6u+09luXr3OeLY1c6ln0Wdx77HkbOscLofX8deGZ+asbT5+EupjmZ7Oc9r6Dh5vPMscms9LcSy3Vsd+9PHu6Zv2U8VjrIYzkaoZLedp0mbsZvKZhjMItqWNrsJuytDVZnq1aFrNdrIu02s59bXkZ2yNN7sbXab3c+trSJyXUs92zLkUc+Rzcm15GnNZqJkcWr3VwBVKABAAAAAAAAAAAAAAAlCQAAbMGaaWi0dsfez0mh13FHFWdp+jy7ZgzzSd4n+W/DzXjv9K6z29jXJybK2cbR6+Lx4T3wvUzPW4+eajC5dCjZCnXM2VyurPJFLFrkjeGjrUTmafqRHi2W2aLotlab5WG9xaQvKveycmVWyZHJvcayIyWV8mRGXKpZczl3teRllyqtrbotbdDk3vteQAZpAAQAIAAAAAAAAAAAAAAEoSAAAhKAZVtMc45L2n6RmOVvdz0rZ3c/CLO3fxauJ7JWK6l5mtpjs5N1NVaPN1Z9VftS4ehnUI/qHDjWyy/rGn+T39o8HYnUML53InVsLaqVb6hPi6d86rl1ClbLMtcyx1zdrTLdkzbtMyDG6tWAFUgACUAIAEAAAAAA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2" descr="C:\Users\Donna\Desktop\Phoenix SOSI\RFTS 2014 Images\Gallery_Image_71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891" y="1143000"/>
            <a:ext cx="7944091" cy="5410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85880" y="77569"/>
            <a:ext cx="7430111" cy="954107"/>
          </a:xfrm>
          <a:prstGeom prst="rect">
            <a:avLst/>
          </a:prstGeom>
          <a:noFill/>
        </p:spPr>
        <p:txBody>
          <a:bodyPr wrap="none" rtlCol="0">
            <a:spAutoFit/>
          </a:bodyPr>
          <a:lstStyle/>
          <a:p>
            <a:r>
              <a:rPr lang="en-US" sz="2800" b="1" dirty="0" smtClean="0">
                <a:solidFill>
                  <a:schemeClr val="bg1"/>
                </a:solidFill>
                <a:latin typeface="Times New Roman" pitchFamily="18" charset="0"/>
                <a:cs typeface="Times New Roman" pitchFamily="18" charset="0"/>
              </a:rPr>
              <a:t>Physical, Thermal, and Chemical Properties of </a:t>
            </a:r>
          </a:p>
          <a:p>
            <a:r>
              <a:rPr lang="en-US" sz="2800" b="1" dirty="0">
                <a:solidFill>
                  <a:schemeClr val="bg1"/>
                </a:solidFill>
                <a:latin typeface="Times New Roman" pitchFamily="18" charset="0"/>
                <a:cs typeface="Times New Roman" pitchFamily="18" charset="0"/>
              </a:rPr>
              <a:t> </a:t>
            </a:r>
            <a:r>
              <a:rPr lang="en-US" sz="2800" b="1" dirty="0" smtClean="0">
                <a:solidFill>
                  <a:schemeClr val="bg1"/>
                </a:solidFill>
                <a:latin typeface="Times New Roman" pitchFamily="18" charset="0"/>
                <a:cs typeface="Times New Roman" pitchFamily="18" charset="0"/>
              </a:rPr>
              <a:t>              Potential Habitats for life</a:t>
            </a:r>
          </a:p>
        </p:txBody>
      </p:sp>
    </p:spTree>
    <p:extLst>
      <p:ext uri="{BB962C8B-B14F-4D97-AF65-F5344CB8AC3E}">
        <p14:creationId xmlns:p14="http://schemas.microsoft.com/office/powerpoint/2010/main" val="38185811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redorbit.com/media/gallery/national-science-foundation-gallery/medium/extrememicrobes_h.jpg"/>
          <p:cNvPicPr>
            <a:picLocks noChangeAspect="1" noChangeArrowheads="1"/>
          </p:cNvPicPr>
          <p:nvPr/>
        </p:nvPicPr>
        <p:blipFill rotWithShape="1">
          <a:blip r:embed="rId2">
            <a:extLst>
              <a:ext uri="{28A0092B-C50C-407E-A947-70E740481C1C}">
                <a14:useLocalDpi xmlns:a14="http://schemas.microsoft.com/office/drawing/2010/main" val="0"/>
              </a:ext>
            </a:extLst>
          </a:blip>
          <a:srcRect r="5211"/>
          <a:stretch/>
        </p:blipFill>
        <p:spPr bwMode="auto">
          <a:xfrm>
            <a:off x="1363011" y="1905000"/>
            <a:ext cx="6417973" cy="444085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20319" y="95422"/>
            <a:ext cx="2903359" cy="461665"/>
          </a:xfrm>
          <a:prstGeom prst="rect">
            <a:avLst/>
          </a:prstGeom>
          <a:noFill/>
        </p:spPr>
        <p:txBody>
          <a:bodyPr wrap="none" rtlCol="0">
            <a:spAutoFit/>
          </a:bodyPr>
          <a:lstStyle/>
          <a:p>
            <a:r>
              <a:rPr lang="en-US" sz="2400" b="1" dirty="0" smtClean="0">
                <a:solidFill>
                  <a:schemeClr val="bg1"/>
                </a:solidFill>
                <a:latin typeface="Times New Roman" pitchFamily="18" charset="0"/>
                <a:cs typeface="Times New Roman" pitchFamily="18" charset="0"/>
              </a:rPr>
              <a:t>EXTREMOPHILES</a:t>
            </a:r>
            <a:endParaRPr lang="en-US" sz="2400" b="1" dirty="0">
              <a:solidFill>
                <a:schemeClr val="bg1"/>
              </a:solidFill>
              <a:latin typeface="Times New Roman" pitchFamily="18" charset="0"/>
              <a:cs typeface="Times New Roman" pitchFamily="18" charset="0"/>
            </a:endParaRPr>
          </a:p>
        </p:txBody>
      </p:sp>
      <p:sp>
        <p:nvSpPr>
          <p:cNvPr id="3" name="Rectangle 2"/>
          <p:cNvSpPr/>
          <p:nvPr/>
        </p:nvSpPr>
        <p:spPr>
          <a:xfrm>
            <a:off x="983194" y="548829"/>
            <a:ext cx="7113486" cy="1015663"/>
          </a:xfrm>
          <a:prstGeom prst="rect">
            <a:avLst/>
          </a:prstGeom>
        </p:spPr>
        <p:txBody>
          <a:bodyPr wrap="none">
            <a:spAutoFit/>
          </a:bodyPr>
          <a:lstStyle/>
          <a:p>
            <a:r>
              <a:rPr lang="en-US" sz="2000" b="1" dirty="0" smtClean="0">
                <a:solidFill>
                  <a:schemeClr val="bg1"/>
                </a:solidFill>
                <a:latin typeface="Times New Roman" pitchFamily="18" charset="0"/>
                <a:cs typeface="Times New Roman" pitchFamily="18" charset="0"/>
              </a:rPr>
              <a:t>       </a:t>
            </a:r>
            <a:r>
              <a:rPr lang="en-US" sz="2000" b="1" dirty="0" err="1" smtClean="0">
                <a:solidFill>
                  <a:schemeClr val="bg1"/>
                </a:solidFill>
                <a:latin typeface="Times New Roman" pitchFamily="18" charset="0"/>
                <a:cs typeface="Times New Roman" pitchFamily="18" charset="0"/>
              </a:rPr>
              <a:t>Psychrophiles</a:t>
            </a:r>
            <a:r>
              <a:rPr lang="en-US" sz="2000" b="1" dirty="0" smtClean="0">
                <a:solidFill>
                  <a:schemeClr val="bg1"/>
                </a:solidFill>
                <a:latin typeface="Times New Roman" pitchFamily="18" charset="0"/>
                <a:cs typeface="Times New Roman" pitchFamily="18" charset="0"/>
              </a:rPr>
              <a:t>, Thermophiles, </a:t>
            </a:r>
            <a:r>
              <a:rPr lang="en-US" sz="2000" b="1" dirty="0" err="1" smtClean="0">
                <a:solidFill>
                  <a:schemeClr val="bg1"/>
                </a:solidFill>
                <a:latin typeface="Times New Roman" pitchFamily="18" charset="0"/>
                <a:cs typeface="Times New Roman" pitchFamily="18" charset="0"/>
              </a:rPr>
              <a:t>Radioresistant</a:t>
            </a:r>
            <a:r>
              <a:rPr lang="en-US" sz="2000" b="1" dirty="0" smtClean="0">
                <a:solidFill>
                  <a:schemeClr val="bg1"/>
                </a:solidFill>
                <a:latin typeface="Times New Roman" pitchFamily="18" charset="0"/>
                <a:cs typeface="Times New Roman" pitchFamily="18" charset="0"/>
              </a:rPr>
              <a:t>,  </a:t>
            </a:r>
            <a:r>
              <a:rPr lang="en-US" sz="2000" b="1" dirty="0" err="1" smtClean="0">
                <a:solidFill>
                  <a:schemeClr val="bg1"/>
                </a:solidFill>
                <a:latin typeface="Times New Roman" pitchFamily="18" charset="0"/>
                <a:cs typeface="Times New Roman" pitchFamily="18" charset="0"/>
              </a:rPr>
              <a:t>Alkaliphiles</a:t>
            </a:r>
            <a:r>
              <a:rPr lang="en-US" sz="2000" b="1" dirty="0" smtClean="0">
                <a:solidFill>
                  <a:schemeClr val="bg1"/>
                </a:solidFill>
                <a:latin typeface="Times New Roman" pitchFamily="18" charset="0"/>
                <a:cs typeface="Times New Roman" pitchFamily="18" charset="0"/>
              </a:rPr>
              <a:t>,</a:t>
            </a:r>
          </a:p>
          <a:p>
            <a:r>
              <a:rPr lang="en-US" sz="2000" b="1" dirty="0" smtClean="0">
                <a:solidFill>
                  <a:schemeClr val="bg1"/>
                </a:solidFill>
                <a:latin typeface="Times New Roman" pitchFamily="18" charset="0"/>
                <a:cs typeface="Times New Roman" pitchFamily="18" charset="0"/>
              </a:rPr>
              <a:t>      </a:t>
            </a:r>
            <a:r>
              <a:rPr lang="en-US" sz="2000" b="1" dirty="0" err="1" smtClean="0">
                <a:solidFill>
                  <a:schemeClr val="bg1"/>
                </a:solidFill>
                <a:latin typeface="Times New Roman" pitchFamily="18" charset="0"/>
                <a:cs typeface="Times New Roman" pitchFamily="18" charset="0"/>
              </a:rPr>
              <a:t>Acidophiles</a:t>
            </a:r>
            <a:r>
              <a:rPr lang="en-US" sz="2000" b="1" dirty="0" smtClean="0">
                <a:solidFill>
                  <a:schemeClr val="bg1"/>
                </a:solidFill>
                <a:latin typeface="Times New Roman" pitchFamily="18" charset="0"/>
                <a:cs typeface="Times New Roman" pitchFamily="18" charset="0"/>
              </a:rPr>
              <a:t>,  Halophiles,  </a:t>
            </a:r>
            <a:r>
              <a:rPr lang="en-US" sz="2000" b="1" dirty="0" err="1" smtClean="0">
                <a:solidFill>
                  <a:schemeClr val="bg1"/>
                </a:solidFill>
                <a:latin typeface="Times New Roman" pitchFamily="18" charset="0"/>
                <a:cs typeface="Times New Roman" pitchFamily="18" charset="0"/>
              </a:rPr>
              <a:t>Xerophiles</a:t>
            </a:r>
            <a:r>
              <a:rPr lang="en-US" sz="2000" b="1" dirty="0" smtClean="0">
                <a:solidFill>
                  <a:schemeClr val="bg1"/>
                </a:solidFill>
                <a:latin typeface="Times New Roman" pitchFamily="18" charset="0"/>
                <a:cs typeface="Times New Roman" pitchFamily="18" charset="0"/>
              </a:rPr>
              <a:t>,  </a:t>
            </a:r>
            <a:r>
              <a:rPr lang="en-US" sz="2000" b="1" dirty="0" err="1" smtClean="0">
                <a:solidFill>
                  <a:schemeClr val="bg1"/>
                </a:solidFill>
                <a:latin typeface="Times New Roman" pitchFamily="18" charset="0"/>
                <a:cs typeface="Times New Roman" pitchFamily="18" charset="0"/>
              </a:rPr>
              <a:t>Barophiles</a:t>
            </a:r>
            <a:r>
              <a:rPr lang="en-US" sz="2000" b="1" dirty="0" smtClean="0">
                <a:solidFill>
                  <a:schemeClr val="bg1"/>
                </a:solidFill>
                <a:latin typeface="Times New Roman" pitchFamily="18" charset="0"/>
                <a:cs typeface="Times New Roman" pitchFamily="18" charset="0"/>
              </a:rPr>
              <a:t>, </a:t>
            </a:r>
            <a:r>
              <a:rPr lang="en-US" sz="2000" b="1" dirty="0" err="1" smtClean="0">
                <a:solidFill>
                  <a:schemeClr val="bg1"/>
                </a:solidFill>
                <a:latin typeface="Times New Roman" pitchFamily="18" charset="0"/>
                <a:cs typeface="Times New Roman" pitchFamily="18" charset="0"/>
              </a:rPr>
              <a:t>Endoliths</a:t>
            </a:r>
            <a:endParaRPr lang="en-US" sz="2000" b="1" dirty="0" smtClean="0">
              <a:solidFill>
                <a:schemeClr val="bg1"/>
              </a:solidFill>
              <a:latin typeface="Times New Roman" pitchFamily="18" charset="0"/>
              <a:cs typeface="Times New Roman" pitchFamily="18" charset="0"/>
            </a:endParaRPr>
          </a:p>
          <a:p>
            <a:r>
              <a:rPr lang="en-US" sz="2000" b="1" dirty="0">
                <a:solidFill>
                  <a:schemeClr val="bg1"/>
                </a:solidFill>
                <a:latin typeface="Times New Roman" pitchFamily="18" charset="0"/>
                <a:cs typeface="Times New Roman" pitchFamily="18" charset="0"/>
              </a:rPr>
              <a:t> </a:t>
            </a:r>
            <a:r>
              <a:rPr lang="en-US" sz="2000" b="1" dirty="0" smtClean="0">
                <a:solidFill>
                  <a:schemeClr val="bg1"/>
                </a:solidFill>
                <a:latin typeface="Times New Roman" pitchFamily="18" charset="0"/>
                <a:cs typeface="Times New Roman" pitchFamily="18" charset="0"/>
              </a:rPr>
              <a:t>                                        AND gravity! </a:t>
            </a:r>
            <a:endParaRPr lang="en-US" sz="20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588965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Donna\Desktop\2013 MCC Microbiology\Micro Talk\yellowstone-national-park-mammoth-hot-springs-kevin-mcne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90599"/>
            <a:ext cx="8153400" cy="5426163"/>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Donna\Desktop\2013 MCC Microbiology\Micro Talk\Yellowstone-National-Park-Grand-Prismatic-Spring.jpg"/>
          <p:cNvPicPr>
            <a:picLocks noChangeAspect="1" noChangeArrowheads="1"/>
          </p:cNvPicPr>
          <p:nvPr/>
        </p:nvPicPr>
        <p:blipFill rotWithShape="1">
          <a:blip r:embed="rId3">
            <a:extLst>
              <a:ext uri="{28A0092B-C50C-407E-A947-70E740481C1C}">
                <a14:useLocalDpi xmlns:a14="http://schemas.microsoft.com/office/drawing/2010/main" val="0"/>
              </a:ext>
            </a:extLst>
          </a:blip>
          <a:srcRect t="6192" b="6702"/>
          <a:stretch/>
        </p:blipFill>
        <p:spPr bwMode="auto">
          <a:xfrm>
            <a:off x="457199" y="990598"/>
            <a:ext cx="8170211" cy="542616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Donna\Desktop\2013 MCC Microbiology\Micro Talk\0411wallpaper-week-4-2_1600.jpg"/>
          <p:cNvPicPr>
            <a:picLocks noChangeAspect="1" noChangeArrowheads="1"/>
          </p:cNvPicPr>
          <p:nvPr/>
        </p:nvPicPr>
        <p:blipFill rotWithShape="1">
          <a:blip r:embed="rId4">
            <a:extLst>
              <a:ext uri="{28A0092B-C50C-407E-A947-70E740481C1C}">
                <a14:useLocalDpi xmlns:a14="http://schemas.microsoft.com/office/drawing/2010/main" val="0"/>
              </a:ext>
            </a:extLst>
          </a:blip>
          <a:srcRect t="3496" b="8588"/>
          <a:stretch/>
        </p:blipFill>
        <p:spPr bwMode="auto">
          <a:xfrm>
            <a:off x="480810" y="990599"/>
            <a:ext cx="8146600" cy="54261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http://www.nasa.gov/centers/ames/images/content/72802main_8ROLL61.jpg"/>
          <p:cNvPicPr>
            <a:picLocks noChangeAspect="1" noChangeArrowheads="1"/>
          </p:cNvPicPr>
          <p:nvPr/>
        </p:nvPicPr>
        <p:blipFill rotWithShape="1">
          <a:blip r:embed="rId5">
            <a:extLst>
              <a:ext uri="{28A0092B-C50C-407E-A947-70E740481C1C}">
                <a14:useLocalDpi xmlns:a14="http://schemas.microsoft.com/office/drawing/2010/main" val="0"/>
              </a:ext>
            </a:extLst>
          </a:blip>
          <a:srcRect l="6983" t="5314" r="3846" b="4647"/>
          <a:stretch/>
        </p:blipFill>
        <p:spPr bwMode="auto">
          <a:xfrm>
            <a:off x="386778" y="990598"/>
            <a:ext cx="8277530" cy="54261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85074" y="269467"/>
            <a:ext cx="3672352" cy="461665"/>
          </a:xfrm>
          <a:prstGeom prst="rect">
            <a:avLst/>
          </a:prstGeom>
          <a:noFill/>
        </p:spPr>
        <p:txBody>
          <a:bodyPr wrap="none" rtlCol="0">
            <a:spAutoFit/>
          </a:bodyPr>
          <a:lstStyle/>
          <a:p>
            <a:r>
              <a:rPr lang="en-US" sz="2400" b="1" dirty="0" smtClean="0">
                <a:solidFill>
                  <a:schemeClr val="bg1"/>
                </a:solidFill>
                <a:latin typeface="Times New Roman" pitchFamily="18" charset="0"/>
                <a:cs typeface="Times New Roman" pitchFamily="18" charset="0"/>
              </a:rPr>
              <a:t>Yellowstone National Park</a:t>
            </a:r>
            <a:endParaRPr lang="en-US" sz="2400" b="1" dirty="0">
              <a:solidFill>
                <a:schemeClr val="bg1"/>
              </a:solidFill>
              <a:latin typeface="Times New Roman" pitchFamily="18" charset="0"/>
              <a:cs typeface="Times New Roman" pitchFamily="18" charset="0"/>
            </a:endParaRPr>
          </a:p>
        </p:txBody>
      </p:sp>
      <p:pic>
        <p:nvPicPr>
          <p:cNvPr id="7174" name="Picture 6" descr="C:\Users\Donna\Desktop\2013 MCC Microbiology\Micro Talk\4292758616_7910391eab_z.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778" y="990597"/>
            <a:ext cx="8277530" cy="5424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83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500"/>
                                        <p:tgtEl>
                                          <p:spTgt spid="71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fade">
                                      <p:cBhvr>
                                        <p:cTn id="12" dur="1000"/>
                                        <p:tgtEl>
                                          <p:spTgt spid="71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Effect transition="in" filter="fade">
                                      <p:cBhvr>
                                        <p:cTn id="22" dur="10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60510" y="152400"/>
            <a:ext cx="3622979" cy="461665"/>
          </a:xfrm>
          <a:prstGeom prst="rect">
            <a:avLst/>
          </a:prstGeom>
        </p:spPr>
        <p:txBody>
          <a:bodyPr wrap="none">
            <a:spAutoFit/>
          </a:bodyPr>
          <a:lstStyle/>
          <a:p>
            <a:pPr lvl="0"/>
            <a:r>
              <a:rPr lang="en-US" sz="2400" b="1" dirty="0">
                <a:solidFill>
                  <a:prstClr val="white"/>
                </a:solidFill>
                <a:latin typeface="Times New Roman" pitchFamily="18" charset="0"/>
                <a:cs typeface="Times New Roman" pitchFamily="18" charset="0"/>
              </a:rPr>
              <a:t>Lake </a:t>
            </a:r>
            <a:r>
              <a:rPr lang="en-US" sz="2400" b="1" dirty="0" err="1">
                <a:solidFill>
                  <a:prstClr val="white"/>
                </a:solidFill>
                <a:latin typeface="Times New Roman" pitchFamily="18" charset="0"/>
                <a:cs typeface="Times New Roman" pitchFamily="18" charset="0"/>
              </a:rPr>
              <a:t>Untersee</a:t>
            </a:r>
            <a:r>
              <a:rPr lang="en-US" sz="2400" b="1" dirty="0">
                <a:solidFill>
                  <a:prstClr val="white"/>
                </a:solidFill>
                <a:latin typeface="Times New Roman" pitchFamily="18" charset="0"/>
                <a:cs typeface="Times New Roman" pitchFamily="18" charset="0"/>
              </a:rPr>
              <a:t>, Antarctica</a:t>
            </a:r>
          </a:p>
        </p:txBody>
      </p:sp>
      <p:pic>
        <p:nvPicPr>
          <p:cNvPr id="3" name="Picture 2" descr="C:\Users\Donna\Desktop\2013 MCC Microbiology\Micro Talk\oodale.unterse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778" y="990597"/>
            <a:ext cx="8277530" cy="54261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Donna\Desktop\2013 MCC Microbiology\Micro Talk\oojoyce_diveho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778" y="1013374"/>
            <a:ext cx="8277530" cy="54033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Donna\Desktop\2013 MCC Microbiology\Micro Talk\ice-ho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071" y="1013374"/>
            <a:ext cx="8277530" cy="54444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images.wordlesstech.com/wp-content/uploads/2011/04/strange-benthic-microbial-mats-in-antarctica-2.jpg"/>
          <p:cNvPicPr>
            <a:picLocks noChangeAspect="1" noChangeArrowheads="1"/>
          </p:cNvPicPr>
          <p:nvPr/>
        </p:nvPicPr>
        <p:blipFill rotWithShape="1">
          <a:blip r:embed="rId5">
            <a:extLst>
              <a:ext uri="{28A0092B-C50C-407E-A947-70E740481C1C}">
                <a14:useLocalDpi xmlns:a14="http://schemas.microsoft.com/office/drawing/2010/main" val="0"/>
              </a:ext>
            </a:extLst>
          </a:blip>
          <a:srcRect r="16967" b="4677"/>
          <a:stretch/>
        </p:blipFill>
        <p:spPr bwMode="auto">
          <a:xfrm>
            <a:off x="378458" y="1013374"/>
            <a:ext cx="8285850" cy="5444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00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p:cNvSpPr>
            <a:spLocks noChangeArrowheads="1"/>
          </p:cNvSpPr>
          <p:nvPr/>
        </p:nvSpPr>
        <p:spPr bwMode="auto">
          <a:xfrm>
            <a:off x="-9939" y="2162"/>
            <a:ext cx="9144000" cy="65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tabLst>
                <a:tab pos="514350" algn="l"/>
              </a:tabLst>
            </a:pPr>
            <a:endParaRPr lang="en-US" sz="2000" dirty="0">
              <a:latin typeface="Times New Roman" pitchFamily="18" charset="0"/>
            </a:endParaRPr>
          </a:p>
          <a:p>
            <a:pPr>
              <a:tabLst>
                <a:tab pos="514350" algn="l"/>
              </a:tabLst>
            </a:pPr>
            <a:r>
              <a:rPr lang="en-US" sz="2000" b="1" dirty="0">
                <a:latin typeface="Times New Roman" pitchFamily="18" charset="0"/>
              </a:rPr>
              <a:t>Part I</a:t>
            </a:r>
            <a:r>
              <a:rPr lang="en-US" sz="2000" b="1" dirty="0" smtClean="0">
                <a:latin typeface="Times New Roman" pitchFamily="18" charset="0"/>
              </a:rPr>
              <a:t>: Participants </a:t>
            </a:r>
            <a:r>
              <a:rPr lang="en-US" sz="2000" b="1" u="sng" dirty="0" smtClean="0">
                <a:latin typeface="Times New Roman" pitchFamily="18" charset="0"/>
              </a:rPr>
              <a:t>may</a:t>
            </a:r>
            <a:r>
              <a:rPr lang="en-US" sz="2000" b="1" dirty="0" smtClean="0">
                <a:latin typeface="Times New Roman" pitchFamily="18" charset="0"/>
              </a:rPr>
              <a:t> be asked to identify planets, moons, and features </a:t>
            </a:r>
          </a:p>
          <a:p>
            <a:pPr>
              <a:tabLst>
                <a:tab pos="514350" algn="l"/>
              </a:tabLst>
            </a:pPr>
            <a:r>
              <a:rPr lang="en-US" sz="2000" b="1" dirty="0">
                <a:latin typeface="Times New Roman" pitchFamily="18" charset="0"/>
              </a:rPr>
              <a:t> </a:t>
            </a:r>
            <a:r>
              <a:rPr lang="en-US" sz="2000" b="1" dirty="0" smtClean="0">
                <a:latin typeface="Times New Roman" pitchFamily="18" charset="0"/>
              </a:rPr>
              <a:t>            included in the lists below as they appear on maps or imagery and </a:t>
            </a:r>
          </a:p>
          <a:p>
            <a:pPr>
              <a:tabLst>
                <a:tab pos="514350" algn="l"/>
              </a:tabLst>
            </a:pPr>
            <a:r>
              <a:rPr lang="en-US" sz="2000" b="1" dirty="0">
                <a:latin typeface="Times New Roman" pitchFamily="18" charset="0"/>
              </a:rPr>
              <a:t> </a:t>
            </a:r>
            <a:r>
              <a:rPr lang="en-US" sz="2000" b="1" dirty="0" smtClean="0">
                <a:latin typeface="Times New Roman" pitchFamily="18" charset="0"/>
              </a:rPr>
              <a:t>            </a:t>
            </a:r>
            <a:r>
              <a:rPr lang="en-US" sz="2000" b="1" u="sng" dirty="0" smtClean="0">
                <a:latin typeface="Times New Roman" pitchFamily="18" charset="0"/>
              </a:rPr>
              <a:t>must</a:t>
            </a:r>
            <a:r>
              <a:rPr lang="en-US" sz="2000" b="1" dirty="0" smtClean="0">
                <a:latin typeface="Times New Roman" pitchFamily="18" charset="0"/>
              </a:rPr>
              <a:t> be knowledgeable about the history and processes involving </a:t>
            </a:r>
          </a:p>
          <a:p>
            <a:pPr>
              <a:tabLst>
                <a:tab pos="514350" algn="l"/>
              </a:tabLst>
            </a:pPr>
            <a:r>
              <a:rPr lang="en-US" sz="2000" b="1" dirty="0">
                <a:latin typeface="Times New Roman" pitchFamily="18" charset="0"/>
              </a:rPr>
              <a:t> </a:t>
            </a:r>
            <a:r>
              <a:rPr lang="en-US" sz="2000" b="1" dirty="0" smtClean="0">
                <a:latin typeface="Times New Roman" pitchFamily="18" charset="0"/>
              </a:rPr>
              <a:t>            ice and water for the objects below.</a:t>
            </a:r>
          </a:p>
          <a:p>
            <a:pPr>
              <a:tabLst>
                <a:tab pos="514350" algn="l"/>
              </a:tabLst>
            </a:pPr>
            <a:endParaRPr lang="en-US" sz="2000" b="1" dirty="0" smtClean="0">
              <a:latin typeface="Times New Roman" pitchFamily="18" charset="0"/>
            </a:endParaRPr>
          </a:p>
          <a:p>
            <a:pPr>
              <a:tabLst>
                <a:tab pos="514350" algn="l"/>
              </a:tabLst>
            </a:pPr>
            <a:r>
              <a:rPr lang="en-US" sz="2000" b="1" dirty="0">
                <a:latin typeface="Times New Roman" pitchFamily="18" charset="0"/>
              </a:rPr>
              <a:t> </a:t>
            </a:r>
            <a:r>
              <a:rPr lang="en-US" sz="2000" b="1" dirty="0" smtClean="0">
                <a:latin typeface="Times New Roman" pitchFamily="18" charset="0"/>
              </a:rPr>
              <a:t> (1) </a:t>
            </a:r>
            <a:r>
              <a:rPr lang="en-US" sz="2000" b="1" u="sng" dirty="0" smtClean="0">
                <a:latin typeface="Times New Roman" pitchFamily="18" charset="0"/>
              </a:rPr>
              <a:t>Mars</a:t>
            </a:r>
            <a:r>
              <a:rPr lang="en-US" sz="2000" b="1" dirty="0" smtClean="0">
                <a:latin typeface="Times New Roman" pitchFamily="18" charset="0"/>
              </a:rPr>
              <a:t>: North &amp; South Polar Ice Caps, Equatorial Glaciers, Permafrost</a:t>
            </a:r>
          </a:p>
          <a:p>
            <a:pPr>
              <a:tabLst>
                <a:tab pos="514350" algn="l"/>
              </a:tabLst>
            </a:pPr>
            <a:r>
              <a:rPr lang="en-US" sz="2000" b="1" dirty="0">
                <a:latin typeface="Times New Roman" pitchFamily="18" charset="0"/>
              </a:rPr>
              <a:t> </a:t>
            </a:r>
            <a:r>
              <a:rPr lang="en-US" sz="2000" b="1" dirty="0" smtClean="0">
                <a:latin typeface="Times New Roman" pitchFamily="18" charset="0"/>
              </a:rPr>
              <a:t> </a:t>
            </a:r>
            <a:r>
              <a:rPr lang="en-US" sz="2000" b="1" dirty="0">
                <a:latin typeface="Times New Roman" pitchFamily="18" charset="0"/>
              </a:rPr>
              <a:t>(</a:t>
            </a:r>
            <a:r>
              <a:rPr lang="en-US" sz="2000" b="1" dirty="0" smtClean="0">
                <a:latin typeface="Times New Roman" pitchFamily="18" charset="0"/>
              </a:rPr>
              <a:t>2</a:t>
            </a:r>
            <a:r>
              <a:rPr lang="en-US" sz="2000" b="1" dirty="0">
                <a:latin typeface="Times New Roman" pitchFamily="18" charset="0"/>
              </a:rPr>
              <a:t>)</a:t>
            </a:r>
            <a:r>
              <a:rPr lang="en-US" sz="2000" b="1" dirty="0" smtClean="0">
                <a:latin typeface="Times New Roman" pitchFamily="18" charset="0"/>
              </a:rPr>
              <a:t> </a:t>
            </a:r>
            <a:r>
              <a:rPr lang="en-US" sz="2000" b="1" u="sng" dirty="0" smtClean="0">
                <a:latin typeface="Times New Roman" pitchFamily="18" charset="0"/>
              </a:rPr>
              <a:t>Europa</a:t>
            </a:r>
            <a:r>
              <a:rPr lang="en-US" sz="2000" b="1" dirty="0" smtClean="0">
                <a:latin typeface="Times New Roman" pitchFamily="18" charset="0"/>
              </a:rPr>
              <a:t>: Thrace Macula, </a:t>
            </a:r>
            <a:r>
              <a:rPr lang="en-US" sz="2000" b="1" dirty="0" err="1" smtClean="0">
                <a:latin typeface="Times New Roman" pitchFamily="18" charset="0"/>
              </a:rPr>
              <a:t>Thera</a:t>
            </a:r>
            <a:r>
              <a:rPr lang="en-US" sz="2000" b="1" dirty="0" smtClean="0">
                <a:latin typeface="Times New Roman" pitchFamily="18" charset="0"/>
              </a:rPr>
              <a:t> Macula, </a:t>
            </a:r>
            <a:r>
              <a:rPr lang="en-US" sz="2000" b="1" dirty="0" err="1" smtClean="0">
                <a:latin typeface="Times New Roman" pitchFamily="18" charset="0"/>
              </a:rPr>
              <a:t>Conamara</a:t>
            </a:r>
            <a:r>
              <a:rPr lang="en-US" sz="2000" b="1" dirty="0" smtClean="0">
                <a:latin typeface="Times New Roman" pitchFamily="18" charset="0"/>
              </a:rPr>
              <a:t> Chaos, Ridges, </a:t>
            </a:r>
          </a:p>
          <a:p>
            <a:pPr lvl="0">
              <a:tabLst>
                <a:tab pos="514350" algn="l"/>
              </a:tabLst>
            </a:pPr>
            <a:r>
              <a:rPr lang="en-US" sz="2000" b="1" dirty="0">
                <a:latin typeface="Times New Roman" pitchFamily="18" charset="0"/>
              </a:rPr>
              <a:t> </a:t>
            </a:r>
            <a:r>
              <a:rPr lang="en-US" sz="2000" b="1" dirty="0" smtClean="0">
                <a:latin typeface="Times New Roman" pitchFamily="18" charset="0"/>
              </a:rPr>
              <a:t>                      Cycloids, Plains, Ocean</a:t>
            </a:r>
          </a:p>
          <a:p>
            <a:pPr>
              <a:tabLst>
                <a:tab pos="514350" algn="l"/>
              </a:tabLst>
            </a:pPr>
            <a:r>
              <a:rPr lang="en-US" sz="2000" b="1" dirty="0">
                <a:latin typeface="Times New Roman" pitchFamily="18" charset="0"/>
              </a:rPr>
              <a:t> </a:t>
            </a:r>
            <a:r>
              <a:rPr lang="en-US" sz="2000" b="1" dirty="0" smtClean="0">
                <a:latin typeface="Times New Roman" pitchFamily="18" charset="0"/>
              </a:rPr>
              <a:t> (3</a:t>
            </a:r>
            <a:r>
              <a:rPr lang="en-US" sz="2000" b="1" dirty="0">
                <a:latin typeface="Times New Roman" pitchFamily="18" charset="0"/>
              </a:rPr>
              <a:t>)</a:t>
            </a:r>
            <a:r>
              <a:rPr lang="en-US" sz="2000" b="1" dirty="0" smtClean="0">
                <a:latin typeface="Times New Roman" pitchFamily="18" charset="0"/>
              </a:rPr>
              <a:t> </a:t>
            </a:r>
            <a:r>
              <a:rPr lang="en-US" sz="2000" b="1" u="sng" dirty="0" err="1" smtClean="0">
                <a:latin typeface="Times New Roman" pitchFamily="18" charset="0"/>
              </a:rPr>
              <a:t>Enceladus</a:t>
            </a:r>
            <a:r>
              <a:rPr lang="en-US" sz="2000" b="1" dirty="0" smtClean="0">
                <a:latin typeface="Times New Roman" pitchFamily="18" charset="0"/>
              </a:rPr>
              <a:t>: Plumes, Jets, Tiger Stripes</a:t>
            </a:r>
          </a:p>
          <a:p>
            <a:pPr>
              <a:tabLst>
                <a:tab pos="514350" algn="l"/>
              </a:tabLst>
            </a:pPr>
            <a:r>
              <a:rPr lang="en-US" sz="2000" b="1" dirty="0">
                <a:latin typeface="Times New Roman" pitchFamily="18" charset="0"/>
              </a:rPr>
              <a:t> </a:t>
            </a:r>
            <a:r>
              <a:rPr lang="en-US" sz="2000" b="1" dirty="0" smtClean="0">
                <a:latin typeface="Times New Roman" pitchFamily="18" charset="0"/>
              </a:rPr>
              <a:t> (4</a:t>
            </a:r>
            <a:r>
              <a:rPr lang="en-US" sz="2000" b="1" dirty="0">
                <a:latin typeface="Times New Roman" pitchFamily="18" charset="0"/>
              </a:rPr>
              <a:t>)</a:t>
            </a:r>
            <a:r>
              <a:rPr lang="en-US" sz="2000" b="1" dirty="0" smtClean="0">
                <a:latin typeface="Times New Roman" pitchFamily="18" charset="0"/>
              </a:rPr>
              <a:t> </a:t>
            </a:r>
            <a:r>
              <a:rPr lang="en-US" sz="2000" b="1" u="sng" dirty="0" err="1" smtClean="0">
                <a:latin typeface="Times New Roman" pitchFamily="18" charset="0"/>
              </a:rPr>
              <a:t>Iapetus</a:t>
            </a:r>
            <a:r>
              <a:rPr lang="en-US" sz="2000" b="1" dirty="0" smtClean="0">
                <a:latin typeface="Times New Roman" pitchFamily="18" charset="0"/>
              </a:rPr>
              <a:t>, </a:t>
            </a:r>
            <a:r>
              <a:rPr lang="en-US" sz="2000" b="1" u="sng" dirty="0" smtClean="0">
                <a:latin typeface="Times New Roman" pitchFamily="18" charset="0"/>
              </a:rPr>
              <a:t>Titan</a:t>
            </a:r>
            <a:r>
              <a:rPr lang="en-US" sz="2000" b="1" dirty="0" smtClean="0">
                <a:latin typeface="Times New Roman" pitchFamily="18" charset="0"/>
              </a:rPr>
              <a:t>, </a:t>
            </a:r>
            <a:r>
              <a:rPr lang="en-US" sz="2000" b="1" u="sng" dirty="0" smtClean="0">
                <a:latin typeface="Times New Roman" pitchFamily="18" charset="0"/>
              </a:rPr>
              <a:t>Triton</a:t>
            </a:r>
            <a:r>
              <a:rPr lang="en-US" sz="2000" b="1" dirty="0" smtClean="0">
                <a:latin typeface="Times New Roman" pitchFamily="18" charset="0"/>
              </a:rPr>
              <a:t>, </a:t>
            </a:r>
            <a:r>
              <a:rPr lang="en-US" sz="2000" b="1" u="sng" dirty="0" smtClean="0">
                <a:latin typeface="Times New Roman" pitchFamily="18" charset="0"/>
              </a:rPr>
              <a:t>Ceres</a:t>
            </a:r>
            <a:r>
              <a:rPr lang="en-US" sz="2000" b="1" dirty="0" smtClean="0">
                <a:latin typeface="Times New Roman" pitchFamily="18" charset="0"/>
              </a:rPr>
              <a:t>, </a:t>
            </a:r>
          </a:p>
          <a:p>
            <a:pPr>
              <a:tabLst>
                <a:tab pos="514350" algn="l"/>
              </a:tabLst>
            </a:pPr>
            <a:r>
              <a:rPr lang="en-US" sz="2000" b="1" dirty="0">
                <a:latin typeface="Times New Roman" pitchFamily="18" charset="0"/>
              </a:rPr>
              <a:t> </a:t>
            </a:r>
            <a:r>
              <a:rPr lang="en-US" sz="2000" b="1" dirty="0" smtClean="0">
                <a:latin typeface="Times New Roman" pitchFamily="18" charset="0"/>
              </a:rPr>
              <a:t> (5</a:t>
            </a:r>
            <a:r>
              <a:rPr lang="en-US" sz="2000" b="1" dirty="0">
                <a:latin typeface="Times New Roman" pitchFamily="18" charset="0"/>
              </a:rPr>
              <a:t>)</a:t>
            </a:r>
            <a:r>
              <a:rPr lang="en-US" sz="2000" b="1" dirty="0" smtClean="0">
                <a:latin typeface="Times New Roman" pitchFamily="18" charset="0"/>
              </a:rPr>
              <a:t> </a:t>
            </a:r>
            <a:r>
              <a:rPr lang="en-US" sz="2000" b="1" u="sng" dirty="0" smtClean="0">
                <a:latin typeface="Times New Roman" pitchFamily="18" charset="0"/>
              </a:rPr>
              <a:t>Comets</a:t>
            </a:r>
            <a:r>
              <a:rPr lang="en-US" sz="2000" b="1" dirty="0" smtClean="0">
                <a:latin typeface="Times New Roman" pitchFamily="18" charset="0"/>
              </a:rPr>
              <a:t>, </a:t>
            </a:r>
            <a:r>
              <a:rPr lang="en-US" sz="2000" b="1" u="sng" dirty="0" smtClean="0">
                <a:latin typeface="Times New Roman" pitchFamily="18" charset="0"/>
              </a:rPr>
              <a:t>The Kuiper Belt</a:t>
            </a:r>
            <a:r>
              <a:rPr lang="en-US" sz="2000" b="1" dirty="0" smtClean="0">
                <a:latin typeface="Times New Roman" pitchFamily="18" charset="0"/>
              </a:rPr>
              <a:t>, </a:t>
            </a:r>
            <a:r>
              <a:rPr lang="en-US" sz="2000" b="1" u="sng" dirty="0" smtClean="0">
                <a:latin typeface="Times New Roman" pitchFamily="18" charset="0"/>
              </a:rPr>
              <a:t>The </a:t>
            </a:r>
            <a:r>
              <a:rPr lang="en-US" sz="2000" b="1" u="sng" dirty="0" err="1" smtClean="0">
                <a:latin typeface="Times New Roman" pitchFamily="18" charset="0"/>
              </a:rPr>
              <a:t>Oort</a:t>
            </a:r>
            <a:r>
              <a:rPr lang="en-US" sz="2000" b="1" u="sng" dirty="0" smtClean="0">
                <a:latin typeface="Times New Roman" pitchFamily="18" charset="0"/>
              </a:rPr>
              <a:t> Cloud</a:t>
            </a:r>
          </a:p>
          <a:p>
            <a:pPr>
              <a:tabLst>
                <a:tab pos="514350" algn="l"/>
              </a:tabLst>
            </a:pPr>
            <a:endParaRPr lang="en-US" sz="2000" b="1" u="sng" dirty="0">
              <a:latin typeface="Times New Roman" pitchFamily="18" charset="0"/>
            </a:endParaRPr>
          </a:p>
          <a:p>
            <a:pPr>
              <a:tabLst>
                <a:tab pos="514350" algn="l"/>
              </a:tabLst>
            </a:pPr>
            <a:r>
              <a:rPr lang="en-US" sz="2000" b="1" dirty="0">
                <a:latin typeface="Times New Roman" pitchFamily="18" charset="0"/>
              </a:rPr>
              <a:t>Part II</a:t>
            </a:r>
            <a:r>
              <a:rPr lang="en-US" sz="2000" b="1" dirty="0" smtClean="0">
                <a:latin typeface="Times New Roman" pitchFamily="18" charset="0"/>
              </a:rPr>
              <a:t>: Participants will be asked to complete one or more hands-on or   </a:t>
            </a:r>
          </a:p>
          <a:p>
            <a:pPr>
              <a:tabLst>
                <a:tab pos="514350" algn="l"/>
              </a:tabLst>
            </a:pPr>
            <a:r>
              <a:rPr lang="en-US" sz="2000" b="1" dirty="0">
                <a:latin typeface="Times New Roman" pitchFamily="18" charset="0"/>
              </a:rPr>
              <a:t> </a:t>
            </a:r>
            <a:r>
              <a:rPr lang="en-US" sz="2000" b="1" dirty="0" smtClean="0">
                <a:latin typeface="Times New Roman" pitchFamily="18" charset="0"/>
              </a:rPr>
              <a:t>             interpretive tasks selected from the following topics: </a:t>
            </a:r>
          </a:p>
          <a:p>
            <a:pPr>
              <a:tabLst>
                <a:tab pos="514350" algn="l"/>
              </a:tabLst>
            </a:pPr>
            <a:endParaRPr lang="en-US" sz="2000" b="1" dirty="0">
              <a:latin typeface="Times New Roman" pitchFamily="18" charset="0"/>
            </a:endParaRPr>
          </a:p>
          <a:p>
            <a:pPr>
              <a:tabLst>
                <a:tab pos="514350" algn="l"/>
              </a:tabLst>
            </a:pPr>
            <a:r>
              <a:rPr lang="en-US" sz="2000" b="1" dirty="0">
                <a:latin typeface="Times New Roman" pitchFamily="18" charset="0"/>
              </a:rPr>
              <a:t>   i: </a:t>
            </a:r>
            <a:r>
              <a:rPr lang="en-US" sz="2000" b="1" dirty="0" smtClean="0">
                <a:latin typeface="Times New Roman" pitchFamily="18" charset="0"/>
              </a:rPr>
              <a:t>The history and process of formation for specific features       </a:t>
            </a:r>
            <a:endParaRPr lang="en-US" sz="2000" b="1" dirty="0"/>
          </a:p>
          <a:p>
            <a:pPr>
              <a:tabLst>
                <a:tab pos="514350" algn="l"/>
              </a:tabLst>
            </a:pPr>
            <a:r>
              <a:rPr lang="en-US" sz="2000" b="1" dirty="0">
                <a:latin typeface="Times New Roman" pitchFamily="18" charset="0"/>
              </a:rPr>
              <a:t>  ii: </a:t>
            </a:r>
            <a:r>
              <a:rPr lang="en-US" sz="2000" b="1" dirty="0" smtClean="0">
                <a:latin typeface="Times New Roman" pitchFamily="18" charset="0"/>
              </a:rPr>
              <a:t>The use of remote sensing, imagery, and satellite measurements of objects </a:t>
            </a:r>
          </a:p>
          <a:p>
            <a:pPr>
              <a:tabLst>
                <a:tab pos="514350" algn="l"/>
              </a:tabLst>
            </a:pPr>
            <a:r>
              <a:rPr lang="en-US" sz="2000" b="1" dirty="0">
                <a:latin typeface="Times New Roman" pitchFamily="18" charset="0"/>
              </a:rPr>
              <a:t> </a:t>
            </a:r>
            <a:r>
              <a:rPr lang="en-US" sz="2000" b="1" dirty="0" smtClean="0">
                <a:latin typeface="Times New Roman" pitchFamily="18" charset="0"/>
              </a:rPr>
              <a:t>      and features       </a:t>
            </a:r>
            <a:endParaRPr lang="en-US" sz="2000" b="1" dirty="0">
              <a:latin typeface="Times New Roman" pitchFamily="18" charset="0"/>
            </a:endParaRPr>
          </a:p>
          <a:p>
            <a:pPr>
              <a:tabLst>
                <a:tab pos="514350" algn="l"/>
              </a:tabLst>
            </a:pPr>
            <a:r>
              <a:rPr lang="en-US" sz="2000" b="1" dirty="0">
                <a:latin typeface="Times New Roman" pitchFamily="18" charset="0"/>
              </a:rPr>
              <a:t>  iii: </a:t>
            </a:r>
            <a:r>
              <a:rPr lang="en-US" sz="2000" b="1" dirty="0" smtClean="0">
                <a:latin typeface="Times New Roman" pitchFamily="18" charset="0"/>
              </a:rPr>
              <a:t>The physical, thermal, and chemical properties of potential habitats for life        </a:t>
            </a:r>
            <a:endParaRPr lang="en-US" sz="2000" b="1" dirty="0">
              <a:latin typeface="Times New Roman" pitchFamily="18" charset="0"/>
            </a:endParaRPr>
          </a:p>
          <a:p>
            <a:pPr>
              <a:tabLst>
                <a:tab pos="514350" algn="l"/>
              </a:tabLst>
            </a:pPr>
            <a:r>
              <a:rPr lang="en-US" sz="2000" b="1" dirty="0">
                <a:latin typeface="Times New Roman" pitchFamily="18" charset="0"/>
              </a:rPr>
              <a:t>  iv: </a:t>
            </a:r>
            <a:r>
              <a:rPr lang="en-US" sz="2000" b="1" dirty="0" smtClean="0">
                <a:latin typeface="Times New Roman" pitchFamily="18" charset="0"/>
              </a:rPr>
              <a:t>Past, current, and planned future missions to explore these objects       </a:t>
            </a:r>
            <a:endParaRPr lang="en-US" dirty="0"/>
          </a:p>
        </p:txBody>
      </p:sp>
    </p:spTree>
    <p:extLst>
      <p:ext uri="{BB962C8B-B14F-4D97-AF65-F5344CB8AC3E}">
        <p14:creationId xmlns:p14="http://schemas.microsoft.com/office/powerpoint/2010/main" val="21985047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ww.d-quaker.de/galleries/cat4/smok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424356"/>
            <a:ext cx="3994564" cy="287896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deskarati.com/wp-content/uploads/2011/07/hydrothermal-wor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08" t="1373" r="1960" b="21102"/>
          <a:stretch/>
        </p:blipFill>
        <p:spPr bwMode="auto">
          <a:xfrm>
            <a:off x="304800" y="416842"/>
            <a:ext cx="4098700" cy="29122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davidshieldphotography.files.wordpress.com/2012/09/mono-lake-symphony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450114"/>
            <a:ext cx="4348437" cy="28789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exogeologyrocks.com/wp-content/uploads/2010/12/503457main_arsenic_ful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5901" y="449039"/>
            <a:ext cx="4364536" cy="288004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Donna\Desktop\2013 MCC Microbiology\Micro Talk\tunne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3693732"/>
            <a:ext cx="4098700" cy="2732467"/>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Donna\Desktop\2013 MCC Microbiology\Micro Talk\109151main_Fox4_330x270.jpg"/>
          <p:cNvPicPr>
            <a:picLocks noChangeAspect="1" noChangeArrowheads="1"/>
          </p:cNvPicPr>
          <p:nvPr/>
        </p:nvPicPr>
        <p:blipFill rotWithShape="1">
          <a:blip r:embed="rId7">
            <a:extLst>
              <a:ext uri="{28A0092B-C50C-407E-A947-70E740481C1C}">
                <a14:useLocalDpi xmlns:a14="http://schemas.microsoft.com/office/drawing/2010/main" val="0"/>
              </a:ext>
            </a:extLst>
          </a:blip>
          <a:srcRect t="9648" b="7597"/>
          <a:stretch/>
        </p:blipFill>
        <p:spPr bwMode="auto">
          <a:xfrm>
            <a:off x="293910" y="3693732"/>
            <a:ext cx="4109590" cy="27324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ttp://www.adventuremedicine.net/wp-content/uploads/2012/08/IMG_3651-Version-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99903" y="3693732"/>
            <a:ext cx="4320533" cy="27324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3.bp.blogspot.com/-KxrmdkKi2Tc/UIApCmIECWI/AAAAAAAABew/JMvMLvijZ10/s1600/Crystal+Cave+01.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9086" b="6661"/>
          <a:stretch/>
        </p:blipFill>
        <p:spPr bwMode="auto">
          <a:xfrm>
            <a:off x="4599902" y="3693732"/>
            <a:ext cx="4320534" cy="27546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3911" y="-2366"/>
            <a:ext cx="4079771" cy="461665"/>
          </a:xfrm>
          <a:prstGeom prst="rect">
            <a:avLst/>
          </a:prstGeom>
          <a:noFill/>
        </p:spPr>
        <p:txBody>
          <a:bodyPr wrap="none" rtlCol="0">
            <a:spAutoFit/>
          </a:bodyPr>
          <a:lstStyle/>
          <a:p>
            <a:r>
              <a:rPr lang="en-US" sz="2400" b="1" dirty="0" smtClean="0">
                <a:solidFill>
                  <a:schemeClr val="bg1"/>
                </a:solidFill>
                <a:latin typeface="Times New Roman" pitchFamily="18" charset="0"/>
                <a:cs typeface="Times New Roman" pitchFamily="18" charset="0"/>
              </a:rPr>
              <a:t>Thermal Vents, Pacific Ocean</a:t>
            </a:r>
            <a:endParaRPr lang="en-US" sz="2400" b="1" dirty="0">
              <a:solidFill>
                <a:schemeClr val="bg1"/>
              </a:solidFill>
              <a:latin typeface="Times New Roman" pitchFamily="18" charset="0"/>
              <a:cs typeface="Times New Roman" pitchFamily="18" charset="0"/>
            </a:endParaRPr>
          </a:p>
        </p:txBody>
      </p:sp>
      <p:sp>
        <p:nvSpPr>
          <p:cNvPr id="3" name="TextBox 2"/>
          <p:cNvSpPr txBox="1"/>
          <p:nvPr/>
        </p:nvSpPr>
        <p:spPr>
          <a:xfrm>
            <a:off x="5159410" y="0"/>
            <a:ext cx="3201517" cy="461665"/>
          </a:xfrm>
          <a:prstGeom prst="rect">
            <a:avLst/>
          </a:prstGeom>
          <a:noFill/>
        </p:spPr>
        <p:txBody>
          <a:bodyPr wrap="none" rtlCol="0">
            <a:spAutoFit/>
          </a:bodyPr>
          <a:lstStyle/>
          <a:p>
            <a:r>
              <a:rPr lang="en-US" sz="2400" b="1" dirty="0" smtClean="0">
                <a:solidFill>
                  <a:schemeClr val="bg1"/>
                </a:solidFill>
                <a:latin typeface="Times New Roman" pitchFamily="18" charset="0"/>
                <a:cs typeface="Times New Roman" pitchFamily="18" charset="0"/>
              </a:rPr>
              <a:t>Mono Lake, California</a:t>
            </a:r>
            <a:endParaRPr lang="en-US" sz="2400" b="1" dirty="0">
              <a:solidFill>
                <a:schemeClr val="bg1"/>
              </a:solidFill>
              <a:latin typeface="Times New Roman" pitchFamily="18" charset="0"/>
              <a:cs typeface="Times New Roman" pitchFamily="18" charset="0"/>
            </a:endParaRPr>
          </a:p>
        </p:txBody>
      </p:sp>
      <p:sp>
        <p:nvSpPr>
          <p:cNvPr id="4" name="TextBox 3"/>
          <p:cNvSpPr txBox="1"/>
          <p:nvPr/>
        </p:nvSpPr>
        <p:spPr>
          <a:xfrm>
            <a:off x="1202034" y="3329079"/>
            <a:ext cx="2307683" cy="461665"/>
          </a:xfrm>
          <a:prstGeom prst="rect">
            <a:avLst/>
          </a:prstGeom>
          <a:noFill/>
        </p:spPr>
        <p:txBody>
          <a:bodyPr wrap="none" rtlCol="0">
            <a:spAutoFit/>
          </a:bodyPr>
          <a:lstStyle/>
          <a:p>
            <a:r>
              <a:rPr lang="en-US" sz="2400" b="1" dirty="0" smtClean="0">
                <a:solidFill>
                  <a:schemeClr val="bg1"/>
                </a:solidFill>
                <a:latin typeface="Times New Roman" pitchFamily="18" charset="0"/>
                <a:cs typeface="Times New Roman" pitchFamily="18" charset="0"/>
              </a:rPr>
              <a:t>CRREL, Alaska</a:t>
            </a:r>
            <a:endParaRPr lang="en-US" sz="2400" b="1" dirty="0">
              <a:solidFill>
                <a:schemeClr val="bg1"/>
              </a:solidFill>
              <a:latin typeface="Times New Roman" pitchFamily="18" charset="0"/>
              <a:cs typeface="Times New Roman" pitchFamily="18" charset="0"/>
            </a:endParaRPr>
          </a:p>
        </p:txBody>
      </p:sp>
      <p:sp>
        <p:nvSpPr>
          <p:cNvPr id="5" name="TextBox 4"/>
          <p:cNvSpPr txBox="1"/>
          <p:nvPr/>
        </p:nvSpPr>
        <p:spPr>
          <a:xfrm>
            <a:off x="4959035" y="3295807"/>
            <a:ext cx="3602268" cy="461665"/>
          </a:xfrm>
          <a:prstGeom prst="rect">
            <a:avLst/>
          </a:prstGeom>
          <a:noFill/>
        </p:spPr>
        <p:txBody>
          <a:bodyPr wrap="none" rtlCol="0">
            <a:spAutoFit/>
          </a:bodyPr>
          <a:lstStyle/>
          <a:p>
            <a:r>
              <a:rPr lang="en-US" sz="2400" b="1" dirty="0" smtClean="0">
                <a:solidFill>
                  <a:schemeClr val="bg1"/>
                </a:solidFill>
                <a:latin typeface="Times New Roman" pitchFamily="18" charset="0"/>
                <a:cs typeface="Times New Roman" pitchFamily="18" charset="0"/>
              </a:rPr>
              <a:t>The Crystal Cave, Mexico</a:t>
            </a:r>
            <a:endParaRPr lang="en-US" sz="24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0832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fade">
                                      <p:cBhvr>
                                        <p:cTn id="7" dur="500"/>
                                        <p:tgtEl>
                                          <p:spTgt spid="133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19"/>
                                        </p:tgtEl>
                                        <p:attrNameLst>
                                          <p:attrName>style.visibility</p:attrName>
                                        </p:attrNameLst>
                                      </p:cBhvr>
                                      <p:to>
                                        <p:strVal val="visible"/>
                                      </p:to>
                                    </p:set>
                                    <p:animEffect transition="in" filter="fade">
                                      <p:cBhvr>
                                        <p:cTn id="17" dur="500"/>
                                        <p:tgtEl>
                                          <p:spTgt spid="92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http://www.astronomie.de/typo3temp/pics/b92decdca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1600200"/>
            <a:ext cx="2769260" cy="3692347"/>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The tardigrade is an extremophile. Extremophiles, as the name suggests, live in extreme environments in terms of temperature, pressure, toxicity and radi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00201"/>
            <a:ext cx="2743200" cy="36923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51727" y="32886"/>
            <a:ext cx="7266605" cy="461665"/>
          </a:xfrm>
          <a:prstGeom prst="rect">
            <a:avLst/>
          </a:prstGeom>
          <a:noFill/>
        </p:spPr>
        <p:txBody>
          <a:bodyPr wrap="none" rtlCol="0">
            <a:spAutoFit/>
          </a:bodyPr>
          <a:lstStyle/>
          <a:p>
            <a:r>
              <a:rPr lang="en-US" sz="2400" b="1" dirty="0" smtClean="0">
                <a:solidFill>
                  <a:schemeClr val="bg1"/>
                </a:solidFill>
                <a:latin typeface="Times New Roman" pitchFamily="18" charset="0"/>
                <a:cs typeface="Times New Roman" pitchFamily="18" charset="0"/>
              </a:rPr>
              <a:t>The Most Extreme of the Extremophiles – </a:t>
            </a:r>
            <a:r>
              <a:rPr lang="en-US" sz="2400" b="1" dirty="0" err="1" smtClean="0">
                <a:solidFill>
                  <a:schemeClr val="bg1"/>
                </a:solidFill>
                <a:latin typeface="Times New Roman" pitchFamily="18" charset="0"/>
                <a:cs typeface="Times New Roman" pitchFamily="18" charset="0"/>
              </a:rPr>
              <a:t>Tardigrada</a:t>
            </a:r>
            <a:r>
              <a:rPr lang="en-US" sz="2400" b="1" dirty="0" smtClean="0">
                <a:solidFill>
                  <a:schemeClr val="bg1"/>
                </a:solidFill>
                <a:latin typeface="Times New Roman" pitchFamily="18" charset="0"/>
                <a:cs typeface="Times New Roman" pitchFamily="18" charset="0"/>
              </a:rPr>
              <a:t> </a:t>
            </a:r>
            <a:endParaRPr lang="en-US" sz="2400" b="1" dirty="0">
              <a:solidFill>
                <a:schemeClr val="bg1"/>
              </a:solidFill>
              <a:latin typeface="Times New Roman" pitchFamily="18" charset="0"/>
              <a:cs typeface="Times New Roman" pitchFamily="18" charset="0"/>
            </a:endParaRPr>
          </a:p>
        </p:txBody>
      </p:sp>
      <p:pic>
        <p:nvPicPr>
          <p:cNvPr id="10244" name="Picture 4" descr="C:\Users\Donna\Desktop\2013 MCC Microbiology\Micro Talk\04.jpg"/>
          <p:cNvPicPr>
            <a:picLocks noChangeAspect="1" noChangeArrowheads="1"/>
          </p:cNvPicPr>
          <p:nvPr/>
        </p:nvPicPr>
        <p:blipFill rotWithShape="1">
          <a:blip r:embed="rId4">
            <a:extLst>
              <a:ext uri="{28A0092B-C50C-407E-A947-70E740481C1C}">
                <a14:useLocalDpi xmlns:a14="http://schemas.microsoft.com/office/drawing/2010/main" val="0"/>
              </a:ext>
            </a:extLst>
          </a:blip>
          <a:srcRect l="12698" r="23527" b="2355"/>
          <a:stretch/>
        </p:blipFill>
        <p:spPr bwMode="auto">
          <a:xfrm>
            <a:off x="6057926" y="1603421"/>
            <a:ext cx="2811924" cy="36891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C:\Users\Donna\Desktop\2013 MCC Microbiology\Micro Talk\tardigrad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030197"/>
            <a:ext cx="8565050" cy="4663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04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7606" y="45161"/>
            <a:ext cx="7266605" cy="461665"/>
          </a:xfrm>
          <a:prstGeom prst="rect">
            <a:avLst/>
          </a:prstGeom>
          <a:noFill/>
        </p:spPr>
        <p:txBody>
          <a:bodyPr wrap="none" rtlCol="0">
            <a:spAutoFit/>
          </a:bodyPr>
          <a:lstStyle/>
          <a:p>
            <a:r>
              <a:rPr lang="en-US" sz="2400" b="1" dirty="0" smtClean="0">
                <a:solidFill>
                  <a:schemeClr val="bg1"/>
                </a:solidFill>
                <a:latin typeface="Times New Roman" pitchFamily="18" charset="0"/>
                <a:cs typeface="Times New Roman" pitchFamily="18" charset="0"/>
              </a:rPr>
              <a:t>The Most Extreme of the Extremophiles – </a:t>
            </a:r>
            <a:r>
              <a:rPr lang="en-US" sz="2400" b="1" dirty="0" err="1" smtClean="0">
                <a:solidFill>
                  <a:schemeClr val="bg1"/>
                </a:solidFill>
                <a:latin typeface="Times New Roman" pitchFamily="18" charset="0"/>
                <a:cs typeface="Times New Roman" pitchFamily="18" charset="0"/>
              </a:rPr>
              <a:t>Tardigrada</a:t>
            </a:r>
            <a:r>
              <a:rPr lang="en-US" sz="2400" b="1" dirty="0" smtClean="0">
                <a:solidFill>
                  <a:schemeClr val="bg1"/>
                </a:solidFill>
                <a:latin typeface="Times New Roman" pitchFamily="18" charset="0"/>
                <a:cs typeface="Times New Roman" pitchFamily="18" charset="0"/>
              </a:rPr>
              <a:t> </a:t>
            </a:r>
            <a:endParaRPr lang="en-US" sz="2400" b="1" dirty="0">
              <a:solidFill>
                <a:schemeClr val="bg1"/>
              </a:solidFill>
              <a:latin typeface="Times New Roman" pitchFamily="18" charset="0"/>
              <a:cs typeface="Times New Roman" pitchFamily="18" charset="0"/>
            </a:endParaRPr>
          </a:p>
        </p:txBody>
      </p:sp>
      <p:pic>
        <p:nvPicPr>
          <p:cNvPr id="12" name="Picture 3" descr="C:\Users\Donna\Desktop\2013 MCC Microbiology\Micro Talk\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3424" y="619259"/>
            <a:ext cx="6254971" cy="5866732"/>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C:\Users\Donna\Desktop\2013 MCC Microbiology\Micro Talk\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647" y="619259"/>
            <a:ext cx="6846488" cy="5866732"/>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C:\Users\Donna\Desktop\2013 MCC Microbiology\Micro Talk\05.jpg"/>
          <p:cNvPicPr>
            <a:picLocks noChangeAspect="1" noChangeArrowheads="1"/>
          </p:cNvPicPr>
          <p:nvPr/>
        </p:nvPicPr>
        <p:blipFill rotWithShape="1">
          <a:blip r:embed="rId4">
            <a:extLst>
              <a:ext uri="{28A0092B-C50C-407E-A947-70E740481C1C}">
                <a14:useLocalDpi xmlns:a14="http://schemas.microsoft.com/office/drawing/2010/main" val="0"/>
              </a:ext>
            </a:extLst>
          </a:blip>
          <a:srcRect l="6400" t="13137" r="5997" b="17782"/>
          <a:stretch/>
        </p:blipFill>
        <p:spPr bwMode="auto">
          <a:xfrm>
            <a:off x="457200" y="619259"/>
            <a:ext cx="8211108" cy="59503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Donna\Desktop\2013 MCC Microbiology\Micro Talk\03.jpg"/>
          <p:cNvPicPr>
            <a:picLocks noChangeAspect="1" noChangeArrowheads="1"/>
          </p:cNvPicPr>
          <p:nvPr/>
        </p:nvPicPr>
        <p:blipFill rotWithShape="1">
          <a:blip r:embed="rId5">
            <a:extLst>
              <a:ext uri="{28A0092B-C50C-407E-A947-70E740481C1C}">
                <a14:useLocalDpi xmlns:a14="http://schemas.microsoft.com/office/drawing/2010/main" val="0"/>
              </a:ext>
            </a:extLst>
          </a:blip>
          <a:srcRect t="8289" b="8505"/>
          <a:stretch/>
        </p:blipFill>
        <p:spPr bwMode="auto">
          <a:xfrm>
            <a:off x="458624" y="619259"/>
            <a:ext cx="8209684" cy="5950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21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fade">
                                      <p:cBhvr>
                                        <p:cTn id="7" dur="1000"/>
                                        <p:tgtEl>
                                          <p:spTgt spid="102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5"/>
                                        </p:tgtEl>
                                        <p:attrNameLst>
                                          <p:attrName>style.visibility</p:attrName>
                                        </p:attrNameLst>
                                      </p:cBhvr>
                                      <p:to>
                                        <p:strVal val="visible"/>
                                      </p:to>
                                    </p:set>
                                    <p:animEffect transition="in" filter="fade">
                                      <p:cBhvr>
                                        <p:cTn id="12" dur="1000"/>
                                        <p:tgtEl>
                                          <p:spTgt spid="102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xAPEhUPEBAVDxQQEBQPFBQUFg8PFBQUFBQWFhQUFBQYHCggGBolHBQUITEhJSkrLi4uFx8zODMsNygtLisBCgoKDg0OFRAQGiwgHBwtLCwsLC0sLCwsLDcsLCwsKywxMCwsLSwsLCwsLCwsLCwsLCwsLCwsLCwsLCwsLCwsLP/AABEIAJ8BPgMBIgACEQEDEQH/xAAbAAEAAgMBAQAAAAAAAAAAAAAAAQQCAwUGB//EADMQAQACAQICCAQFBAMAAAAAAAABAgMEERIhBRMxQVFhgZEGIrHwMkJxoeEUI8HRUmJy/8QAGgEBAAMBAQEAAAAAAAAAAAAAAAECAwQFBv/EACURAQEBAAIBBAEEAwAAAAAAAAABAgMREgQhMUEFEyJRYRSBkf/aAAwDAQACEQMRAD8A+GgAAAAAAAJQkAASACAIdno/4fyZPmyf26+H5p9O5px8W+S9YnaLqT5caIXcHRWa/ZTaPG3L9nrtF0Tjx/gpz8e2fd0I0s+EvW4fxGr77v8Axjrnn08hi+Hrfmt7Q31+H698zPq9VGl+96onTece8O2fiuOfSn61eWnoGnn7y036DjumXq7YP094aL4FN/juP+EzlryOXoi0dk+6nl0l69sPZZMXkq5cET3OHl9BmfDWcjyKHe1WgrPc5Wo0dq+cPP5ODWGkvaugGKRO6AE7nchIMQBAAAAAAAAAAAAAAAlCQAAGzT4LZLRSkcUz3Iw4rXmK1jebTtEPZdE9G1wV8bz+K3+I8nT6b015tf1PlTe/GMOh+hqYdrW+e/j3V8q/7diLbdkR682FKttcb6Xg4px5mcTpya138o623Zvt+nJHNujEzjD98nVMarPuKswiYW+pROIvFU+SnaGuy7bG12xstcdWmlK1pabLl8avfG5t5rSVTyRCpmx7r+Sitkhw8uWua4mr0nfDnzGz0OWjl6vB3w83m4vuNZVIByrAAIAEAAAAAAAAAAAAAACUJABf6F0fXZIifw1+a3+I9VsZutTM+y3qdu38O9HcFettHzXjl/1r/LvUojFRbxYn1HpvTzGZmODk33e0Y8axTDLZjq2xV6eMSRhdNUYmXVN0VZbLdqeTTGFsrpYnvZbJ4p8UW07aMmk8J3VsmCYXZmWu6ZO/laarnZMSrko6mSqpkqx5eONc6c3LRTy0dTLRTy0eby4b505uWqlno6eWqlmq83ky2lcXUY9p3aV/U0UJedyZ6rWADNKABAAAAAAAAAAAAAAAlDIEPX/DWl4McWntv83p3ffm8nhx8VorH5piPd9B0tNoiI7o2ej+O4+93V+mPNrqdLeOq3jhoxVXMdH03HHBusqQ21hNKttYbWsbWNaSngbGu2WIV7tQcCJqxtna51K0lT1WcwwtDZXPTb5uL0ms/ts12y17p9+SZatO2jJVVy1Xb2hXy1TqdxfNUMkKmWF7LVTyw87mjfNUcsKWWq/lhTyw8zljoy5uoq5uaNpdfPDl6mHn80a5aAT3ORdiAIAAAAAAAAAAAAAAEoSC/wBCY+LNXy3t7Q9zp4eL+HI/uzPhSfrD2une3+Mn7f8Abm5/lfwrNVbFKzSX0HH8ODTdWWcS11lnErVRtjeWu+nt2xtPrG6eKPD6p4/L6q+8+Ee6pOOYnfbsWc2mnU7dTWZvEc6bxxTt/wAY7/Ruw6rgneI+k/WF/H0xi/Pp6z514K2/WJmJU5Nb+s9purPp5XNhvSeG0TWY5bTExMejRaZeq1V9Lk5xfLWZ7rxS8e8TDlZ9Jj3+W3FHrWSfun3K0zyOTXJMNlczdk08dzVbHt2p8dRp3KwvzU8qzlnbmr3vEsOVfKlmhSyr+ZRzPL5o6MqGdzdS6WdzdQ87lbZVUoHEugAQAAAAAAAAAAAAAAJQkHU+HbbZZ/8AM/WHstPLw/Q1+HLXz3j9v4e109ns/jdft6/tzc893SxSs0lSx2WKS9/jri1FqspizVVnEuhRs3N2G5xI6QymWM2RNmM2TIlM2YWsibNd7QX2WkRe7Ra8sr2aLyx3pfMTfNy2msSpZLeHJnksrZLOHl3a2zGrJZVyzu25ZVcltnncum+VTPLmaiXRzy5meXBy1rlpAca6ABAAAAAAAAAAAAAAAlCQZ4MnDatvCYl7rSX3iHgnqugdTxY4jvr8vt2O/wBByeO7n+WXLO49HjlZpZS09o5RM7RKxkvWOVd58+x9Hx69u3DqLUXOtUesOudE5fZXwXeu80TmUZyIm5+snwXZzojP9yozdjxyreZPgu2ysLZFScksZys9c60ws2u1Wu0TkYWyMdcq0yzyWVMks75Gi9nLyaa5jVksqZbN+Wynms4OStYrZ7OflneVnPZUlw8umkQAwWQAIAAAAAAAAAAAAAAEoSA6HQ2q6u+09luXr3OeLY1c6ln0Wdx77HkbOscLofX8deGZ+asbT5+EupjmZ7Oc9r6Dh5vPMscms9LcSy3Vsd+9PHu6Zv2U8VjrIYzkaoZLedp0mbsZvKZhjMItqWNrsJuytDVZnq1aFrNdrIu02s59bXkZ2yNN7sbXab3c+trSJyXUs92zLkUc+Rzcm15GnNZqJkcWr3VwBVKABAAAAAAAAAAAAAAAlCQAAbMGaaWi0dsfez0mh13FHFWdp+jy7ZgzzSd4n+W/DzXjv9K6z29jXJybK2cbR6+Lx4T3wvUzPW4+eajC5dCjZCnXM2VyurPJFLFrkjeGjrUTmafqRHi2W2aLotlab5WG9xaQvKveycmVWyZHJvcayIyWV8mRGXKpZczl3teRllyqtrbotbdDk3vteQAZpAAQAIAAAAAAAAAAAAAAEoSAAAhKAZVtMc45L2n6RmOVvdz0rZ3c/CLO3fxauJ7JWK6l5mtpjs5N1NVaPN1Z9VftS4ehnUI/qHDjWyy/rGn+T39o8HYnUML53InVsLaqVb6hPi6d86rl1ClbLMtcyx1zdrTLdkzbtMyDG6tWAFUgACUAIAEAAAAAA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xAPEhUPEBAVDxQQEBQPFBQUFg8PFBQUFBQWFhQUFBQYHCggGBolHBQUITEhJSkrLi4uFx8zODMsNygtLisBCgoKDg0OFRAQGiwgHBwtLCwsLC0sLCwsLDcsLCwsKywxMCwsLSwsLCwsLCwsLCwsLCwsLCwsLCwsLCwsLCwsLP/AABEIAJ8BPgMBIgACEQEDEQH/xAAbAAEAAgMBAQAAAAAAAAAAAAAAAQQCAwUGB//EADMQAQACAQICCAQFBAMAAAAAAAABAgMEERIhBRMxQVFhgZEGIrHwMkJxoeEUI8HRUmJy/8QAGgEBAAMBAQEAAAAAAAAAAAAAAAECAwQFBv/EACURAQEBAAIBBAEEAwAAAAAAAAABAgMREgQhMUEFEyJRYRSBkf/aAAwDAQACEQMRAD8A+GgAAAAAAAJQkAASACAIdno/4fyZPmyf26+H5p9O5px8W+S9YnaLqT5caIXcHRWa/ZTaPG3L9nrtF0Tjx/gpz8e2fd0I0s+EvW4fxGr77v8Axjrnn08hi+Hrfmt7Q31+H698zPq9VGl+96onTece8O2fiuOfSn61eWnoGnn7y036DjumXq7YP094aL4FN/juP+EzlryOXoi0dk+6nl0l69sPZZMXkq5cET3OHl9BmfDWcjyKHe1WgrPc5Wo0dq+cPP5ODWGkvaugGKRO6AE7nchIMQBAAAAAAAAAAAAAAAlCQAAGzT4LZLRSkcUz3Iw4rXmK1jebTtEPZdE9G1wV8bz+K3+I8nT6b015tf1PlTe/GMOh+hqYdrW+e/j3V8q/7diLbdkR682FKttcb6Xg4px5mcTpya138o623Zvt+nJHNujEzjD98nVMarPuKswiYW+pROIvFU+SnaGuy7bG12xstcdWmlK1pabLl8avfG5t5rSVTyRCpmx7r+Sitkhw8uWua4mr0nfDnzGz0OWjl6vB3w83m4vuNZVIByrAAIAEAAAAAAAAAAAAAACUJABf6F0fXZIifw1+a3+I9VsZutTM+y3qdu38O9HcFettHzXjl/1r/LvUojFRbxYn1HpvTzGZmODk33e0Y8axTDLZjq2xV6eMSRhdNUYmXVN0VZbLdqeTTGFsrpYnvZbJ4p8UW07aMmk8J3VsmCYXZmWu6ZO/laarnZMSrko6mSqpkqx5eONc6c3LRTy0dTLRTy0eby4b505uWqlno6eWqlmq83ky2lcXUY9p3aV/U0UJedyZ6rWADNKABAAAAAAAAAAAAAAAlDIEPX/DWl4McWntv83p3ffm8nhx8VorH5piPd9B0tNoiI7o2ej+O4+93V+mPNrqdLeOq3jhoxVXMdH03HHBusqQ21hNKttYbWsbWNaSngbGu2WIV7tQcCJqxtna51K0lT1WcwwtDZXPTb5uL0ms/ts12y17p9+SZatO2jJVVy1Xb2hXy1TqdxfNUMkKmWF7LVTyw87mjfNUcsKWWq/lhTyw8zljoy5uoq5uaNpdfPDl6mHn80a5aAT3ORdiAIAAAAAAAAAAAAAAEoSC/wBCY+LNXy3t7Q9zp4eL+HI/uzPhSfrD2une3+Mn7f8Abm5/lfwrNVbFKzSX0HH8ODTdWWcS11lnErVRtjeWu+nt2xtPrG6eKPD6p4/L6q+8+Ee6pOOYnfbsWc2mnU7dTWZvEc6bxxTt/wAY7/Ruw6rgneI+k/WF/H0xi/Pp6z514K2/WJmJU5Nb+s9purPp5XNhvSeG0TWY5bTExMejRaZeq1V9Lk5xfLWZ7rxS8e8TDlZ9Jj3+W3FHrWSfun3K0zyOTXJMNlczdk08dzVbHt2p8dRp3KwvzU8qzlnbmr3vEsOVfKlmhSyr+ZRzPL5o6MqGdzdS6WdzdQ87lbZVUoHEugAQAAAAAAAAAAAAAAJQkHU+HbbZZ/8AM/WHstPLw/Q1+HLXz3j9v4e109ns/jdft6/tzc893SxSs0lSx2WKS9/jri1FqspizVVnEuhRs3N2G5xI6QymWM2RNmM2TIlM2YWsibNd7QX2WkRe7Ra8sr2aLyx3pfMTfNy2msSpZLeHJnksrZLOHl3a2zGrJZVyzu25ZVcltnncum+VTPLmaiXRzy5meXBy1rlpAca6ABAAAAAAAAAAAAAAAlCQZ4MnDatvCYl7rSX3iHgnqugdTxY4jvr8vt2O/wBByeO7n+WXLO49HjlZpZS09o5RM7RKxkvWOVd58+x9Hx69u3DqLUXOtUesOudE5fZXwXeu80TmUZyIm5+snwXZzojP9yozdjxyreZPgu2ysLZFScksZys9c60ws2u1Wu0TkYWyMdcq0yzyWVMks75Gi9nLyaa5jVksqZbN+Wynms4OStYrZ7OflneVnPZUlw8umkQAwWQAIAAAAAAAAAAAAAAEoSA6HQ2q6u+09luXr3OeLY1c6ln0Wdx77HkbOscLofX8deGZ+asbT5+EupjmZ7Oc9r6Dh5vPMscms9LcSy3Vsd+9PHu6Zv2U8VjrIYzkaoZLedp0mbsZvKZhjMItqWNrsJuytDVZnq1aFrNdrIu02s59bXkZ2yNN7sbXab3c+trSJyXUs92zLkUc+Rzcm15GnNZqJkcWr3VwBVKABAAAAAAAAAAAAAAAlCQAAbMGaaWi0dsfez0mh13FHFWdp+jy7ZgzzSd4n+W/DzXjv9K6z29jXJybK2cbR6+Lx4T3wvUzPW4+eajC5dCjZCnXM2VyurPJFLFrkjeGjrUTmafqRHi2W2aLotlab5WG9xaQvKveycmVWyZHJvcayIyWV8mRGXKpZczl3teRllyqtrbotbdDk3vteQAZpAAQAIAAAAAAAAAAAAAAEoSAAAhKAZVtMc45L2n6RmOVvdz0rZ3c/CLO3fxauJ7JWK6l5mtpjs5N1NVaPN1Z9VftS4ehnUI/qHDjWyy/rGn+T39o8HYnUML53InVsLaqVb6hPi6d86rl1ClbLMtcyx1zdrTLdkzbtMyDG6tWAFUgACUAIAEAAAAAA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3812015" y="160337"/>
            <a:ext cx="1519968" cy="523220"/>
          </a:xfrm>
          <a:prstGeom prst="rect">
            <a:avLst/>
          </a:prstGeom>
          <a:noFill/>
        </p:spPr>
        <p:txBody>
          <a:bodyPr wrap="none" rtlCol="0">
            <a:spAutoFit/>
          </a:bodyPr>
          <a:lstStyle/>
          <a:p>
            <a:r>
              <a:rPr lang="en-US" sz="2800" b="1" dirty="0" smtClean="0">
                <a:solidFill>
                  <a:schemeClr val="bg1"/>
                </a:solidFill>
                <a:latin typeface="Times New Roman" pitchFamily="18" charset="0"/>
                <a:cs typeface="Times New Roman" pitchFamily="18" charset="0"/>
              </a:rPr>
              <a:t>Missions</a:t>
            </a:r>
            <a:endParaRPr lang="en-US" sz="2800" b="1" dirty="0">
              <a:solidFill>
                <a:schemeClr val="bg1"/>
              </a:solidFill>
              <a:latin typeface="Times New Roman" pitchFamily="18" charset="0"/>
              <a:cs typeface="Times New Roman" pitchFamily="18" charset="0"/>
            </a:endParaRPr>
          </a:p>
        </p:txBody>
      </p:sp>
      <p:pic>
        <p:nvPicPr>
          <p:cNvPr id="5" name="Picture 2" descr="http://botcrawl.com/wp-content/uploads/2012/08/JPL-Mission-History-Over-100-Missions-Launched-Infographic.png"/>
          <p:cNvPicPr>
            <a:picLocks noChangeAspect="1" noChangeArrowheads="1"/>
          </p:cNvPicPr>
          <p:nvPr/>
        </p:nvPicPr>
        <p:blipFill rotWithShape="1">
          <a:blip r:embed="rId2">
            <a:extLst>
              <a:ext uri="{28A0092B-C50C-407E-A947-70E740481C1C}">
                <a14:useLocalDpi xmlns:a14="http://schemas.microsoft.com/office/drawing/2010/main" val="0"/>
              </a:ext>
            </a:extLst>
          </a:blip>
          <a:srcRect l="1160"/>
          <a:stretch/>
        </p:blipFill>
        <p:spPr bwMode="auto">
          <a:xfrm>
            <a:off x="0" y="1524000"/>
            <a:ext cx="9144001" cy="4572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789507" y="685800"/>
            <a:ext cx="5564985" cy="461665"/>
          </a:xfrm>
          <a:prstGeom prst="rect">
            <a:avLst/>
          </a:prstGeom>
        </p:spPr>
        <p:txBody>
          <a:bodyPr wrap="none">
            <a:spAutoFit/>
          </a:bodyPr>
          <a:lstStyle/>
          <a:p>
            <a:r>
              <a:rPr lang="en-US" sz="2400" b="1" dirty="0">
                <a:solidFill>
                  <a:schemeClr val="bg1"/>
                </a:solidFill>
                <a:latin typeface="Times New Roman" pitchFamily="18" charset="0"/>
                <a:cs typeface="Times New Roman" pitchFamily="18" charset="0"/>
              </a:rPr>
              <a:t>http://www.nasa.gov/missions/index.html</a:t>
            </a:r>
          </a:p>
        </p:txBody>
      </p:sp>
    </p:spTree>
    <p:extLst>
      <p:ext uri="{BB962C8B-B14F-4D97-AF65-F5344CB8AC3E}">
        <p14:creationId xmlns:p14="http://schemas.microsoft.com/office/powerpoint/2010/main" val="36513030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2.bp.blogspot.com/-wwJIC3x3wcE/T89Hdmee9hI/AAAAAAAADFE/GvLZzMwiAug/s1600/800px-Mars-exploration-family-portrait.jpg"/>
          <p:cNvPicPr>
            <a:picLocks noChangeAspect="1" noChangeArrowheads="1"/>
          </p:cNvPicPr>
          <p:nvPr/>
        </p:nvPicPr>
        <p:blipFill rotWithShape="1">
          <a:blip r:embed="rId2">
            <a:extLst>
              <a:ext uri="{28A0092B-C50C-407E-A947-70E740481C1C}">
                <a14:useLocalDpi xmlns:a14="http://schemas.microsoft.com/office/drawing/2010/main" val="0"/>
              </a:ext>
            </a:extLst>
          </a:blip>
          <a:srcRect t="10478"/>
          <a:stretch/>
        </p:blipFill>
        <p:spPr bwMode="auto">
          <a:xfrm>
            <a:off x="381000" y="1033670"/>
            <a:ext cx="8305801" cy="55766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26303" y="304800"/>
            <a:ext cx="2815194" cy="523220"/>
          </a:xfrm>
          <a:prstGeom prst="rect">
            <a:avLst/>
          </a:prstGeom>
          <a:noFill/>
        </p:spPr>
        <p:txBody>
          <a:bodyPr wrap="none" rtlCol="0">
            <a:spAutoFit/>
          </a:bodyPr>
          <a:lstStyle/>
          <a:p>
            <a:r>
              <a:rPr lang="en-US" sz="2800" b="1" dirty="0" smtClean="0">
                <a:solidFill>
                  <a:schemeClr val="bg1"/>
                </a:solidFill>
                <a:latin typeface="Times New Roman" pitchFamily="18" charset="0"/>
                <a:cs typeface="Times New Roman" pitchFamily="18" charset="0"/>
              </a:rPr>
              <a:t>Missions to Mars</a:t>
            </a:r>
            <a:endParaRPr lang="en-US" sz="28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3606086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onna\Desktop\Chandra\Workshops\2013 Workshops\MCC Micro April\Micro Talk\PIA16239_High-Resolution_Self-Portrait_by_Curiosity_Rover_Arm_Camera_squar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07" t="3728" r="25066" b="3718"/>
          <a:stretch/>
        </p:blipFill>
        <p:spPr bwMode="auto">
          <a:xfrm>
            <a:off x="457200" y="228601"/>
            <a:ext cx="4837223" cy="6369298"/>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http://cdn.theatlantic.com/static/mt/assets/science/681052main_pia16105-43_946-7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5781" y="2333387"/>
            <a:ext cx="2800019" cy="2084732"/>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images.indiatvnews.com/maininternational/Curiosity_rover1024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2590" y="228601"/>
            <a:ext cx="282321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www.popsci.com/files/imagecache/article_image_large/articles/PIA1672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5781" y="4549885"/>
            <a:ext cx="2800019" cy="2048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0853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olarsystem.nasa.gov/galileo/images/jupiter_legacy-h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97590"/>
            <a:ext cx="2638425" cy="62007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prafulla.net/wp-content/sharenreadfiles/2012/08/300341/Cassini-timeline-mission-to-satur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3534445"/>
            <a:ext cx="3581400" cy="29307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Donna\Desktop\CURRENT WORK\MVCC Microbiology\Images MVCC\voyager1.jpg"/>
          <p:cNvPicPr>
            <a:picLocks noChangeAspect="1" noChangeArrowheads="1"/>
          </p:cNvPicPr>
          <p:nvPr/>
        </p:nvPicPr>
        <p:blipFill rotWithShape="1">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l="8581" t="8281" r="6686" b="3025"/>
          <a:stretch/>
        </p:blipFill>
        <p:spPr bwMode="auto">
          <a:xfrm>
            <a:off x="4038600" y="297590"/>
            <a:ext cx="3830238" cy="3006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98693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 y="1524000"/>
            <a:ext cx="913793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264251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D:\Stardust Satellit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990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16" name="Picture 12" descr="ASCDcl_small"/>
          <p:cNvPicPr>
            <a:picLocks noChangeAspect="1" noChangeArrowheads="1"/>
          </p:cNvPicPr>
          <p:nvPr/>
        </p:nvPicPr>
        <p:blipFill>
          <a:blip r:embed="rId3">
            <a:extLst>
              <a:ext uri="{28A0092B-C50C-407E-A947-70E740481C1C}">
                <a14:useLocalDpi xmlns:a14="http://schemas.microsoft.com/office/drawing/2010/main" val="0"/>
              </a:ext>
            </a:extLst>
          </a:blip>
          <a:srcRect l="3951" t="3792" r="5185" b="5214"/>
          <a:stretch>
            <a:fillRect/>
          </a:stretch>
        </p:blipFill>
        <p:spPr bwMode="auto">
          <a:xfrm>
            <a:off x="4471763" y="152400"/>
            <a:ext cx="1387475"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23917"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4267200"/>
            <a:ext cx="3505200" cy="244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918"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3000" y="1676400"/>
            <a:ext cx="3505200"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919"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6800" y="1676400"/>
            <a:ext cx="3505200"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920" name="Picture 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76800" y="4267200"/>
            <a:ext cx="3505200" cy="244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921" name="Text Box 17"/>
          <p:cNvSpPr txBox="1">
            <a:spLocks noChangeArrowheads="1"/>
          </p:cNvSpPr>
          <p:nvPr/>
        </p:nvSpPr>
        <p:spPr bwMode="auto">
          <a:xfrm>
            <a:off x="0" y="0"/>
            <a:ext cx="38862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3200" b="1" smtClean="0">
                <a:solidFill>
                  <a:srgbClr val="FFFFFF"/>
                </a:solidFill>
                <a:latin typeface="Times New Roman" pitchFamily="18" charset="0"/>
              </a:rPr>
              <a:t>chandra.harvard.edu</a:t>
            </a:r>
          </a:p>
          <a:p>
            <a:pPr fontAlgn="base">
              <a:spcBef>
                <a:spcPct val="0"/>
              </a:spcBef>
              <a:spcAft>
                <a:spcPct val="0"/>
              </a:spcAft>
            </a:pPr>
            <a:r>
              <a:rPr lang="en-US" sz="3200" b="1" smtClean="0">
                <a:solidFill>
                  <a:srgbClr val="FFFFFF"/>
                </a:solidFill>
                <a:latin typeface="Times New Roman" pitchFamily="18" charset="0"/>
              </a:rPr>
              <a:t>aavso.org</a:t>
            </a:r>
          </a:p>
          <a:p>
            <a:pPr fontAlgn="base">
              <a:spcBef>
                <a:spcPct val="0"/>
              </a:spcBef>
              <a:spcAft>
                <a:spcPct val="0"/>
              </a:spcAft>
            </a:pPr>
            <a:r>
              <a:rPr lang="en-US" sz="3200" b="1" smtClean="0">
                <a:solidFill>
                  <a:srgbClr val="FFFFFF"/>
                </a:solidFill>
                <a:latin typeface="Times New Roman" pitchFamily="18" charset="0"/>
              </a:rPr>
              <a:t>apod.nasa.gov</a:t>
            </a:r>
          </a:p>
        </p:txBody>
      </p:sp>
      <p:sp>
        <p:nvSpPr>
          <p:cNvPr id="123923" name="Text Box 19"/>
          <p:cNvSpPr txBox="1">
            <a:spLocks noChangeArrowheads="1"/>
          </p:cNvSpPr>
          <p:nvPr/>
        </p:nvSpPr>
        <p:spPr bwMode="auto">
          <a:xfrm>
            <a:off x="5867400" y="476250"/>
            <a:ext cx="28352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3200" b="1" dirty="0" smtClean="0">
                <a:solidFill>
                  <a:srgbClr val="FFFFFF"/>
                </a:solidFill>
                <a:latin typeface="Times New Roman" pitchFamily="18" charset="0"/>
              </a:rPr>
              <a:t>http://soinc.org</a:t>
            </a:r>
          </a:p>
        </p:txBody>
      </p:sp>
    </p:spTree>
    <p:extLst>
      <p:ext uri="{BB962C8B-B14F-4D97-AF65-F5344CB8AC3E}">
        <p14:creationId xmlns:p14="http://schemas.microsoft.com/office/powerpoint/2010/main" val="35467955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lasp.colorado.edu/home/wp-content/uploads/2010/10/odyssey.jpg"/>
          <p:cNvPicPr>
            <a:picLocks noChangeAspect="1" noChangeArrowheads="1"/>
          </p:cNvPicPr>
          <p:nvPr/>
        </p:nvPicPr>
        <p:blipFill rotWithShape="1">
          <a:blip r:embed="rId2">
            <a:extLst>
              <a:ext uri="{28A0092B-C50C-407E-A947-70E740481C1C}">
                <a14:useLocalDpi xmlns:a14="http://schemas.microsoft.com/office/drawing/2010/main" val="0"/>
              </a:ext>
            </a:extLst>
          </a:blip>
          <a:srcRect l="5797" t="6885" r="6211" b="7195"/>
          <a:stretch/>
        </p:blipFill>
        <p:spPr bwMode="auto">
          <a:xfrm>
            <a:off x="1603512" y="609600"/>
            <a:ext cx="6105939" cy="596227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9637"/>
            <a:ext cx="5080237" cy="523220"/>
          </a:xfrm>
          <a:prstGeom prst="rect">
            <a:avLst/>
          </a:prstGeom>
        </p:spPr>
        <p:txBody>
          <a:bodyPr wrap="none">
            <a:spAutoFit/>
          </a:bodyPr>
          <a:lstStyle/>
          <a:p>
            <a:pPr lvl="0"/>
            <a:r>
              <a:rPr lang="en-US" sz="2800" b="1" dirty="0" smtClean="0">
                <a:solidFill>
                  <a:prstClr val="white"/>
                </a:solidFill>
                <a:latin typeface="Times New Roman" pitchFamily="18" charset="0"/>
                <a:cs typeface="Times New Roman" pitchFamily="18" charset="0"/>
              </a:rPr>
              <a:t>Part I:                                  Mars</a:t>
            </a:r>
            <a:endParaRPr lang="en-US" sz="28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6544919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r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03514"/>
            <a:ext cx="4120507" cy="407522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876590" y="162219"/>
            <a:ext cx="3299237" cy="523220"/>
          </a:xfrm>
          <a:prstGeom prst="rect">
            <a:avLst/>
          </a:prstGeom>
        </p:spPr>
        <p:txBody>
          <a:bodyPr wrap="none">
            <a:spAutoFit/>
          </a:bodyPr>
          <a:lstStyle/>
          <a:p>
            <a:pPr lvl="0"/>
            <a:r>
              <a:rPr lang="en-US" sz="2800" b="1" dirty="0" smtClean="0">
                <a:solidFill>
                  <a:prstClr val="white"/>
                </a:solidFill>
                <a:latin typeface="Times New Roman" pitchFamily="18" charset="0"/>
                <a:cs typeface="Times New Roman" pitchFamily="18" charset="0"/>
              </a:rPr>
              <a:t>North Polar Ice Cap</a:t>
            </a:r>
            <a:endParaRPr lang="en-US" sz="2800" b="1" dirty="0">
              <a:solidFill>
                <a:prstClr val="white"/>
              </a:solidFill>
              <a:latin typeface="Times New Roman" pitchFamily="18" charset="0"/>
              <a:cs typeface="Times New Roman" pitchFamily="18" charset="0"/>
            </a:endParaRPr>
          </a:p>
        </p:txBody>
      </p:sp>
      <p:pic>
        <p:nvPicPr>
          <p:cNvPr id="2050" name="Picture 2" descr="C:\Users\Donna\Desktop\Phoenix SOSI\RFTS 2014 Images\mars northern along_chasma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6592" y="1852084"/>
            <a:ext cx="4472608" cy="3578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494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pacetelescope.org/static/archives/images/screen/opo9715b.jpg"/>
          <p:cNvPicPr>
            <a:picLocks noChangeAspect="1" noChangeArrowheads="1"/>
          </p:cNvPicPr>
          <p:nvPr/>
        </p:nvPicPr>
        <p:blipFill rotWithShape="1">
          <a:blip r:embed="rId2">
            <a:extLst>
              <a:ext uri="{28A0092B-C50C-407E-A947-70E740481C1C}">
                <a14:useLocalDpi xmlns:a14="http://schemas.microsoft.com/office/drawing/2010/main" val="0"/>
              </a:ext>
            </a:extLst>
          </a:blip>
          <a:srcRect l="6045" b="22627"/>
          <a:stretch/>
        </p:blipFill>
        <p:spPr bwMode="auto">
          <a:xfrm>
            <a:off x="558934" y="990600"/>
            <a:ext cx="8300947" cy="51242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95599" y="447502"/>
            <a:ext cx="2929007" cy="523220"/>
          </a:xfrm>
          <a:prstGeom prst="rect">
            <a:avLst/>
          </a:prstGeom>
          <a:noFill/>
        </p:spPr>
        <p:txBody>
          <a:bodyPr wrap="none" rtlCol="0">
            <a:spAutoFit/>
          </a:bodyPr>
          <a:lstStyle/>
          <a:p>
            <a:r>
              <a:rPr lang="en-US" sz="2800" b="1" dirty="0" smtClean="0">
                <a:solidFill>
                  <a:schemeClr val="bg1"/>
                </a:solidFill>
                <a:latin typeface="Times New Roman" pitchFamily="18" charset="0"/>
                <a:cs typeface="Times New Roman" pitchFamily="18" charset="0"/>
              </a:rPr>
              <a:t>Seasonal Changes</a:t>
            </a:r>
            <a:endParaRPr lang="en-US" sz="28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2807879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aceinimages.esa.int/var/esa/storage/images/esa_multimedia/images/2011/08/mars_northern_polar_regions/10277247-2-eng-GB/Mars_northern_polar_regi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9800"/>
            <a:ext cx="9140687" cy="22851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rs Express - Credit: ESA/Medial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655"/>
            <a:ext cx="3666754" cy="20765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22135" y="156865"/>
            <a:ext cx="3531608" cy="461665"/>
          </a:xfrm>
          <a:prstGeom prst="rect">
            <a:avLst/>
          </a:prstGeom>
          <a:noFill/>
        </p:spPr>
        <p:txBody>
          <a:bodyPr wrap="none" rtlCol="0">
            <a:spAutoFit/>
          </a:bodyPr>
          <a:lstStyle/>
          <a:p>
            <a:r>
              <a:rPr lang="en-US" sz="2400" b="1" dirty="0" smtClean="0">
                <a:solidFill>
                  <a:schemeClr val="bg1"/>
                </a:solidFill>
                <a:latin typeface="Times New Roman" pitchFamily="18" charset="0"/>
                <a:cs typeface="Times New Roman" pitchFamily="18" charset="0"/>
              </a:rPr>
              <a:t>ESA Mars Express - 2003</a:t>
            </a:r>
            <a:endParaRPr lang="en-US" sz="2400" b="1" dirty="0">
              <a:solidFill>
                <a:schemeClr val="bg1"/>
              </a:solidFill>
              <a:latin typeface="Times New Roman" pitchFamily="18" charset="0"/>
              <a:cs typeface="Times New Roman" pitchFamily="18" charset="0"/>
            </a:endParaRPr>
          </a:p>
        </p:txBody>
      </p:sp>
      <p:sp>
        <p:nvSpPr>
          <p:cNvPr id="3" name="TextBox 2"/>
          <p:cNvSpPr txBox="1"/>
          <p:nvPr/>
        </p:nvSpPr>
        <p:spPr>
          <a:xfrm>
            <a:off x="235148" y="4724400"/>
            <a:ext cx="8322086" cy="1631216"/>
          </a:xfrm>
          <a:prstGeom prst="rect">
            <a:avLst/>
          </a:prstGeom>
          <a:noFill/>
        </p:spPr>
        <p:txBody>
          <a:bodyPr wrap="none" rtlCol="0">
            <a:spAutoFit/>
          </a:bodyPr>
          <a:lstStyle/>
          <a:p>
            <a:r>
              <a:rPr lang="en-US" sz="2000" b="1" dirty="0" smtClean="0">
                <a:solidFill>
                  <a:schemeClr val="bg1"/>
                </a:solidFill>
                <a:latin typeface="Times New Roman" pitchFamily="18" charset="0"/>
                <a:cs typeface="Times New Roman" pitchFamily="18" charset="0"/>
              </a:rPr>
              <a:t>Infrared Mineralogical Mapping Spectrometer (OMEGA) – </a:t>
            </a:r>
            <a:r>
              <a:rPr lang="en-US" sz="2000" b="1" dirty="0" err="1" smtClean="0">
                <a:solidFill>
                  <a:schemeClr val="bg1"/>
                </a:solidFill>
                <a:latin typeface="Times New Roman" pitchFamily="18" charset="0"/>
                <a:cs typeface="Times New Roman" pitchFamily="18" charset="0"/>
              </a:rPr>
              <a:t>phyllosilicates</a:t>
            </a:r>
            <a:endParaRPr lang="en-US" sz="2000" b="1" dirty="0" smtClean="0">
              <a:solidFill>
                <a:schemeClr val="bg1"/>
              </a:solidFill>
              <a:latin typeface="Times New Roman" pitchFamily="18" charset="0"/>
              <a:cs typeface="Times New Roman" pitchFamily="18" charset="0"/>
            </a:endParaRPr>
          </a:p>
          <a:p>
            <a:endParaRPr lang="en-US" sz="2000" b="1" dirty="0">
              <a:solidFill>
                <a:schemeClr val="bg1"/>
              </a:solidFill>
              <a:latin typeface="Times New Roman" pitchFamily="18" charset="0"/>
              <a:cs typeface="Times New Roman" pitchFamily="18" charset="0"/>
            </a:endParaRPr>
          </a:p>
          <a:p>
            <a:r>
              <a:rPr lang="en-US" sz="2000" b="1" dirty="0" smtClean="0">
                <a:solidFill>
                  <a:schemeClr val="bg1"/>
                </a:solidFill>
                <a:latin typeface="Times New Roman" pitchFamily="18" charset="0"/>
                <a:cs typeface="Times New Roman" pitchFamily="18" charset="0"/>
              </a:rPr>
              <a:t>High Resolution Stereo Camera (HRSC) – volcanism</a:t>
            </a:r>
          </a:p>
          <a:p>
            <a:endParaRPr lang="en-US" sz="2000" b="1" dirty="0">
              <a:solidFill>
                <a:schemeClr val="bg1"/>
              </a:solidFill>
              <a:latin typeface="Times New Roman" pitchFamily="18" charset="0"/>
              <a:cs typeface="Times New Roman" pitchFamily="18" charset="0"/>
            </a:endParaRPr>
          </a:p>
          <a:p>
            <a:r>
              <a:rPr lang="en-US" sz="2000" b="1" dirty="0" smtClean="0">
                <a:solidFill>
                  <a:schemeClr val="bg1"/>
                </a:solidFill>
                <a:latin typeface="Times New Roman" pitchFamily="18" charset="0"/>
                <a:cs typeface="Times New Roman" pitchFamily="18" charset="0"/>
              </a:rPr>
              <a:t>Planetary Fourier Spectrometer (PFS) – Methane </a:t>
            </a:r>
            <a:endParaRPr lang="en-US" sz="2000" b="1" dirty="0">
              <a:solidFill>
                <a:schemeClr val="bg1"/>
              </a:solidFill>
              <a:latin typeface="Times New Roman" pitchFamily="18" charset="0"/>
              <a:cs typeface="Times New Roman" pitchFamily="18" charset="0"/>
            </a:endParaRPr>
          </a:p>
        </p:txBody>
      </p:sp>
      <p:sp>
        <p:nvSpPr>
          <p:cNvPr id="5" name="Rectangle 4"/>
          <p:cNvSpPr/>
          <p:nvPr/>
        </p:nvSpPr>
        <p:spPr>
          <a:xfrm>
            <a:off x="3124200" y="1410276"/>
            <a:ext cx="3885679" cy="461665"/>
          </a:xfrm>
          <a:prstGeom prst="rect">
            <a:avLst/>
          </a:prstGeom>
        </p:spPr>
        <p:txBody>
          <a:bodyPr wrap="none">
            <a:spAutoFit/>
          </a:bodyPr>
          <a:lstStyle/>
          <a:p>
            <a:r>
              <a:rPr lang="en-US" sz="2400" b="1" dirty="0">
                <a:solidFill>
                  <a:prstClr val="white"/>
                </a:solidFill>
                <a:latin typeface="Times New Roman" pitchFamily="18" charset="0"/>
                <a:cs typeface="Times New Roman" pitchFamily="18" charset="0"/>
              </a:rPr>
              <a:t>Summer Solstice Transition </a:t>
            </a:r>
            <a:endParaRPr lang="en-US" dirty="0"/>
          </a:p>
        </p:txBody>
      </p:sp>
    </p:spTree>
    <p:extLst>
      <p:ext uri="{BB962C8B-B14F-4D97-AF65-F5344CB8AC3E}">
        <p14:creationId xmlns:p14="http://schemas.microsoft.com/office/powerpoint/2010/main" val="8580051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2331</TotalTime>
  <Words>590</Words>
  <Application>Microsoft Office PowerPoint</Application>
  <PresentationFormat>On-screen Show (4:3)</PresentationFormat>
  <Paragraphs>112</Paragraphs>
  <Slides>59</Slides>
  <Notes>2</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Donna</dc:creator>
  <cp:lastModifiedBy>Donna</cp:lastModifiedBy>
  <cp:revision>183</cp:revision>
  <dcterms:created xsi:type="dcterms:W3CDTF">2013-06-19T16:28:09Z</dcterms:created>
  <dcterms:modified xsi:type="dcterms:W3CDTF">2013-09-04T01:54:58Z</dcterms:modified>
</cp:coreProperties>
</file>