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4.xml" ContentType="application/vnd.openxmlformats-officedocument.presentationml.notesSlide+xml"/>
  <Override PartName="/ppt/theme/theme2.xml" ContentType="application/vnd.openxmlformats-officedocument.theme+xml"/>
  <Override PartName="/ppt/notesSlides/notesSlide11.xml" ContentType="application/vnd.openxmlformats-officedocument.presentationml.notesSlid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notesSlides/notesSlide9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6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Default Extension="fntdata" ContentType="application/x-fontdata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theme/themeOverride3.xml" ContentType="application/vnd.openxmlformats-officedocument.themeOverr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heme/themeOverride2.xml" ContentType="application/vnd.openxmlformats-officedocument.themeOverride+xml"/>
  <Override PartName="/ppt/theme/themeOverride4.xml" ContentType="application/vnd.openxmlformats-officedocument.themeOverr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theme/themeOverride1.xml" ContentType="application/vnd.openxmlformats-officedocument.themeOverride+xml"/>
  <Override PartName="/ppt/slides/slide15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embedTrueTypeFonts="1" saveSubsetFonts="1">
  <p:sldMasterIdLst>
    <p:sldMasterId id="2147483767" r:id="rId1"/>
  </p:sldMasterIdLst>
  <p:notesMasterIdLst>
    <p:notesMasterId r:id="rId19"/>
  </p:notesMasterIdLst>
  <p:sldIdLst>
    <p:sldId id="276" r:id="rId2"/>
    <p:sldId id="277" r:id="rId3"/>
    <p:sldId id="278" r:id="rId4"/>
    <p:sldId id="280" r:id="rId5"/>
    <p:sldId id="279" r:id="rId6"/>
    <p:sldId id="282" r:id="rId7"/>
    <p:sldId id="287" r:id="rId8"/>
    <p:sldId id="288" r:id="rId9"/>
    <p:sldId id="289" r:id="rId10"/>
    <p:sldId id="291" r:id="rId11"/>
    <p:sldId id="292" r:id="rId12"/>
    <p:sldId id="290" r:id="rId13"/>
    <p:sldId id="283" r:id="rId14"/>
    <p:sldId id="284" r:id="rId15"/>
    <p:sldId id="281" r:id="rId16"/>
    <p:sldId id="285" r:id="rId17"/>
    <p:sldId id="286" r:id="rId18"/>
  </p:sldIdLst>
  <p:sldSz cx="9144000" cy="6858000" type="screen4x3"/>
  <p:notesSz cx="6858000" cy="9144000"/>
  <p:embeddedFontLst>
    <p:embeddedFont>
      <p:font typeface="Lucida Sans Unicode"/>
      <p:regular r:id="rId20"/>
    </p:embeddedFont>
    <p:embeddedFont>
      <p:font typeface="Wingdings 3" charset="2"/>
      <p:regular r:id="rId21"/>
    </p:embeddedFont>
    <p:embeddedFont>
      <p:font typeface="Verdana"/>
      <p:regular r:id="rId22"/>
      <p:bold r:id="rId23"/>
      <p:italic r:id="rId24"/>
      <p:boldItalic r:id="rId25"/>
    </p:embeddedFont>
    <p:embeddedFont>
      <p:font typeface="Calibri"/>
      <p:regular r:id="rId26"/>
      <p:bold r:id="rId27"/>
      <p:italic r:id="rId28"/>
      <p:boldItalic r:id="rId29"/>
    </p:embeddedFont>
    <p:embeddedFont>
      <p:font typeface="Garamond"/>
      <p:regular r:id="rId30"/>
      <p:bold r:id="rId31"/>
      <p:italic r:id="rId32"/>
    </p:embeddedFont>
    <p:embeddedFont>
      <p:font typeface="Wingdings 2" charset="2"/>
      <p:regular r:id="rId33"/>
    </p:embeddedFont>
  </p:embeddedFontLst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itchFamily="2" charset="2"/>
      <a:defRPr sz="2400" kern="1200">
        <a:solidFill>
          <a:srgbClr val="0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itchFamily="2" charset="2"/>
      <a:defRPr sz="2400" kern="1200">
        <a:solidFill>
          <a:srgbClr val="0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itchFamily="2" charset="2"/>
      <a:defRPr sz="2400" kern="1200">
        <a:solidFill>
          <a:srgbClr val="0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itchFamily="2" charset="2"/>
      <a:defRPr sz="2400" kern="1200">
        <a:solidFill>
          <a:srgbClr val="0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itchFamily="2" charset="2"/>
      <a:defRPr sz="2400" kern="1200">
        <a:solidFill>
          <a:srgbClr val="0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0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0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0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0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0000"/>
    <a:srgbClr val="00FF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6954" autoAdjust="0"/>
    <p:restoredTop sz="94660"/>
  </p:normalViewPr>
  <p:slideViewPr>
    <p:cSldViewPr>
      <p:cViewPr>
        <p:scale>
          <a:sx n="75" d="100"/>
          <a:sy n="75" d="100"/>
        </p:scale>
        <p:origin x="-1144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5" Type="http://schemas.openxmlformats.org/officeDocument/2006/relationships/presProps" Target="presProps.xml"/><Relationship Id="rId31" Type="http://schemas.openxmlformats.org/officeDocument/2006/relationships/font" Target="fonts/font12.fntdata"/><Relationship Id="rId34" Type="http://schemas.openxmlformats.org/officeDocument/2006/relationships/printerSettings" Target="printerSettings/printerSettings1.bin"/><Relationship Id="rId7" Type="http://schemas.openxmlformats.org/officeDocument/2006/relationships/slide" Target="slides/slide6.xml"/><Relationship Id="rId3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4" Type="http://schemas.openxmlformats.org/officeDocument/2006/relationships/font" Target="fonts/font5.fntdata"/><Relationship Id="rId25" Type="http://schemas.openxmlformats.org/officeDocument/2006/relationships/font" Target="fonts/font6.fntdata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font" Target="fonts/font13.fntdata"/><Relationship Id="rId37" Type="http://schemas.openxmlformats.org/officeDocument/2006/relationships/theme" Target="theme/theme1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font" Target="fonts/font8.fntdata"/><Relationship Id="rId14" Type="http://schemas.openxmlformats.org/officeDocument/2006/relationships/slide" Target="slides/slide13.xml"/><Relationship Id="rId23" Type="http://schemas.openxmlformats.org/officeDocument/2006/relationships/font" Target="fonts/font4.fntdata"/><Relationship Id="rId4" Type="http://schemas.openxmlformats.org/officeDocument/2006/relationships/slide" Target="slides/slide3.xml"/><Relationship Id="rId28" Type="http://schemas.openxmlformats.org/officeDocument/2006/relationships/font" Target="fonts/font9.fntdata"/><Relationship Id="rId26" Type="http://schemas.openxmlformats.org/officeDocument/2006/relationships/font" Target="fonts/font7.fntdata"/><Relationship Id="rId30" Type="http://schemas.openxmlformats.org/officeDocument/2006/relationships/font" Target="fonts/font11.fntdata"/><Relationship Id="rId11" Type="http://schemas.openxmlformats.org/officeDocument/2006/relationships/slide" Target="slides/slide10.xml"/><Relationship Id="rId29" Type="http://schemas.openxmlformats.org/officeDocument/2006/relationships/font" Target="fonts/font10.fntdata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font" Target="fonts/font14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0" Type="http://schemas.openxmlformats.org/officeDocument/2006/relationships/font" Target="fonts/font1.fntdata"/><Relationship Id="rId22" Type="http://schemas.openxmlformats.org/officeDocument/2006/relationships/font" Target="fonts/font3.fntdata"/><Relationship Id="rId21" Type="http://schemas.openxmlformats.org/officeDocument/2006/relationships/font" Target="fonts/font2.fntdata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44D568C-6526-4DFC-B4F9-0BD2E736EC04}" type="datetimeFigureOut">
              <a:rPr lang="en-US"/>
              <a:pPr>
                <a:defRPr/>
              </a:pPr>
              <a:t>9/18/10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925F454-D1CE-423F-A01D-F4A9C470C7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4911D17-2C69-4EFC-8E3A-DCDE1474AEE2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25F454-D1CE-423F-A01D-F4A9C470C71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25F454-D1CE-423F-A01D-F4A9C470C71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25F454-D1CE-423F-A01D-F4A9C470C71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25F454-D1CE-423F-A01D-F4A9C470C71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25F454-D1CE-423F-A01D-F4A9C470C71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25F454-D1CE-423F-A01D-F4A9C470C71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25F454-D1CE-423F-A01D-F4A9C470C71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25F454-D1CE-423F-A01D-F4A9C470C71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25F454-D1CE-423F-A01D-F4A9C470C71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25F454-D1CE-423F-A01D-F4A9C470C71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25F454-D1CE-423F-A01D-F4A9C470C71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25F454-D1CE-423F-A01D-F4A9C470C71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25F454-D1CE-423F-A01D-F4A9C470C71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25F454-D1CE-423F-A01D-F4A9C470C71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25F454-D1CE-423F-A01D-F4A9C470C71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25F454-D1CE-423F-A01D-F4A9C470C71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3" Type="http://schemas.openxmlformats.org/officeDocument/2006/relationships/image" Target="../media/image1.jpeg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BC6B243-57C6-4688-A3F7-AFB1E3BB0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AF1E3-6DD4-4C70-ADAC-30903B25C7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A638C-888D-4DDC-96B7-048CB8268B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082E1-4E43-405B-B69C-10DDC9236F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E1A72-CD5E-423A-A771-5D466DE0C4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7D9D4-936C-4FEA-B74C-9630E266AF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E80CE-5FBF-47E3-B7A6-DCA899FA01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19C0F-3939-41FA-A3F3-F12823254B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02165-EF40-4753-91B5-E5E5B284E0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67824-B539-4BBA-AE1E-E1E48CBECD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BF2C439-42C7-416D-96A4-0BEC424E88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DAE908E-F582-4A15-8BDE-8CFA423F50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4" r:id="rId2"/>
    <p:sldLayoutId id="2147483889" r:id="rId3"/>
    <p:sldLayoutId id="2147483890" r:id="rId4"/>
    <p:sldLayoutId id="2147483891" r:id="rId5"/>
    <p:sldLayoutId id="2147483892" r:id="rId6"/>
    <p:sldLayoutId id="2147483885" r:id="rId7"/>
    <p:sldLayoutId id="2147483893" r:id="rId8"/>
    <p:sldLayoutId id="2147483894" r:id="rId9"/>
    <p:sldLayoutId id="2147483886" r:id="rId10"/>
    <p:sldLayoutId id="2147483887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762000"/>
            <a:ext cx="7848600" cy="2438400"/>
          </a:xfrm>
        </p:spPr>
        <p:txBody>
          <a:bodyPr anchor="t"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400" dirty="0" smtClean="0"/>
              <a:t>An Introduction to Writing</a:t>
            </a:r>
            <a:r>
              <a:rPr lang="en-US" sz="4400" dirty="0" smtClean="0"/>
              <a:t> a Scientific </a:t>
            </a:r>
            <a:r>
              <a:rPr lang="en-US" sz="4400" dirty="0" smtClean="0"/>
              <a:t>Paper</a:t>
            </a:r>
            <a:endParaRPr lang="en-US" sz="4400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2971800"/>
            <a:ext cx="6400800" cy="2514600"/>
          </a:xfrm>
        </p:spPr>
        <p:txBody>
          <a:bodyPr/>
          <a:lstStyle/>
          <a:p>
            <a:pPr marR="0" eaLnBrk="1" hangingPunct="1"/>
            <a:r>
              <a:rPr lang="en-US" dirty="0" smtClean="0"/>
              <a:t>Doug Welch</a:t>
            </a:r>
          </a:p>
          <a:p>
            <a:pPr marR="0" eaLnBrk="1" hangingPunct="1"/>
            <a:r>
              <a:rPr lang="en-US" dirty="0" smtClean="0">
                <a:solidFill>
                  <a:schemeClr val="hlink"/>
                </a:solidFill>
              </a:rPr>
              <a:t>McMaster University</a:t>
            </a:r>
          </a:p>
          <a:p>
            <a:pPr marR="0" eaLnBrk="1" hangingPunct="1"/>
            <a:r>
              <a:rPr lang="en-US" dirty="0" smtClean="0">
                <a:solidFill>
                  <a:schemeClr val="hlink"/>
                </a:solidFill>
              </a:rPr>
              <a:t>Citizen Sky Workshop</a:t>
            </a:r>
          </a:p>
          <a:p>
            <a:pPr marR="0" eaLnBrk="1" hangingPunct="1"/>
            <a:r>
              <a:rPr lang="en-US" dirty="0" smtClean="0">
                <a:solidFill>
                  <a:schemeClr val="hlink"/>
                </a:solidFill>
              </a:rPr>
              <a:t>Sep 2010</a:t>
            </a:r>
          </a:p>
        </p:txBody>
      </p:sp>
      <p:pic>
        <p:nvPicPr>
          <p:cNvPr id="9220" name="Picture 4" descr="logo_mcmaster"/>
          <p:cNvPicPr>
            <a:picLocks noChangeAspect="1" noChangeArrowheads="1"/>
          </p:cNvPicPr>
          <p:nvPr/>
        </p:nvPicPr>
        <p:blipFill>
          <a:blip r:embed="rId3" cstate="print"/>
          <a:srcRect l="8989" r="7800" b="23810"/>
          <a:stretch>
            <a:fillRect/>
          </a:stretch>
        </p:blipFill>
        <p:spPr bwMode="auto">
          <a:xfrm>
            <a:off x="7391400" y="5981700"/>
            <a:ext cx="175260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Here is the place to illustrate and justify the important attributes of the sample</a:t>
            </a:r>
          </a:p>
          <a:p>
            <a:r>
              <a:rPr lang="en-US" dirty="0" smtClean="0"/>
              <a:t>Here is the place to compare the sample against previous work</a:t>
            </a:r>
          </a:p>
          <a:p>
            <a:r>
              <a:rPr lang="en-US" dirty="0" smtClean="0"/>
              <a:t>Here is the place to emphasize the differences between this work and previous work and to highlight improvements</a:t>
            </a:r>
          </a:p>
          <a:p>
            <a:r>
              <a:rPr lang="en-US" dirty="0" smtClean="0"/>
              <a:t>Here is also the place to recognize shortcomings of your work and where improvement might be possible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(2)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narrative should </a:t>
            </a:r>
            <a:r>
              <a:rPr lang="en-US" u="sng" dirty="0" smtClean="0"/>
              <a:t>converge on the findings</a:t>
            </a:r>
            <a:r>
              <a:rPr lang="en-US" dirty="0" smtClean="0"/>
              <a:t> towards the end of this section</a:t>
            </a:r>
          </a:p>
          <a:p>
            <a:r>
              <a:rPr lang="en-US" dirty="0" smtClean="0"/>
              <a:t>Avoid:</a:t>
            </a:r>
          </a:p>
          <a:p>
            <a:pPr lvl="1"/>
            <a:r>
              <a:rPr lang="en-US" dirty="0" smtClean="0"/>
              <a:t>“dangling thoughts”</a:t>
            </a:r>
          </a:p>
          <a:p>
            <a:pPr lvl="1"/>
            <a:r>
              <a:rPr lang="en-US" dirty="0" smtClean="0"/>
              <a:t>“non sequiturs”</a:t>
            </a:r>
          </a:p>
          <a:p>
            <a:r>
              <a:rPr lang="en-US" dirty="0" smtClean="0"/>
              <a:t>The intellectual journey described in the Analysis section does not require you to report all dead ends or mistakes you made along the way – it is not a lab book!</a:t>
            </a:r>
          </a:p>
          <a:p>
            <a:r>
              <a:rPr lang="en-US" dirty="0" smtClean="0"/>
              <a:t>Strive for “light” rather than “heat”!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(3)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are just repeating what you said in analysis, change the last section to “Analysis and Conclusions”</a:t>
            </a:r>
          </a:p>
          <a:p>
            <a:r>
              <a:rPr lang="en-US" dirty="0" smtClean="0"/>
              <a:t>Call-out each and every finding</a:t>
            </a:r>
          </a:p>
          <a:p>
            <a:r>
              <a:rPr lang="en-US" dirty="0" smtClean="0"/>
              <a:t>Explain the impact of the finding(s)</a:t>
            </a:r>
          </a:p>
          <a:p>
            <a:r>
              <a:rPr lang="en-US" dirty="0" smtClean="0"/>
              <a:t>Project, to the extent possible, the next logical steps for greater understanding</a:t>
            </a:r>
          </a:p>
          <a:p>
            <a:r>
              <a:rPr lang="en-US" dirty="0" smtClean="0"/>
              <a:t>Note on-going efforts</a:t>
            </a:r>
          </a:p>
          <a:p>
            <a:r>
              <a:rPr lang="en-US" dirty="0" smtClean="0"/>
              <a:t>Note the impending availability of improved data or instrumentation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Funding sources</a:t>
            </a:r>
          </a:p>
          <a:p>
            <a:r>
              <a:rPr lang="en-US" dirty="0" smtClean="0"/>
              <a:t>People who influenced the paper significantly but who aren’t co-authors</a:t>
            </a:r>
          </a:p>
          <a:p>
            <a:r>
              <a:rPr lang="en-US" dirty="0" smtClean="0"/>
              <a:t>On-line resources used</a:t>
            </a:r>
          </a:p>
          <a:p>
            <a:r>
              <a:rPr lang="en-US" dirty="0" smtClean="0"/>
              <a:t>Facility staff</a:t>
            </a:r>
          </a:p>
          <a:p>
            <a:r>
              <a:rPr lang="en-US" dirty="0" smtClean="0"/>
              <a:t>Working context</a:t>
            </a:r>
          </a:p>
          <a:p>
            <a:pPr lvl="1"/>
            <a:r>
              <a:rPr lang="en-US" dirty="0" smtClean="0"/>
              <a:t>Part of a thesis?</a:t>
            </a:r>
          </a:p>
          <a:p>
            <a:pPr lvl="1"/>
            <a:r>
              <a:rPr lang="en-US" dirty="0" smtClean="0"/>
              <a:t>Resulting from a workshop or summer program?</a:t>
            </a:r>
          </a:p>
          <a:p>
            <a:pPr lvl="1"/>
            <a:r>
              <a:rPr lang="en-US" dirty="0" smtClean="0"/>
              <a:t>Visitor at a facility or institution?</a:t>
            </a:r>
          </a:p>
          <a:p>
            <a:r>
              <a:rPr lang="en-US" dirty="0" smtClean="0"/>
              <a:t>(Suggested text is often available)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Acknowledgments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sure that they are in the form required by the intended publication</a:t>
            </a:r>
          </a:p>
          <a:p>
            <a:r>
              <a:rPr lang="en-US" dirty="0" smtClean="0"/>
              <a:t>Check that they are accurate</a:t>
            </a:r>
          </a:p>
          <a:p>
            <a:r>
              <a:rPr lang="en-US" dirty="0" smtClean="0"/>
              <a:t>DON’T just copy references from other work!</a:t>
            </a:r>
          </a:p>
          <a:p>
            <a:r>
              <a:rPr lang="en-US" dirty="0" smtClean="0"/>
              <a:t>Do a one-to-one cross-check against instances in the text</a:t>
            </a:r>
          </a:p>
          <a:p>
            <a:r>
              <a:rPr lang="en-US" dirty="0" smtClean="0"/>
              <a:t>Remember that captions and tables often contain references, too</a:t>
            </a:r>
          </a:p>
          <a:p>
            <a:r>
              <a:rPr lang="en-US" dirty="0" smtClean="0"/>
              <a:t>SAO/NASA Astrophysics Data System allows references to be generated in common form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good figure is worth spending time on!</a:t>
            </a:r>
          </a:p>
          <a:p>
            <a:r>
              <a:rPr lang="en-US" dirty="0" smtClean="0"/>
              <a:t>The default size of symbols and fonts in plotting programs is ALWAYS too small</a:t>
            </a:r>
          </a:p>
          <a:p>
            <a:r>
              <a:rPr lang="en-US" dirty="0" smtClean="0"/>
              <a:t>Journals may reduce the intended size of your figure</a:t>
            </a:r>
          </a:p>
          <a:p>
            <a:r>
              <a:rPr lang="en-US" dirty="0" smtClean="0"/>
              <a:t>Figures suitable for PowerPoint presentations are difference than journal figures</a:t>
            </a:r>
          </a:p>
          <a:p>
            <a:r>
              <a:rPr lang="en-US" dirty="0" smtClean="0"/>
              <a:t>A figure needs to be able to be read by a 50+ year-old</a:t>
            </a:r>
          </a:p>
          <a:p>
            <a:r>
              <a:rPr lang="en-US" dirty="0" smtClean="0"/>
              <a:t>Legends and good captions are not optional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Figures: Lessons I’ve Learned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Recognize that 95+% of the time that referees help improve your work</a:t>
            </a:r>
          </a:p>
          <a:p>
            <a:r>
              <a:rPr lang="en-US" dirty="0" smtClean="0"/>
              <a:t>Don’t take criticism personally – almost all papers go at least one round with a referee</a:t>
            </a:r>
          </a:p>
          <a:p>
            <a:r>
              <a:rPr lang="en-US" dirty="0" smtClean="0"/>
              <a:t>Provide the “before” and “after” text to the editor with any explanation required</a:t>
            </a:r>
          </a:p>
          <a:p>
            <a:r>
              <a:rPr lang="en-US" dirty="0" smtClean="0"/>
              <a:t>Common issues are:</a:t>
            </a:r>
          </a:p>
          <a:p>
            <a:pPr lvl="1"/>
            <a:r>
              <a:rPr lang="en-US" dirty="0" smtClean="0"/>
              <a:t>Lack of familiarity with relevant work</a:t>
            </a:r>
          </a:p>
          <a:p>
            <a:pPr lvl="1"/>
            <a:r>
              <a:rPr lang="en-US" dirty="0" smtClean="0"/>
              <a:t>Lack of context for the result reported</a:t>
            </a:r>
          </a:p>
          <a:p>
            <a:pPr lvl="1"/>
            <a:r>
              <a:rPr lang="en-US" dirty="0" smtClean="0"/>
              <a:t>Insufficient quantification and self-evaluation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Responding to Referees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Normally, papers aren’t posted to arXiv.org until they are accepted for publication</a:t>
            </a:r>
          </a:p>
          <a:p>
            <a:r>
              <a:rPr lang="en-US" dirty="0" smtClean="0"/>
              <a:t>You </a:t>
            </a:r>
            <a:r>
              <a:rPr lang="en-US" u="sng" dirty="0" smtClean="0"/>
              <a:t>should</a:t>
            </a:r>
            <a:r>
              <a:rPr lang="en-US" dirty="0" smtClean="0"/>
              <a:t> take the time to post your work to arXiv.org – papers seen there get twice the number of citations!</a:t>
            </a:r>
          </a:p>
          <a:p>
            <a:r>
              <a:rPr lang="en-US" dirty="0" smtClean="0"/>
              <a:t>Journals – even ones with strict embargo policies – encourage researchers to submit to arXiv.org because doing so increases the number of citations to the final paper by “priming the pump”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arXiv.org (</a:t>
            </a:r>
            <a:r>
              <a:rPr lang="en-US" dirty="0" err="1" smtClean="0"/>
              <a:t>astro</a:t>
            </a:r>
            <a:r>
              <a:rPr lang="en-US" dirty="0" smtClean="0"/>
              <a:t>-ph)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Informative title</a:t>
            </a:r>
          </a:p>
          <a:p>
            <a:r>
              <a:rPr lang="en-US" dirty="0" smtClean="0"/>
              <a:t>Informative abstract</a:t>
            </a:r>
          </a:p>
          <a:p>
            <a:r>
              <a:rPr lang="en-US" dirty="0" smtClean="0"/>
              <a:t>Reports a finding (or findings)</a:t>
            </a:r>
          </a:p>
          <a:p>
            <a:r>
              <a:rPr lang="en-US" dirty="0" smtClean="0"/>
              <a:t>Provides context and motivation for work reported</a:t>
            </a:r>
          </a:p>
          <a:p>
            <a:r>
              <a:rPr lang="en-US" dirty="0" smtClean="0"/>
              <a:t>Explains data used</a:t>
            </a:r>
          </a:p>
          <a:p>
            <a:r>
              <a:rPr lang="en-US" dirty="0" smtClean="0"/>
              <a:t>Explains calibrations and cross-checks</a:t>
            </a:r>
          </a:p>
          <a:p>
            <a:r>
              <a:rPr lang="en-US" dirty="0" smtClean="0"/>
              <a:t>Provides informative and useful tables and figures</a:t>
            </a:r>
          </a:p>
          <a:p>
            <a:r>
              <a:rPr lang="en-US" dirty="0" smtClean="0"/>
              <a:t>Critically examines findings for alternative explanations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a Good Paper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part is needed</a:t>
            </a:r>
          </a:p>
          <a:p>
            <a:r>
              <a:rPr lang="en-US" dirty="0" smtClean="0"/>
              <a:t>Every part is as concise as possible</a:t>
            </a:r>
          </a:p>
          <a:p>
            <a:r>
              <a:rPr lang="en-US" dirty="0" smtClean="0"/>
              <a:t>Every claim requires a justification and/or a reference (except of “common knowledge”</a:t>
            </a:r>
          </a:p>
          <a:p>
            <a:r>
              <a:rPr lang="en-US" dirty="0" smtClean="0"/>
              <a:t>The new contributions from the authors are clearly delineated from the work of others and the ideas of others</a:t>
            </a:r>
          </a:p>
          <a:p>
            <a:r>
              <a:rPr lang="en-US" dirty="0" smtClean="0"/>
              <a:t>Flow of paper is linear but not necessarily chronological</a:t>
            </a:r>
          </a:p>
          <a:p>
            <a:r>
              <a:rPr lang="en-US" dirty="0" smtClean="0"/>
              <a:t>Every contribution of any kind is acknowledged.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Content is “Essential”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long introductory phrases and run-on sentences</a:t>
            </a:r>
          </a:p>
          <a:p>
            <a:r>
              <a:rPr lang="en-US" dirty="0" smtClean="0"/>
              <a:t>Use “more” and “less” or “some” instead of quantifying the difference</a:t>
            </a:r>
          </a:p>
          <a:p>
            <a:r>
              <a:rPr lang="en-US" dirty="0" smtClean="0"/>
              <a:t>Use the phrase “reasonable agreement” instead of quantifying it</a:t>
            </a:r>
          </a:p>
          <a:p>
            <a:r>
              <a:rPr lang="en-US" dirty="0" smtClean="0"/>
              <a:t>Keep the reader in the dark about why the research was undertaken and where the discussion is headed</a:t>
            </a:r>
          </a:p>
          <a:p>
            <a:r>
              <a:rPr lang="en-US" dirty="0" smtClean="0"/>
              <a:t>Characterize the work of others incorrectly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Ways to Write a Bad Paper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“Don’t Bury Your Lead!”</a:t>
            </a:r>
          </a:p>
          <a:p>
            <a:r>
              <a:rPr lang="en-US" dirty="0" smtClean="0"/>
              <a:t>Use title to report most important result</a:t>
            </a:r>
          </a:p>
          <a:p>
            <a:r>
              <a:rPr lang="en-US" dirty="0" smtClean="0"/>
              <a:t>Your title should not make people yawn!</a:t>
            </a:r>
          </a:p>
          <a:p>
            <a:r>
              <a:rPr lang="en-US" u="sng" dirty="0" smtClean="0"/>
              <a:t>First sentence </a:t>
            </a:r>
            <a:r>
              <a:rPr lang="en-US" dirty="0" smtClean="0"/>
              <a:t>of abstract should report findings succinctly</a:t>
            </a:r>
          </a:p>
          <a:p>
            <a:r>
              <a:rPr lang="en-US" dirty="0" smtClean="0"/>
              <a:t>Remainder of abstract should describe critical context and impact of finding and consequences</a:t>
            </a:r>
          </a:p>
          <a:p>
            <a:r>
              <a:rPr lang="en-US" dirty="0" smtClean="0"/>
              <a:t>Quantitative results and uncertainties</a:t>
            </a:r>
          </a:p>
          <a:p>
            <a:r>
              <a:rPr lang="en-US" dirty="0" smtClean="0"/>
              <a:t>Keep references in abstract to a minimum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 and Abstract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Immediately inform the reader of</a:t>
            </a:r>
          </a:p>
          <a:p>
            <a:pPr lvl="1"/>
            <a:r>
              <a:rPr lang="en-US" dirty="0" smtClean="0"/>
              <a:t>The relevance of this research to the field</a:t>
            </a:r>
          </a:p>
          <a:p>
            <a:pPr lvl="1"/>
            <a:r>
              <a:rPr lang="en-US" dirty="0" smtClean="0"/>
              <a:t>Why you’ve undertaken the work</a:t>
            </a:r>
          </a:p>
          <a:p>
            <a:pPr lvl="1"/>
            <a:r>
              <a:rPr lang="en-US" dirty="0" smtClean="0"/>
              <a:t>What advantage this work has over previous work</a:t>
            </a:r>
          </a:p>
          <a:p>
            <a:pPr lvl="1"/>
            <a:r>
              <a:rPr lang="en-US" dirty="0" smtClean="0"/>
              <a:t>The place of the reported work in on-going efforts</a:t>
            </a:r>
          </a:p>
          <a:p>
            <a:r>
              <a:rPr lang="en-US" dirty="0" smtClean="0"/>
              <a:t>Provide a review of work in this area</a:t>
            </a:r>
          </a:p>
          <a:p>
            <a:pPr lvl="1"/>
            <a:r>
              <a:rPr lang="en-US" dirty="0" smtClean="0"/>
              <a:t>Earliest</a:t>
            </a:r>
          </a:p>
          <a:p>
            <a:pPr lvl="1"/>
            <a:r>
              <a:rPr lang="en-US" dirty="0" smtClean="0"/>
              <a:t>Most influential</a:t>
            </a:r>
          </a:p>
          <a:p>
            <a:pPr lvl="1"/>
            <a:r>
              <a:rPr lang="en-US" dirty="0" smtClean="0"/>
              <a:t>Most recent</a:t>
            </a:r>
          </a:p>
          <a:p>
            <a:pPr lvl="1"/>
            <a:r>
              <a:rPr lang="en-US" dirty="0" smtClean="0"/>
              <a:t>Report emergent questions and issues</a:t>
            </a:r>
          </a:p>
          <a:p>
            <a:pPr lvl="1"/>
            <a:r>
              <a:rPr lang="en-US" dirty="0" smtClean="0"/>
              <a:t>Ultimate goals and impact sought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and Motivation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Very important to describe observations or selection of data in detail</a:t>
            </a:r>
          </a:p>
          <a:p>
            <a:r>
              <a:rPr lang="en-US" dirty="0" smtClean="0"/>
              <a:t>Ask yourself, what would someone else need to know to reproduce your result</a:t>
            </a:r>
          </a:p>
          <a:p>
            <a:r>
              <a:rPr lang="en-US" dirty="0" smtClean="0"/>
              <a:t>Communicate:</a:t>
            </a:r>
          </a:p>
          <a:p>
            <a:pPr lvl="1"/>
            <a:r>
              <a:rPr lang="en-US" dirty="0" smtClean="0"/>
              <a:t>Observing program ID</a:t>
            </a:r>
          </a:p>
          <a:p>
            <a:pPr lvl="1"/>
            <a:r>
              <a:rPr lang="en-US" dirty="0" smtClean="0"/>
              <a:t>Instrument, detector, filters</a:t>
            </a:r>
          </a:p>
          <a:p>
            <a:pPr lvl="1"/>
            <a:r>
              <a:rPr lang="en-US" dirty="0" smtClean="0"/>
              <a:t>Integration times</a:t>
            </a:r>
          </a:p>
          <a:p>
            <a:pPr lvl="1"/>
            <a:r>
              <a:rPr lang="en-US" dirty="0" smtClean="0"/>
              <a:t>Date span and cadence of observations</a:t>
            </a:r>
          </a:p>
          <a:p>
            <a:pPr lvl="1"/>
            <a:r>
              <a:rPr lang="en-US" dirty="0" smtClean="0"/>
              <a:t>Unusual aspects of the data such as exceptionally good or bad image quality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 or Data Selection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Describe the way in which raw data or database queries were analyzed and why</a:t>
            </a:r>
          </a:p>
          <a:p>
            <a:r>
              <a:rPr lang="en-US" dirty="0" smtClean="0"/>
              <a:t>Describe checks undertaken and quantify the calibration achieved</a:t>
            </a:r>
          </a:p>
          <a:p>
            <a:r>
              <a:rPr lang="en-US" dirty="0" smtClean="0"/>
              <a:t>Report usual steps and tasks used</a:t>
            </a:r>
          </a:p>
          <a:p>
            <a:r>
              <a:rPr lang="en-US" dirty="0" smtClean="0"/>
              <a:t>Report less familiar data reduction methods and provide references if they aren’t novel</a:t>
            </a:r>
          </a:p>
          <a:p>
            <a:r>
              <a:rPr lang="en-US" dirty="0" smtClean="0"/>
              <a:t>If frames or data was excluded at this step, identify it and why</a:t>
            </a:r>
          </a:p>
          <a:p>
            <a:r>
              <a:rPr lang="en-US" dirty="0" smtClean="0"/>
              <a:t>Capture the characteristics of final dataset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Reduction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meat of the paper!</a:t>
            </a:r>
          </a:p>
          <a:p>
            <a:r>
              <a:rPr lang="en-US" dirty="0" smtClean="0"/>
              <a:t>Describes the intellectual process of employing the data to extract new understanding</a:t>
            </a:r>
          </a:p>
          <a:p>
            <a:r>
              <a:rPr lang="en-US" dirty="0" smtClean="0"/>
              <a:t>Describes the algorithms used to integrate of differentiate objects/samples from each other</a:t>
            </a:r>
          </a:p>
          <a:p>
            <a:r>
              <a:rPr lang="en-US" dirty="0" smtClean="0"/>
              <a:t>Describes the sensitivity of the analysis to assumptions and models</a:t>
            </a:r>
          </a:p>
          <a:p>
            <a:r>
              <a:rPr lang="en-US" dirty="0" smtClean="0"/>
              <a:t>Provides the opportunity to be self-critical and anticipate questions and objections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(1)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3566</TotalTime>
  <Words>1058</Words>
  <Application>Microsoft Office PowerPoint</Application>
  <PresentationFormat>On-screen Show (4:3)</PresentationFormat>
  <Paragraphs>141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Lucida Sans Unicode</vt:lpstr>
      <vt:lpstr>Wingdings 3</vt:lpstr>
      <vt:lpstr>Verdana</vt:lpstr>
      <vt:lpstr>Calibri</vt:lpstr>
      <vt:lpstr>Garamond</vt:lpstr>
      <vt:lpstr>Wingdings 2</vt:lpstr>
      <vt:lpstr>Concourse</vt:lpstr>
      <vt:lpstr>An Introduction to Writing a Scientific Paper</vt:lpstr>
      <vt:lpstr>Properties of a Good Paper</vt:lpstr>
      <vt:lpstr>Content is “Essential”</vt:lpstr>
      <vt:lpstr>Ways to Write a Bad Paper</vt:lpstr>
      <vt:lpstr>Title and Abstract</vt:lpstr>
      <vt:lpstr>Introduction and Motivation</vt:lpstr>
      <vt:lpstr>Observations or Data Selection</vt:lpstr>
      <vt:lpstr>Data Reduction</vt:lpstr>
      <vt:lpstr>Analysis (1)</vt:lpstr>
      <vt:lpstr>Analysis (2)</vt:lpstr>
      <vt:lpstr>Analysis (3)</vt:lpstr>
      <vt:lpstr>Conclusions</vt:lpstr>
      <vt:lpstr>Acknowledgments</vt:lpstr>
      <vt:lpstr>References</vt:lpstr>
      <vt:lpstr>Figures: Lessons I’ve Learned</vt:lpstr>
      <vt:lpstr>Responding to Referees</vt:lpstr>
      <vt:lpstr>arXiv.org (astro-ph)</vt:lpstr>
    </vt:vector>
  </TitlesOfParts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</dc:creator>
  <cp:lastModifiedBy>Rebecca Turner</cp:lastModifiedBy>
  <cp:revision>215</cp:revision>
  <dcterms:created xsi:type="dcterms:W3CDTF">2010-09-18T04:26:27Z</dcterms:created>
  <dcterms:modified xsi:type="dcterms:W3CDTF">2010-09-18T04:27:06Z</dcterms:modified>
</cp:coreProperties>
</file>